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ink/ink1.xml" ContentType="application/inkml+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6"/>
  </p:notesMasterIdLst>
  <p:sldIdLst>
    <p:sldId id="256" r:id="rId2"/>
    <p:sldId id="257" r:id="rId3"/>
    <p:sldId id="258" r:id="rId4"/>
    <p:sldId id="259" r:id="rId5"/>
    <p:sldId id="322" r:id="rId6"/>
    <p:sldId id="260" r:id="rId7"/>
    <p:sldId id="261" r:id="rId8"/>
    <p:sldId id="734" r:id="rId9"/>
    <p:sldId id="732" r:id="rId10"/>
    <p:sldId id="785" r:id="rId11"/>
    <p:sldId id="265" r:id="rId12"/>
    <p:sldId id="266" r:id="rId13"/>
    <p:sldId id="324" r:id="rId14"/>
    <p:sldId id="268" r:id="rId15"/>
    <p:sldId id="269" r:id="rId16"/>
    <p:sldId id="737" r:id="rId17"/>
    <p:sldId id="738" r:id="rId18"/>
    <p:sldId id="272" r:id="rId19"/>
    <p:sldId id="327" r:id="rId20"/>
    <p:sldId id="273" r:id="rId21"/>
    <p:sldId id="274" r:id="rId22"/>
    <p:sldId id="276" r:id="rId23"/>
    <p:sldId id="277" r:id="rId24"/>
    <p:sldId id="278" r:id="rId25"/>
    <p:sldId id="279" r:id="rId26"/>
    <p:sldId id="740" r:id="rId27"/>
    <p:sldId id="743" r:id="rId28"/>
    <p:sldId id="281" r:id="rId29"/>
    <p:sldId id="282" r:id="rId30"/>
    <p:sldId id="283" r:id="rId31"/>
    <p:sldId id="284" r:id="rId32"/>
    <p:sldId id="286" r:id="rId33"/>
    <p:sldId id="287" r:id="rId34"/>
    <p:sldId id="756" r:id="rId35"/>
    <p:sldId id="758" r:id="rId36"/>
    <p:sldId id="289" r:id="rId37"/>
    <p:sldId id="291" r:id="rId38"/>
    <p:sldId id="292" r:id="rId39"/>
    <p:sldId id="760" r:id="rId40"/>
    <p:sldId id="764" r:id="rId41"/>
    <p:sldId id="294" r:id="rId42"/>
    <p:sldId id="297" r:id="rId43"/>
    <p:sldId id="766" r:id="rId44"/>
    <p:sldId id="768" r:id="rId45"/>
    <p:sldId id="299" r:id="rId46"/>
    <p:sldId id="302" r:id="rId47"/>
    <p:sldId id="325" r:id="rId48"/>
    <p:sldId id="770" r:id="rId49"/>
    <p:sldId id="772" r:id="rId50"/>
    <p:sldId id="305" r:id="rId51"/>
    <p:sldId id="306" r:id="rId52"/>
    <p:sldId id="308" r:id="rId53"/>
    <p:sldId id="777" r:id="rId54"/>
    <p:sldId id="775" r:id="rId55"/>
    <p:sldId id="310" r:id="rId56"/>
    <p:sldId id="313" r:id="rId57"/>
    <p:sldId id="778" r:id="rId58"/>
    <p:sldId id="780" r:id="rId59"/>
    <p:sldId id="315" r:id="rId60"/>
    <p:sldId id="326" r:id="rId61"/>
    <p:sldId id="316" r:id="rId62"/>
    <p:sldId id="317" r:id="rId63"/>
    <p:sldId id="782" r:id="rId64"/>
    <p:sldId id="320" r:id="rId65"/>
  </p:sldIdLst>
  <p:sldSz cx="12192000" cy="6858000"/>
  <p:notesSz cx="6888163" cy="100187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549F6F7E-C292-40E8-8263-F15C64D5ABE8}">
          <p14:sldIdLst>
            <p14:sldId id="256"/>
            <p14:sldId id="257"/>
            <p14:sldId id="258"/>
            <p14:sldId id="259"/>
            <p14:sldId id="322"/>
            <p14:sldId id="260"/>
            <p14:sldId id="261"/>
            <p14:sldId id="734"/>
            <p14:sldId id="732"/>
            <p14:sldId id="785"/>
            <p14:sldId id="265"/>
            <p14:sldId id="266"/>
            <p14:sldId id="324"/>
            <p14:sldId id="268"/>
          </p14:sldIdLst>
        </p14:section>
        <p14:section name="タイトルなしのセクション" id="{CF3B5133-E867-4BA8-9011-EB931DDD9A74}">
          <p14:sldIdLst>
            <p14:sldId id="269"/>
            <p14:sldId id="737"/>
            <p14:sldId id="738"/>
            <p14:sldId id="272"/>
            <p14:sldId id="327"/>
            <p14:sldId id="273"/>
            <p14:sldId id="274"/>
            <p14:sldId id="276"/>
            <p14:sldId id="277"/>
            <p14:sldId id="278"/>
            <p14:sldId id="279"/>
            <p14:sldId id="740"/>
            <p14:sldId id="743"/>
            <p14:sldId id="281"/>
            <p14:sldId id="282"/>
            <p14:sldId id="283"/>
            <p14:sldId id="284"/>
            <p14:sldId id="286"/>
            <p14:sldId id="287"/>
            <p14:sldId id="756"/>
            <p14:sldId id="758"/>
            <p14:sldId id="289"/>
            <p14:sldId id="291"/>
            <p14:sldId id="292"/>
            <p14:sldId id="760"/>
            <p14:sldId id="764"/>
            <p14:sldId id="294"/>
            <p14:sldId id="297"/>
            <p14:sldId id="766"/>
            <p14:sldId id="768"/>
            <p14:sldId id="299"/>
            <p14:sldId id="302"/>
            <p14:sldId id="325"/>
            <p14:sldId id="770"/>
            <p14:sldId id="772"/>
            <p14:sldId id="305"/>
            <p14:sldId id="306"/>
            <p14:sldId id="308"/>
            <p14:sldId id="777"/>
            <p14:sldId id="775"/>
            <p14:sldId id="310"/>
            <p14:sldId id="313"/>
            <p14:sldId id="778"/>
            <p14:sldId id="780"/>
            <p14:sldId id="315"/>
            <p14:sldId id="326"/>
            <p14:sldId id="316"/>
            <p14:sldId id="317"/>
            <p14:sldId id="782"/>
            <p14:sldId id="32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中間スタイル 3 - アクセント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2838BEF-8BB2-4498-84A7-C5851F593DF1}" styleName="中間スタイル 4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6" d="100"/>
          <a:sy n="76" d="100"/>
        </p:scale>
        <p:origin x="917"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ink/ink1.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130.61224" units="1/cm"/>
          <inkml:channelProperty channel="Y" name="resolution" value="65.45454" units="1/cm"/>
          <inkml:channelProperty channel="T" name="resolution" value="1" units="1/dev"/>
        </inkml:channelProperties>
      </inkml:inkSource>
      <inkml:timestamp xml:id="ts0" timeString="2026-08-05T22:58:12.267"/>
    </inkml:context>
    <inkml:brush xml:id="br0">
      <inkml:brushProperty name="width" value="0.05292" units="cm"/>
      <inkml:brushProperty name="height" value="0.05292" units="cm"/>
      <inkml:brushProperty name="color" value="#FF0000"/>
    </inkml:brush>
  </inkml:definitions>
  <inkml:trace contextRef="#ctx0" brushRef="#br0">9170 9115 0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lIns="96606" tIns="48303" rIns="96606" bIns="48303"/>
          <a:lstStyle/>
          <a:p>
            <a:endParaRPr/>
          </a:p>
        </p:txBody>
      </p:sp>
      <p:sp>
        <p:nvSpPr>
          <p:cNvPr id="3" name="Date Placeholder"/>
          <p:cNvSpPr>
            <a:spLocks noGrp="1"/>
          </p:cNvSpPr>
          <p:nvPr>
            <p:ph type="dt" sz="quarter" idx="1"/>
          </p:nvPr>
        </p:nvSpPr>
        <p:spPr>
          <a:prstGeom prst="rect">
            <a:avLst/>
          </a:prstGeom>
        </p:spPr>
        <p:txBody>
          <a:bodyPr lIns="96606" tIns="48303" rIns="96606" bIns="48303"/>
          <a:lstStyle/>
          <a:p>
            <a:endParaRPr/>
          </a:p>
        </p:txBody>
      </p:sp>
      <p:sp>
        <p:nvSpPr>
          <p:cNvPr id="4" name="Slide Image Placeholder"/>
          <p:cNvSpPr>
            <a:spLocks noGrp="1" noRot="1" noChangeAspect="1"/>
          </p:cNvSpPr>
          <p:nvPr>
            <p:ph type="sldImg" idx="2"/>
          </p:nvPr>
        </p:nvSpPr>
        <p:spPr>
          <a:prstGeom prst="rect">
            <a:avLst/>
          </a:prstGeom>
        </p:spPr>
        <p:txBody>
          <a:bodyPr lIns="96606" tIns="48303" rIns="96606" bIns="48303"/>
          <a:lstStyle/>
          <a:p>
            <a:endParaRPr/>
          </a:p>
        </p:txBody>
      </p:sp>
      <p:sp>
        <p:nvSpPr>
          <p:cNvPr id="5" name="Notes Placeholder"/>
          <p:cNvSpPr>
            <a:spLocks noGrp="1"/>
          </p:cNvSpPr>
          <p:nvPr>
            <p:ph type="body" sz="quarter" idx="3"/>
          </p:nvPr>
        </p:nvSpPr>
        <p:spPr>
          <a:prstGeom prst="rect">
            <a:avLst/>
          </a:prstGeom>
        </p:spPr>
        <p:txBody>
          <a:bodyPr lIns="96606" tIns="48303" rIns="96606" bIns="48303"/>
          <a:lstStyle/>
          <a:p>
            <a:endParaRPr/>
          </a:p>
        </p:txBody>
      </p:sp>
      <p:sp>
        <p:nvSpPr>
          <p:cNvPr id="6" name="Footer Placeholder"/>
          <p:cNvSpPr>
            <a:spLocks noGrp="1"/>
          </p:cNvSpPr>
          <p:nvPr>
            <p:ph type="ftr" sz="quarter" idx="4"/>
          </p:nvPr>
        </p:nvSpPr>
        <p:spPr>
          <a:prstGeom prst="rect">
            <a:avLst/>
          </a:prstGeom>
        </p:spPr>
        <p:txBody>
          <a:bodyPr lIns="96606" tIns="48303" rIns="96606" bIns="48303"/>
          <a:lstStyle/>
          <a:p>
            <a:endParaRPr/>
          </a:p>
        </p:txBody>
      </p:sp>
      <p:sp>
        <p:nvSpPr>
          <p:cNvPr id="7" name="Slide Number Placeholder"/>
          <p:cNvSpPr>
            <a:spLocks noGrp="1"/>
          </p:cNvSpPr>
          <p:nvPr>
            <p:ph type="sldNum" sz="quarter" idx="5"/>
          </p:nvPr>
        </p:nvSpPr>
        <p:spPr>
          <a:prstGeom prst="rect">
            <a:avLst/>
          </a:prstGeom>
        </p:spPr>
        <p:txBody>
          <a:bodyPr lIns="96606" tIns="48303" rIns="96606" bIns="48303"/>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dirty="0"/>
              <a:t>直しあり蒸発燃焼は液体もそうだけど、固体も該当です。</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dirty="0"/>
              <a:t>範囲の中だけが燃焼します</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a:t>爆鳴・・大きな音を発すること</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dirty="0"/>
              <a:t>修繕・模様替えは令第３４条確認</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1A363DDE-3175-4135-9304-250C1E651E47}" type="slidenum">
              <a:rPr kumimoji="1" lang="ja-JP" altLang="en-US" smtClean="0"/>
              <a:t>53</a:t>
            </a:fld>
            <a:endParaRPr kumimoji="1" lang="ja-JP" altLang="en-US"/>
          </a:p>
        </p:txBody>
      </p:sp>
    </p:spTree>
    <p:extLst>
      <p:ext uri="{BB962C8B-B14F-4D97-AF65-F5344CB8AC3E}">
        <p14:creationId xmlns:p14="http://schemas.microsoft.com/office/powerpoint/2010/main" val="5793493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1A363DDE-3175-4135-9304-250C1E651E47}" type="slidenum">
              <a:rPr kumimoji="1" lang="ja-JP" altLang="en-US" smtClean="0"/>
              <a:t>54</a:t>
            </a:fld>
            <a:endParaRPr kumimoji="1" lang="ja-JP" altLang="en-US"/>
          </a:p>
        </p:txBody>
      </p:sp>
    </p:spTree>
    <p:extLst>
      <p:ext uri="{BB962C8B-B14F-4D97-AF65-F5344CB8AC3E}">
        <p14:creationId xmlns:p14="http://schemas.microsoft.com/office/powerpoint/2010/main" val="29063687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71457759-2B1E-42C8-BE73-BC77477C414A}"/>
              </a:ext>
            </a:extLst>
          </p:cNvPr>
          <p:cNvSpPr>
            <a:spLocks noGrp="1"/>
          </p:cNvSpPr>
          <p:nvPr/>
        </p:nvSpPr>
        <p:spPr>
          <a:xfrm rot="10800000">
            <a:off x="-2" y="6206337"/>
            <a:ext cx="12192000" cy="661639"/>
          </a:xfrm>
          <a:prstGeom prst="rect">
            <a:avLst/>
          </a:prstGeom>
          <a:gradFill>
            <a:gsLst>
              <a:gs pos="0">
                <a:srgbClr val="FFDA6A"/>
              </a:gs>
              <a:gs pos="58000">
                <a:schemeClr val="bg1"/>
              </a:gs>
              <a:gs pos="0">
                <a:srgbClr val="FFC000"/>
              </a:gs>
              <a:gs pos="0">
                <a:srgbClr val="FFC000"/>
              </a:gs>
              <a:gs pos="0">
                <a:srgbClr val="FFC000"/>
              </a:gs>
              <a:gs pos="0">
                <a:srgbClr val="FFC000"/>
              </a:gs>
            </a:gsLst>
            <a:lin ang="5400000" scaled="1"/>
          </a:gradFill>
          <a:ln>
            <a:noFill/>
          </a:ln>
        </p:spPr>
        <p:style>
          <a:lnRef idx="1">
            <a:schemeClr val="accent4"/>
          </a:lnRef>
          <a:fillRef idx="3">
            <a:schemeClr val="accent4"/>
          </a:fillRef>
          <a:effectRef idx="2">
            <a:schemeClr val="accent4"/>
          </a:effectRef>
          <a:fontRef idx="minor">
            <a:schemeClr val="lt1"/>
          </a:fontRef>
        </p:style>
        <p:txBody>
          <a:bodyPr wrap="none" lIns="72000" tIns="36000" rIns="72000" bIns="36000" anchor="ctr">
            <a:normAutofit/>
          </a:bodyPr>
          <a:lstStyle/>
          <a:p>
            <a:pPr algn="ctr">
              <a:buNone/>
            </a:pPr>
            <a:endParaRPr sz="3000"/>
          </a:p>
        </p:txBody>
      </p:sp>
      <p:sp>
        <p:nvSpPr>
          <p:cNvPr id="2" name="タイトル 1">
            <a:extLst>
              <a:ext uri="{FF2B5EF4-FFF2-40B4-BE49-F238E27FC236}">
                <a16:creationId xmlns:a16="http://schemas.microsoft.com/office/drawing/2014/main" id="{4F37F4B6-D099-43FA-AEF9-E21ECBCD2D6E}"/>
              </a:ext>
            </a:extLst>
          </p:cNvPr>
          <p:cNvSpPr>
            <a:spLocks noGrp="1"/>
          </p:cNvSpPr>
          <p:nvPr>
            <p:ph type="ctrTitle"/>
          </p:nvPr>
        </p:nvSpPr>
        <p:spPr>
          <a:xfrm>
            <a:off x="893378" y="1384418"/>
            <a:ext cx="10405241" cy="1358681"/>
          </a:xfrm>
          <a:prstGeom prst="rect">
            <a:avLst/>
          </a:prstGeom>
        </p:spPr>
        <p:txBody>
          <a:bodyPr anchor="ctr">
            <a:noAutofit/>
          </a:bodyPr>
          <a:lstStyle>
            <a:lvl1pPr algn="ctr">
              <a:buNone/>
              <a:defRPr sz="3600" b="1">
                <a:latin typeface="+mn-ea"/>
                <a:ea typeface="+mn-ea"/>
                <a:cs typeface="+mn-ea"/>
              </a:defRPr>
            </a:lvl1pPr>
          </a:lstStyle>
          <a:p>
            <a:r>
              <a:t>マスター タイトルの書式設定</a:t>
            </a:r>
          </a:p>
        </p:txBody>
      </p:sp>
      <p:sp>
        <p:nvSpPr>
          <p:cNvPr id="3" name="字幕 2">
            <a:extLst>
              <a:ext uri="{FF2B5EF4-FFF2-40B4-BE49-F238E27FC236}">
                <a16:creationId xmlns:a16="http://schemas.microsoft.com/office/drawing/2014/main" id="{A272DC2C-4D38-449C-94A0-3A2852C21981}"/>
              </a:ext>
            </a:extLst>
          </p:cNvPr>
          <p:cNvSpPr>
            <a:spLocks noGrp="1"/>
          </p:cNvSpPr>
          <p:nvPr>
            <p:ph type="subTitle" idx="1"/>
          </p:nvPr>
        </p:nvSpPr>
        <p:spPr>
          <a:xfrm>
            <a:off x="1523998" y="4676078"/>
            <a:ext cx="9144000" cy="1176646"/>
          </a:xfrm>
          <a:prstGeom prst="rect">
            <a:avLst/>
          </a:prstGeom>
        </p:spPr>
        <p:txBody>
          <a:bodyPr>
            <a:normAutofit/>
          </a:bodyPr>
          <a:lstStyle>
            <a:lvl1pPr marL="0" indent="0" algn="ctr">
              <a:lnSpc>
                <a:spcPct val="100000"/>
              </a:lnSpc>
              <a:spcBef>
                <a:spcPts val="0"/>
              </a:spcBef>
              <a:buNone/>
              <a:defRPr sz="20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マスター サブタイトルの書式設定</a:t>
            </a:r>
          </a:p>
        </p:txBody>
      </p:sp>
      <p:sp>
        <p:nvSpPr>
          <p:cNvPr id="4" name="日付プレースホルダー 3">
            <a:extLst>
              <a:ext uri="{FF2B5EF4-FFF2-40B4-BE49-F238E27FC236}">
                <a16:creationId xmlns:a16="http://schemas.microsoft.com/office/drawing/2014/main" id="{6E9379F1-69E0-455A-B373-E475E55236ED}"/>
              </a:ext>
            </a:extLst>
          </p:cNvPr>
          <p:cNvSpPr>
            <a:spLocks noGrp="1"/>
          </p:cNvSpPr>
          <p:nvPr>
            <p:ph type="dt" idx="10"/>
          </p:nvPr>
        </p:nvSpPr>
        <p:spPr>
          <a:xfrm>
            <a:off x="0" y="6502851"/>
            <a:ext cx="2743200" cy="365125"/>
          </a:xfrm>
          <a:prstGeom prst="rect">
            <a:avLst/>
          </a:prstGeom>
        </p:spPr>
        <p:txBody>
          <a:bodyPr/>
          <a:lstStyle/>
          <a:p>
            <a:fld id="{393A269C-0C63-479E-8744-FD7B0A385C12}" type="datetime1">
              <a:t>2026/10/8</a:t>
            </a:fld>
            <a:endParaRPr/>
          </a:p>
        </p:txBody>
      </p:sp>
      <p:sp>
        <p:nvSpPr>
          <p:cNvPr id="5" name="フッター プレースホルダー 4">
            <a:extLst>
              <a:ext uri="{FF2B5EF4-FFF2-40B4-BE49-F238E27FC236}">
                <a16:creationId xmlns:a16="http://schemas.microsoft.com/office/drawing/2014/main" id="{7762F9AC-107E-4F9C-BF4D-BB4AB5D522B5}"/>
              </a:ext>
            </a:extLst>
          </p:cNvPr>
          <p:cNvSpPr>
            <a:spLocks noGrp="1"/>
          </p:cNvSpPr>
          <p:nvPr>
            <p:ph type="ftr" idx="11"/>
          </p:nvPr>
        </p:nvSpPr>
        <p:spPr>
          <a:xfrm>
            <a:off x="4038600" y="6492875"/>
            <a:ext cx="4114800" cy="365125"/>
          </a:xfrm>
          <a:prstGeom prst="rect">
            <a:avLst/>
          </a:prstGeom>
        </p:spPr>
        <p:txBody>
          <a:bodyPr/>
          <a:lstStyle/>
          <a:p>
            <a:endParaRPr/>
          </a:p>
        </p:txBody>
      </p:sp>
      <p:sp>
        <p:nvSpPr>
          <p:cNvPr id="6" name="スライド番号プレースホルダー 5">
            <a:extLst>
              <a:ext uri="{FF2B5EF4-FFF2-40B4-BE49-F238E27FC236}">
                <a16:creationId xmlns:a16="http://schemas.microsoft.com/office/drawing/2014/main" id="{2B580312-AC97-40B2-896B-F1F17ECF03D5}"/>
              </a:ext>
            </a:extLst>
          </p:cNvPr>
          <p:cNvSpPr>
            <a:spLocks noGrp="1"/>
          </p:cNvSpPr>
          <p:nvPr>
            <p:ph type="sldNum" idx="12"/>
          </p:nvPr>
        </p:nvSpPr>
        <p:spPr>
          <a:xfrm>
            <a:off x="9448800" y="6492874"/>
            <a:ext cx="2743200" cy="365125"/>
          </a:xfrm>
          <a:prstGeom prst="rect">
            <a:avLst/>
          </a:prstGeom>
        </p:spPr>
        <p:txBody>
          <a:bodyPr/>
          <a:lstStyle/>
          <a:p>
            <a:fld id="{4932B27F-0834-4F11-AF0D-3B42CF9EE089}" type="slidenum">
              <a:t>‹#›</a:t>
            </a:fld>
            <a:endParaRPr/>
          </a:p>
        </p:txBody>
      </p:sp>
      <p:sp>
        <p:nvSpPr>
          <p:cNvPr id="7" name="正方形/長方形 6">
            <a:extLst>
              <a:ext uri="{FF2B5EF4-FFF2-40B4-BE49-F238E27FC236}">
                <a16:creationId xmlns:a16="http://schemas.microsoft.com/office/drawing/2014/main" id="{67CCA051-1274-409B-8D5A-591A88EDE37D}"/>
              </a:ext>
            </a:extLst>
          </p:cNvPr>
          <p:cNvSpPr>
            <a:spLocks noGrp="1"/>
          </p:cNvSpPr>
          <p:nvPr/>
        </p:nvSpPr>
        <p:spPr>
          <a:xfrm>
            <a:off x="0" y="-1"/>
            <a:ext cx="12192000" cy="661639"/>
          </a:xfrm>
          <a:prstGeom prst="rect">
            <a:avLst/>
          </a:prstGeom>
          <a:gradFill>
            <a:gsLst>
              <a:gs pos="0">
                <a:srgbClr val="FFDA6A"/>
              </a:gs>
              <a:gs pos="58000">
                <a:schemeClr val="bg1"/>
              </a:gs>
              <a:gs pos="0">
                <a:srgbClr val="FFC000"/>
              </a:gs>
              <a:gs pos="0">
                <a:srgbClr val="FFC000"/>
              </a:gs>
              <a:gs pos="0">
                <a:srgbClr val="FFC000"/>
              </a:gs>
              <a:gs pos="0">
                <a:srgbClr val="FFC000"/>
              </a:gs>
            </a:gsLst>
            <a:lin ang="5400000" scaled="1"/>
          </a:gradFill>
          <a:ln>
            <a:noFill/>
          </a:ln>
        </p:spPr>
        <p:style>
          <a:lnRef idx="1">
            <a:schemeClr val="accent4"/>
          </a:lnRef>
          <a:fillRef idx="3">
            <a:schemeClr val="accent4"/>
          </a:fillRef>
          <a:effectRef idx="2">
            <a:schemeClr val="accent4"/>
          </a:effectRef>
          <a:fontRef idx="minor">
            <a:schemeClr val="lt1"/>
          </a:fontRef>
        </p:style>
        <p:txBody>
          <a:bodyPr wrap="none" lIns="72000" tIns="36000" rIns="72000" bIns="36000" anchor="ctr">
            <a:normAutofit/>
          </a:bodyPr>
          <a:lstStyle/>
          <a:p>
            <a:pPr algn="ctr">
              <a:buNone/>
            </a:pPr>
            <a:endParaRPr sz="3000"/>
          </a:p>
        </p:txBody>
      </p:sp>
      <p:pic>
        <p:nvPicPr>
          <p:cNvPr id="17" name="Picture 2"/>
          <p:cNvPicPr>
            <a:picLocks noChangeAspect="1"/>
          </p:cNvPicPr>
          <p:nvPr/>
        </p:nvPicPr>
        <p:blipFill>
          <a:blip r:embed="rId2"/>
          <a:srcRect/>
          <a:stretch>
            <a:fillRect/>
          </a:stretch>
        </p:blipFill>
        <p:spPr>
          <a:xfrm>
            <a:off x="9781652" y="140479"/>
            <a:ext cx="2195872" cy="66163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sp>
        <p:nvSpPr>
          <p:cNvPr id="10" name="正方形/長方形 9">
            <a:extLst>
              <a:ext uri="{FF2B5EF4-FFF2-40B4-BE49-F238E27FC236}">
                <a16:creationId xmlns:a16="http://schemas.microsoft.com/office/drawing/2014/main" id="{64BAC1A2-35A0-4305-B4E2-45343DD4F09D}"/>
              </a:ext>
            </a:extLst>
          </p:cNvPr>
          <p:cNvSpPr>
            <a:spLocks noGrp="1"/>
          </p:cNvSpPr>
          <p:nvPr/>
        </p:nvSpPr>
        <p:spPr>
          <a:xfrm rot="10800000">
            <a:off x="0" y="508152"/>
            <a:ext cx="12192000" cy="263319"/>
          </a:xfrm>
          <a:prstGeom prst="rect">
            <a:avLst/>
          </a:prstGeom>
          <a:gradFill>
            <a:gsLst>
              <a:gs pos="0">
                <a:srgbClr val="FFDA6A"/>
              </a:gs>
              <a:gs pos="58000">
                <a:schemeClr val="bg1"/>
              </a:gs>
              <a:gs pos="0">
                <a:srgbClr val="FFC000"/>
              </a:gs>
              <a:gs pos="0">
                <a:srgbClr val="FFC000"/>
              </a:gs>
              <a:gs pos="0">
                <a:srgbClr val="FFC000"/>
              </a:gs>
              <a:gs pos="0">
                <a:srgbClr val="FFC000"/>
              </a:gs>
            </a:gsLst>
            <a:lin ang="5400000" scaled="1"/>
          </a:gradFill>
          <a:ln>
            <a:noFill/>
          </a:ln>
        </p:spPr>
        <p:style>
          <a:lnRef idx="1">
            <a:schemeClr val="accent4"/>
          </a:lnRef>
          <a:fillRef idx="3">
            <a:schemeClr val="accent4"/>
          </a:fillRef>
          <a:effectRef idx="2">
            <a:schemeClr val="accent4"/>
          </a:effectRef>
          <a:fontRef idx="minor">
            <a:schemeClr val="lt1"/>
          </a:fontRef>
        </p:style>
        <p:txBody>
          <a:bodyPr wrap="none" lIns="72000" tIns="36000" rIns="72000" bIns="36000" anchor="ctr">
            <a:normAutofit fontScale="47500" lnSpcReduction="20000"/>
          </a:bodyPr>
          <a:lstStyle/>
          <a:p>
            <a:pPr algn="ctr">
              <a:buNone/>
            </a:pPr>
            <a:endParaRPr sz="3000"/>
          </a:p>
        </p:txBody>
      </p:sp>
      <p:sp>
        <p:nvSpPr>
          <p:cNvPr id="2" name="タイトル 1">
            <a:extLst>
              <a:ext uri="{FF2B5EF4-FFF2-40B4-BE49-F238E27FC236}">
                <a16:creationId xmlns:a16="http://schemas.microsoft.com/office/drawing/2014/main" id="{2248F2CA-314A-40C6-BFB7-70505EBDCD17}"/>
              </a:ext>
            </a:extLst>
          </p:cNvPr>
          <p:cNvSpPr>
            <a:spLocks noGrp="1"/>
          </p:cNvSpPr>
          <p:nvPr>
            <p:ph type="title"/>
          </p:nvPr>
        </p:nvSpPr>
        <p:spPr>
          <a:xfrm>
            <a:off x="0" y="0"/>
            <a:ext cx="12192000" cy="770310"/>
          </a:xfrm>
          <a:prstGeom prst="rect">
            <a:avLst/>
          </a:prstGeom>
          <a:noFill/>
        </p:spPr>
        <p:txBody>
          <a:bodyPr>
            <a:normAutofit/>
          </a:bodyPr>
          <a:lstStyle>
            <a:lvl1pPr>
              <a:lnSpc>
                <a:spcPct val="100000"/>
              </a:lnSpc>
              <a:buNone/>
              <a:defRPr sz="3200" b="1">
                <a:latin typeface="+mn-ea"/>
                <a:ea typeface="+mn-ea"/>
                <a:cs typeface="+mn-ea"/>
              </a:defRPr>
            </a:lvl1pPr>
          </a:lstStyle>
          <a:p>
            <a:r>
              <a:t>マスター タイトルの書式設定</a:t>
            </a:r>
          </a:p>
        </p:txBody>
      </p:sp>
      <p:sp>
        <p:nvSpPr>
          <p:cNvPr id="5" name="日付プレースホルダー 4">
            <a:extLst>
              <a:ext uri="{FF2B5EF4-FFF2-40B4-BE49-F238E27FC236}">
                <a16:creationId xmlns:a16="http://schemas.microsoft.com/office/drawing/2014/main" id="{476D481A-6FCD-492B-A8A2-D17868498091}"/>
              </a:ext>
            </a:extLst>
          </p:cNvPr>
          <p:cNvSpPr>
            <a:spLocks noGrp="1"/>
          </p:cNvSpPr>
          <p:nvPr>
            <p:ph type="dt" idx="10"/>
          </p:nvPr>
        </p:nvSpPr>
        <p:spPr>
          <a:xfrm>
            <a:off x="0" y="6594679"/>
            <a:ext cx="2743200" cy="263476"/>
          </a:xfrm>
          <a:prstGeom prst="rect">
            <a:avLst/>
          </a:prstGeom>
        </p:spPr>
        <p:txBody>
          <a:bodyPr/>
          <a:lstStyle/>
          <a:p>
            <a:fld id="{844947A8-920C-4FCB-868E-690E2BCCE9A3}" type="datetime1">
              <a:t>2026/10/8</a:t>
            </a:fld>
            <a:endParaRPr/>
          </a:p>
        </p:txBody>
      </p:sp>
      <p:sp>
        <p:nvSpPr>
          <p:cNvPr id="6" name="フッター プレースホルダー 5">
            <a:extLst>
              <a:ext uri="{FF2B5EF4-FFF2-40B4-BE49-F238E27FC236}">
                <a16:creationId xmlns:a16="http://schemas.microsoft.com/office/drawing/2014/main" id="{84AF5017-C8B3-4C96-BFAC-2AAAC16647EA}"/>
              </a:ext>
            </a:extLst>
          </p:cNvPr>
          <p:cNvSpPr>
            <a:spLocks noGrp="1"/>
          </p:cNvSpPr>
          <p:nvPr>
            <p:ph type="ftr" idx="11"/>
          </p:nvPr>
        </p:nvSpPr>
        <p:spPr>
          <a:xfrm>
            <a:off x="4038600" y="6594679"/>
            <a:ext cx="4114800" cy="263476"/>
          </a:xfrm>
          <a:prstGeom prst="rect">
            <a:avLst/>
          </a:prstGeom>
        </p:spPr>
        <p:txBody>
          <a:bodyPr/>
          <a:lstStyle/>
          <a:p>
            <a:endParaRPr/>
          </a:p>
        </p:txBody>
      </p:sp>
      <p:sp>
        <p:nvSpPr>
          <p:cNvPr id="7" name="スライド番号プレースホルダー 6">
            <a:extLst>
              <a:ext uri="{FF2B5EF4-FFF2-40B4-BE49-F238E27FC236}">
                <a16:creationId xmlns:a16="http://schemas.microsoft.com/office/drawing/2014/main" id="{DC452D80-560A-4397-B531-DF011E218726}"/>
              </a:ext>
            </a:extLst>
          </p:cNvPr>
          <p:cNvSpPr>
            <a:spLocks noGrp="1"/>
          </p:cNvSpPr>
          <p:nvPr>
            <p:ph type="sldNum" idx="12"/>
          </p:nvPr>
        </p:nvSpPr>
        <p:spPr>
          <a:xfrm>
            <a:off x="9448800" y="6594524"/>
            <a:ext cx="2743200" cy="263476"/>
          </a:xfrm>
          <a:prstGeom prst="rect">
            <a:avLst/>
          </a:prstGeom>
        </p:spPr>
        <p:txBody>
          <a:bodyPr/>
          <a:lstStyle>
            <a:lvl1pPr algn="r">
              <a:buNone/>
              <a:defRPr sz="1200" b="1"/>
            </a:lvl1pPr>
          </a:lstStyle>
          <a:p>
            <a:fld id="{4932B27F-0834-4F11-AF0D-3B42CF9EE089}" type="slidenum">
              <a:t>‹#›</a:t>
            </a:fld>
            <a:endParaRPr/>
          </a:p>
        </p:txBody>
      </p:sp>
      <p:pic>
        <p:nvPicPr>
          <p:cNvPr id="18" name="図 33"/>
          <p:cNvPicPr>
            <a:picLocks noChangeAspect="1"/>
          </p:cNvPicPr>
          <p:nvPr/>
        </p:nvPicPr>
        <p:blipFill>
          <a:blip r:embed="rId2"/>
          <a:srcRect/>
          <a:stretch>
            <a:fillRect/>
          </a:stretch>
        </p:blipFill>
        <p:spPr>
          <a:xfrm>
            <a:off x="10796501" y="136525"/>
            <a:ext cx="1266825" cy="427037"/>
          </a:xfrm>
          <a:prstGeom prst="rect">
            <a:avLst/>
          </a:prstGeom>
          <a:ln>
            <a:noFill/>
          </a:ln>
        </p:spPr>
      </p:pic>
      <p:pic>
        <p:nvPicPr>
          <p:cNvPr id="19" name="図 8"/>
          <p:cNvPicPr>
            <a:picLocks noChangeAspect="1"/>
          </p:cNvPicPr>
          <p:nvPr/>
        </p:nvPicPr>
        <p:blipFill>
          <a:blip r:embed="rId3"/>
          <a:stretch>
            <a:fillRect/>
          </a:stretch>
        </p:blipFill>
        <p:spPr>
          <a:xfrm>
            <a:off x="10246150" y="109231"/>
            <a:ext cx="482113" cy="48111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B6E3B3-5949-4CB9-A53A-1AF564F52C78}"/>
              </a:ext>
            </a:extLst>
          </p:cNvPr>
          <p:cNvSpPr>
            <a:spLocks noGrp="1"/>
          </p:cNvSpPr>
          <p:nvPr>
            <p:ph type="title"/>
          </p:nvPr>
        </p:nvSpPr>
        <p:spPr>
          <a:xfrm>
            <a:off x="831850" y="1709738"/>
            <a:ext cx="10515600" cy="2852737"/>
          </a:xfrm>
          <a:prstGeom prst="rect">
            <a:avLst/>
          </a:prstGeom>
        </p:spPr>
        <p:txBody>
          <a:bodyPr anchor="b"/>
          <a:lstStyle>
            <a:lvl1pPr>
              <a:buNone/>
              <a:defRPr sz="6000"/>
            </a:lvl1pPr>
          </a:lstStyle>
          <a:p>
            <a:r>
              <a:t>マスター タイトルの書式設定</a:t>
            </a:r>
          </a:p>
        </p:txBody>
      </p:sp>
      <p:sp>
        <p:nvSpPr>
          <p:cNvPr id="3" name="テキスト プレースホルダー 2">
            <a:extLst>
              <a:ext uri="{FF2B5EF4-FFF2-40B4-BE49-F238E27FC236}">
                <a16:creationId xmlns:a16="http://schemas.microsoft.com/office/drawing/2014/main" id="{2798A5EA-DF2C-4647-9C3D-F057156D568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buNone/>
            </a:pPr>
            <a:r>
              <a:t>マスター テキストの書式設定</a:t>
            </a:r>
          </a:p>
        </p:txBody>
      </p:sp>
      <p:sp>
        <p:nvSpPr>
          <p:cNvPr id="4" name="日付プレースホルダー 3">
            <a:extLst>
              <a:ext uri="{FF2B5EF4-FFF2-40B4-BE49-F238E27FC236}">
                <a16:creationId xmlns:a16="http://schemas.microsoft.com/office/drawing/2014/main" id="{27271B64-4C6B-42A5-9839-245F74D1A739}"/>
              </a:ext>
            </a:extLst>
          </p:cNvPr>
          <p:cNvSpPr>
            <a:spLocks noGrp="1"/>
          </p:cNvSpPr>
          <p:nvPr>
            <p:ph type="dt" idx="10"/>
          </p:nvPr>
        </p:nvSpPr>
        <p:spPr>
          <a:xfrm>
            <a:off x="838200" y="6356350"/>
            <a:ext cx="2743200" cy="365125"/>
          </a:xfrm>
          <a:prstGeom prst="rect">
            <a:avLst/>
          </a:prstGeom>
        </p:spPr>
        <p:txBody>
          <a:bodyPr/>
          <a:lstStyle/>
          <a:p>
            <a:fld id="{54650A7B-0918-45DE-A744-6D37605BCB2C}" type="datetime1">
              <a:t>2026/10/8</a:t>
            </a:fld>
            <a:endParaRPr/>
          </a:p>
        </p:txBody>
      </p:sp>
      <p:sp>
        <p:nvSpPr>
          <p:cNvPr id="5" name="フッター プレースホルダー 4">
            <a:extLst>
              <a:ext uri="{FF2B5EF4-FFF2-40B4-BE49-F238E27FC236}">
                <a16:creationId xmlns:a16="http://schemas.microsoft.com/office/drawing/2014/main" id="{81853148-FA26-4C58-A224-FF89D6A462DD}"/>
              </a:ext>
            </a:extLst>
          </p:cNvPr>
          <p:cNvSpPr>
            <a:spLocks noGrp="1"/>
          </p:cNvSpPr>
          <p:nvPr>
            <p:ph type="ftr" idx="11"/>
          </p:nvPr>
        </p:nvSpPr>
        <p:spPr>
          <a:xfrm>
            <a:off x="4038600" y="6356350"/>
            <a:ext cx="4114800" cy="365125"/>
          </a:xfrm>
          <a:prstGeom prst="rect">
            <a:avLst/>
          </a:prstGeom>
        </p:spPr>
        <p:txBody>
          <a:bodyPr/>
          <a:lstStyle/>
          <a:p>
            <a:endParaRPr/>
          </a:p>
        </p:txBody>
      </p:sp>
      <p:sp>
        <p:nvSpPr>
          <p:cNvPr id="6" name="スライド番号プレースホルダー 5">
            <a:extLst>
              <a:ext uri="{FF2B5EF4-FFF2-40B4-BE49-F238E27FC236}">
                <a16:creationId xmlns:a16="http://schemas.microsoft.com/office/drawing/2014/main" id="{75122CB5-4C65-4784-991B-4C16D5E6020A}"/>
              </a:ext>
            </a:extLst>
          </p:cNvPr>
          <p:cNvSpPr>
            <a:spLocks noGrp="1"/>
          </p:cNvSpPr>
          <p:nvPr>
            <p:ph type="sldNum" idx="12"/>
          </p:nvPr>
        </p:nvSpPr>
        <p:spPr>
          <a:xfrm>
            <a:off x="8610600" y="6356350"/>
            <a:ext cx="2743200" cy="365125"/>
          </a:xfrm>
          <a:prstGeom prst="rect">
            <a:avLst/>
          </a:prstGeom>
        </p:spPr>
        <p:txBody>
          <a:bodyPr/>
          <a:lstStyle/>
          <a:p>
            <a:fld id="{4932B27F-0834-4F11-AF0D-3B42CF9EE089}"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2D90559-55F7-41B8-B8CB-602E3AE68764}"/>
              </a:ext>
            </a:extLst>
          </p:cNvPr>
          <p:cNvSpPr>
            <a:spLocks noGrp="1"/>
          </p:cNvSpPr>
          <p:nvPr>
            <p:ph type="title"/>
          </p:nvPr>
        </p:nvSpPr>
        <p:spPr>
          <a:xfrm>
            <a:off x="839788" y="365125"/>
            <a:ext cx="10515600" cy="1325563"/>
          </a:xfrm>
          <a:prstGeom prst="rect">
            <a:avLst/>
          </a:prstGeom>
        </p:spPr>
        <p:txBody>
          <a:bodyPr/>
          <a:lstStyle/>
          <a:p>
            <a:r>
              <a:t>マスター タイトルの書式設定</a:t>
            </a:r>
          </a:p>
        </p:txBody>
      </p:sp>
      <p:sp>
        <p:nvSpPr>
          <p:cNvPr id="3" name="テキスト プレースホルダー 2">
            <a:extLst>
              <a:ext uri="{FF2B5EF4-FFF2-40B4-BE49-F238E27FC236}">
                <a16:creationId xmlns:a16="http://schemas.microsoft.com/office/drawing/2014/main" id="{3E14E05E-9112-48EC-97FE-10C77ADBEE90}"/>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マスター テキストの書式設定</a:t>
            </a:r>
          </a:p>
        </p:txBody>
      </p:sp>
      <p:sp>
        <p:nvSpPr>
          <p:cNvPr id="4" name="コンテンツ プレースホルダー 3">
            <a:extLst>
              <a:ext uri="{FF2B5EF4-FFF2-40B4-BE49-F238E27FC236}">
                <a16:creationId xmlns:a16="http://schemas.microsoft.com/office/drawing/2014/main" id="{7C94D68B-9F4C-4472-ACF6-C350EEED00AF}"/>
              </a:ext>
            </a:extLst>
          </p:cNvPr>
          <p:cNvSpPr>
            <a:spLocks noGrp="1"/>
          </p:cNvSpPr>
          <p:nvPr>
            <p:ph idx="2"/>
          </p:nvPr>
        </p:nvSpPr>
        <p:spPr>
          <a:xfrm>
            <a:off x="839788" y="2505075"/>
            <a:ext cx="5157787" cy="3684588"/>
          </a:xfrm>
          <a:prstGeom prst="rect">
            <a:avLst/>
          </a:prstGeom>
        </p:spPr>
        <p:txBody>
          <a:bodyPr/>
          <a:lstStyle/>
          <a:p>
            <a:pPr lvl="0">
              <a:buNone/>
            </a:pPr>
            <a:r>
              <a:t>マスター テキストの書式設定</a:t>
            </a:r>
          </a:p>
          <a:p>
            <a:pPr lvl="1">
              <a:buNone/>
            </a:pPr>
            <a:r>
              <a:t>第 2 レベル</a:t>
            </a:r>
          </a:p>
          <a:p>
            <a:pPr lvl="2">
              <a:buNone/>
            </a:pPr>
            <a:r>
              <a:t>第 3 レベル</a:t>
            </a:r>
          </a:p>
          <a:p>
            <a:pPr lvl="3">
              <a:buNone/>
            </a:pPr>
            <a:r>
              <a:t>第 4 レベル</a:t>
            </a:r>
          </a:p>
          <a:p>
            <a:pPr lvl="4">
              <a:buNone/>
            </a:pPr>
            <a:r>
              <a:t>第 5 レベル</a:t>
            </a:r>
          </a:p>
        </p:txBody>
      </p:sp>
      <p:sp>
        <p:nvSpPr>
          <p:cNvPr id="5" name="テキスト プレースホルダー 4">
            <a:extLst>
              <a:ext uri="{FF2B5EF4-FFF2-40B4-BE49-F238E27FC236}">
                <a16:creationId xmlns:a16="http://schemas.microsoft.com/office/drawing/2014/main" id="{51E0565E-68BD-445F-90FA-9606CFBD6EA1}"/>
              </a:ext>
            </a:extLst>
          </p:cNvPr>
          <p:cNvSpPr>
            <a:spLocks noGrp="1"/>
          </p:cNvSpPr>
          <p:nvPr>
            <p:ph type="body"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マスター テキストの書式設定</a:t>
            </a:r>
          </a:p>
        </p:txBody>
      </p:sp>
      <p:sp>
        <p:nvSpPr>
          <p:cNvPr id="6" name="コンテンツ プレースホルダー 5">
            <a:extLst>
              <a:ext uri="{FF2B5EF4-FFF2-40B4-BE49-F238E27FC236}">
                <a16:creationId xmlns:a16="http://schemas.microsoft.com/office/drawing/2014/main" id="{4C8DE32E-F743-4CC0-B210-95E1F6E90CA6}"/>
              </a:ext>
            </a:extLst>
          </p:cNvPr>
          <p:cNvSpPr>
            <a:spLocks noGrp="1"/>
          </p:cNvSpPr>
          <p:nvPr>
            <p:ph idx="4"/>
          </p:nvPr>
        </p:nvSpPr>
        <p:spPr>
          <a:xfrm>
            <a:off x="6172200" y="2505075"/>
            <a:ext cx="5183188" cy="3684588"/>
          </a:xfrm>
          <a:prstGeom prst="rect">
            <a:avLst/>
          </a:prstGeom>
        </p:spPr>
        <p:txBody>
          <a:bodyPr/>
          <a:lstStyle/>
          <a:p>
            <a:pPr lvl="0">
              <a:buNone/>
            </a:pPr>
            <a:r>
              <a:t>マスター テキストの書式設定</a:t>
            </a:r>
          </a:p>
          <a:p>
            <a:pPr lvl="1">
              <a:buNone/>
            </a:pPr>
            <a:r>
              <a:t>第 2 レベル</a:t>
            </a:r>
          </a:p>
          <a:p>
            <a:pPr lvl="2">
              <a:buNone/>
            </a:pPr>
            <a:r>
              <a:t>第 3 レベル</a:t>
            </a:r>
          </a:p>
          <a:p>
            <a:pPr lvl="3">
              <a:buNone/>
            </a:pPr>
            <a:r>
              <a:t>第 4 レベル</a:t>
            </a:r>
          </a:p>
          <a:p>
            <a:pPr lvl="4">
              <a:buNone/>
            </a:pPr>
            <a:r>
              <a:t>第 5 レベル</a:t>
            </a:r>
          </a:p>
        </p:txBody>
      </p:sp>
      <p:sp>
        <p:nvSpPr>
          <p:cNvPr id="7" name="日付プレースホルダー 6">
            <a:extLst>
              <a:ext uri="{FF2B5EF4-FFF2-40B4-BE49-F238E27FC236}">
                <a16:creationId xmlns:a16="http://schemas.microsoft.com/office/drawing/2014/main" id="{AF257484-F705-4F82-809F-51FF17E15EA0}"/>
              </a:ext>
            </a:extLst>
          </p:cNvPr>
          <p:cNvSpPr>
            <a:spLocks noGrp="1"/>
          </p:cNvSpPr>
          <p:nvPr>
            <p:ph type="dt" idx="10"/>
          </p:nvPr>
        </p:nvSpPr>
        <p:spPr>
          <a:xfrm>
            <a:off x="838200" y="6356350"/>
            <a:ext cx="2743200" cy="365125"/>
          </a:xfrm>
          <a:prstGeom prst="rect">
            <a:avLst/>
          </a:prstGeom>
        </p:spPr>
        <p:txBody>
          <a:bodyPr/>
          <a:lstStyle/>
          <a:p>
            <a:fld id="{A513B0AE-26D9-45AA-A890-EBE14BABC0CF}" type="datetime1">
              <a:t>2026/10/8</a:t>
            </a:fld>
            <a:endParaRPr/>
          </a:p>
        </p:txBody>
      </p:sp>
      <p:sp>
        <p:nvSpPr>
          <p:cNvPr id="8" name="フッター プレースホルダー 7">
            <a:extLst>
              <a:ext uri="{FF2B5EF4-FFF2-40B4-BE49-F238E27FC236}">
                <a16:creationId xmlns:a16="http://schemas.microsoft.com/office/drawing/2014/main" id="{E1A0C943-9453-4DB0-A067-C4B95A957FF8}"/>
              </a:ext>
            </a:extLst>
          </p:cNvPr>
          <p:cNvSpPr>
            <a:spLocks noGrp="1"/>
          </p:cNvSpPr>
          <p:nvPr>
            <p:ph type="ftr" idx="11"/>
          </p:nvPr>
        </p:nvSpPr>
        <p:spPr>
          <a:xfrm>
            <a:off x="4038600" y="6356350"/>
            <a:ext cx="4114800" cy="365125"/>
          </a:xfrm>
          <a:prstGeom prst="rect">
            <a:avLst/>
          </a:prstGeom>
        </p:spPr>
        <p:txBody>
          <a:bodyPr/>
          <a:lstStyle/>
          <a:p>
            <a:endParaRPr/>
          </a:p>
        </p:txBody>
      </p:sp>
      <p:sp>
        <p:nvSpPr>
          <p:cNvPr id="9" name="スライド番号プレースホルダー 8">
            <a:extLst>
              <a:ext uri="{FF2B5EF4-FFF2-40B4-BE49-F238E27FC236}">
                <a16:creationId xmlns:a16="http://schemas.microsoft.com/office/drawing/2014/main" id="{72F46C29-3FE7-471C-BF93-BF6EB98503E4}"/>
              </a:ext>
            </a:extLst>
          </p:cNvPr>
          <p:cNvSpPr>
            <a:spLocks noGrp="1"/>
          </p:cNvSpPr>
          <p:nvPr>
            <p:ph type="sldNum" idx="12"/>
          </p:nvPr>
        </p:nvSpPr>
        <p:spPr>
          <a:xfrm>
            <a:off x="8610600" y="6356350"/>
            <a:ext cx="2743200" cy="365125"/>
          </a:xfrm>
          <a:prstGeom prst="rect">
            <a:avLst/>
          </a:prstGeom>
        </p:spPr>
        <p:txBody>
          <a:bodyPr/>
          <a:lstStyle/>
          <a:p>
            <a:fld id="{4932B27F-0834-4F11-AF0D-3B42CF9EE089}"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AF7650-ECFE-4BC6-B4FB-314A411E3B47}"/>
              </a:ext>
            </a:extLst>
          </p:cNvPr>
          <p:cNvSpPr>
            <a:spLocks noGrp="1"/>
          </p:cNvSpPr>
          <p:nvPr>
            <p:ph type="title"/>
          </p:nvPr>
        </p:nvSpPr>
        <p:spPr>
          <a:xfrm>
            <a:off x="838200" y="365125"/>
            <a:ext cx="10515600" cy="1325563"/>
          </a:xfrm>
          <a:prstGeom prst="rect">
            <a:avLst/>
          </a:prstGeom>
        </p:spPr>
        <p:txBody>
          <a:bodyPr/>
          <a:lstStyle/>
          <a:p>
            <a:r>
              <a:t>マスター タイトルの書式設定</a:t>
            </a:r>
          </a:p>
        </p:txBody>
      </p:sp>
      <p:sp>
        <p:nvSpPr>
          <p:cNvPr id="3" name="日付プレースホルダー 2">
            <a:extLst>
              <a:ext uri="{FF2B5EF4-FFF2-40B4-BE49-F238E27FC236}">
                <a16:creationId xmlns:a16="http://schemas.microsoft.com/office/drawing/2014/main" id="{D1B30314-A294-4B37-8DA5-B1349AAB7CE8}"/>
              </a:ext>
            </a:extLst>
          </p:cNvPr>
          <p:cNvSpPr>
            <a:spLocks noGrp="1"/>
          </p:cNvSpPr>
          <p:nvPr>
            <p:ph type="dt" idx="10"/>
          </p:nvPr>
        </p:nvSpPr>
        <p:spPr>
          <a:xfrm>
            <a:off x="838200" y="6356350"/>
            <a:ext cx="2743200" cy="365125"/>
          </a:xfrm>
          <a:prstGeom prst="rect">
            <a:avLst/>
          </a:prstGeom>
        </p:spPr>
        <p:txBody>
          <a:bodyPr/>
          <a:lstStyle/>
          <a:p>
            <a:fld id="{A5603A49-6722-4A67-A186-EE5BD66895C3}" type="datetime1">
              <a:t>2026/10/8</a:t>
            </a:fld>
            <a:endParaRPr/>
          </a:p>
        </p:txBody>
      </p:sp>
      <p:sp>
        <p:nvSpPr>
          <p:cNvPr id="4" name="フッター プレースホルダー 3">
            <a:extLst>
              <a:ext uri="{FF2B5EF4-FFF2-40B4-BE49-F238E27FC236}">
                <a16:creationId xmlns:a16="http://schemas.microsoft.com/office/drawing/2014/main" id="{1444E100-C4FD-41A2-9050-5AC6094E8B95}"/>
              </a:ext>
            </a:extLst>
          </p:cNvPr>
          <p:cNvSpPr>
            <a:spLocks noGrp="1"/>
          </p:cNvSpPr>
          <p:nvPr>
            <p:ph type="ftr" idx="11"/>
          </p:nvPr>
        </p:nvSpPr>
        <p:spPr>
          <a:xfrm>
            <a:off x="4038600" y="6356350"/>
            <a:ext cx="4114800" cy="365125"/>
          </a:xfrm>
          <a:prstGeom prst="rect">
            <a:avLst/>
          </a:prstGeom>
        </p:spPr>
        <p:txBody>
          <a:bodyPr/>
          <a:lstStyle/>
          <a:p>
            <a:endParaRPr/>
          </a:p>
        </p:txBody>
      </p:sp>
      <p:sp>
        <p:nvSpPr>
          <p:cNvPr id="5" name="スライド番号プレースホルダー 4">
            <a:extLst>
              <a:ext uri="{FF2B5EF4-FFF2-40B4-BE49-F238E27FC236}">
                <a16:creationId xmlns:a16="http://schemas.microsoft.com/office/drawing/2014/main" id="{AE6A7A92-6DA0-42AE-B579-6D688223B560}"/>
              </a:ext>
            </a:extLst>
          </p:cNvPr>
          <p:cNvSpPr>
            <a:spLocks noGrp="1"/>
          </p:cNvSpPr>
          <p:nvPr>
            <p:ph type="sldNum" idx="12"/>
          </p:nvPr>
        </p:nvSpPr>
        <p:spPr>
          <a:xfrm>
            <a:off x="8610600" y="6356350"/>
            <a:ext cx="2743200" cy="365125"/>
          </a:xfrm>
          <a:prstGeom prst="rect">
            <a:avLst/>
          </a:prstGeom>
        </p:spPr>
        <p:txBody>
          <a:bodyPr/>
          <a:lstStyle/>
          <a:p>
            <a:fld id="{4932B27F-0834-4F11-AF0D-3B42CF9EE089}"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B57B73BE-6EDB-4194-A529-B86BBD0FF505}"/>
              </a:ext>
            </a:extLst>
          </p:cNvPr>
          <p:cNvSpPr>
            <a:spLocks noGrp="1"/>
          </p:cNvSpPr>
          <p:nvPr>
            <p:ph type="dt" idx="10"/>
          </p:nvPr>
        </p:nvSpPr>
        <p:spPr>
          <a:xfrm>
            <a:off x="838200" y="6356350"/>
            <a:ext cx="2743200" cy="365125"/>
          </a:xfrm>
          <a:prstGeom prst="rect">
            <a:avLst/>
          </a:prstGeom>
        </p:spPr>
        <p:txBody>
          <a:bodyPr/>
          <a:lstStyle/>
          <a:p>
            <a:fld id="{AAC7B3F1-773F-4C85-AD33-61649755AE2C}" type="datetime1">
              <a:t>2026/10/8</a:t>
            </a:fld>
            <a:endParaRPr/>
          </a:p>
        </p:txBody>
      </p:sp>
      <p:sp>
        <p:nvSpPr>
          <p:cNvPr id="3" name="フッター プレースホルダー 2">
            <a:extLst>
              <a:ext uri="{FF2B5EF4-FFF2-40B4-BE49-F238E27FC236}">
                <a16:creationId xmlns:a16="http://schemas.microsoft.com/office/drawing/2014/main" id="{3E66967B-44F7-446C-9FD2-9E44B881B15D}"/>
              </a:ext>
            </a:extLst>
          </p:cNvPr>
          <p:cNvSpPr>
            <a:spLocks noGrp="1"/>
          </p:cNvSpPr>
          <p:nvPr>
            <p:ph type="ftr" idx="11"/>
          </p:nvPr>
        </p:nvSpPr>
        <p:spPr>
          <a:xfrm>
            <a:off x="4038600" y="6356350"/>
            <a:ext cx="4114800" cy="365125"/>
          </a:xfrm>
          <a:prstGeom prst="rect">
            <a:avLst/>
          </a:prstGeom>
        </p:spPr>
        <p:txBody>
          <a:bodyPr/>
          <a:lstStyle/>
          <a:p>
            <a:endParaRPr/>
          </a:p>
        </p:txBody>
      </p:sp>
      <p:sp>
        <p:nvSpPr>
          <p:cNvPr id="4" name="スライド番号プレースホルダー 3">
            <a:extLst>
              <a:ext uri="{FF2B5EF4-FFF2-40B4-BE49-F238E27FC236}">
                <a16:creationId xmlns:a16="http://schemas.microsoft.com/office/drawing/2014/main" id="{1CBC5D08-D26C-4EBE-A722-C967EE716F51}"/>
              </a:ext>
            </a:extLst>
          </p:cNvPr>
          <p:cNvSpPr>
            <a:spLocks noGrp="1"/>
          </p:cNvSpPr>
          <p:nvPr>
            <p:ph type="sldNum" idx="12"/>
          </p:nvPr>
        </p:nvSpPr>
        <p:spPr>
          <a:xfrm>
            <a:off x="8610600" y="6356350"/>
            <a:ext cx="2743200" cy="365125"/>
          </a:xfrm>
          <a:prstGeom prst="rect">
            <a:avLst/>
          </a:prstGeom>
        </p:spPr>
        <p:txBody>
          <a:bodyPr/>
          <a:lstStyle/>
          <a:p>
            <a:fld id="{4932B27F-0834-4F11-AF0D-3B42CF9EE089}"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BEE9629-581F-4D4A-AA71-210CC766AED1}"/>
              </a:ext>
            </a:extLst>
          </p:cNvPr>
          <p:cNvSpPr>
            <a:spLocks noGrp="1"/>
          </p:cNvSpPr>
          <p:nvPr>
            <p:ph type="title"/>
          </p:nvPr>
        </p:nvSpPr>
        <p:spPr>
          <a:xfrm>
            <a:off x="839788" y="457200"/>
            <a:ext cx="3932237" cy="1600200"/>
          </a:xfrm>
          <a:prstGeom prst="rect">
            <a:avLst/>
          </a:prstGeom>
        </p:spPr>
        <p:txBody>
          <a:bodyPr anchor="b"/>
          <a:lstStyle>
            <a:lvl1pPr>
              <a:buNone/>
              <a:defRPr sz="3200"/>
            </a:lvl1pPr>
          </a:lstStyle>
          <a:p>
            <a:r>
              <a:t>マスター タイトルの書式設定</a:t>
            </a:r>
          </a:p>
        </p:txBody>
      </p:sp>
      <p:sp>
        <p:nvSpPr>
          <p:cNvPr id="3" name="コンテンツ プレースホルダー 2">
            <a:extLst>
              <a:ext uri="{FF2B5EF4-FFF2-40B4-BE49-F238E27FC236}">
                <a16:creationId xmlns:a16="http://schemas.microsoft.com/office/drawing/2014/main" id="{7DAF00CD-2A83-420C-B432-8BF65F97733F}"/>
              </a:ext>
            </a:extLst>
          </p:cNvPr>
          <p:cNvSpPr>
            <a:spLocks noGrp="1"/>
          </p:cNvSpPr>
          <p:nvPr>
            <p:ph idx="1"/>
          </p:nvPr>
        </p:nvSpPr>
        <p:spPr>
          <a:xfrm>
            <a:off x="5183188" y="987425"/>
            <a:ext cx="6172200" cy="4873625"/>
          </a:xfrm>
          <a:prstGeom prst="rect">
            <a:avLst/>
          </a:prstGeo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マスター テキストの書式設定</a:t>
            </a:r>
          </a:p>
          <a:p>
            <a:pPr lvl="1">
              <a:buNone/>
            </a:pPr>
            <a:r>
              <a:t>第 2 レベル</a:t>
            </a:r>
          </a:p>
          <a:p>
            <a:pPr lvl="2">
              <a:buNone/>
            </a:pPr>
            <a:r>
              <a:t>第 3 レベル</a:t>
            </a:r>
          </a:p>
          <a:p>
            <a:pPr lvl="3">
              <a:buNone/>
            </a:pPr>
            <a:r>
              <a:t>第 4 レベル</a:t>
            </a:r>
          </a:p>
          <a:p>
            <a:pPr lvl="4">
              <a:buNone/>
            </a:pPr>
            <a:r>
              <a:t>第 5 レベル</a:t>
            </a:r>
          </a:p>
        </p:txBody>
      </p:sp>
      <p:sp>
        <p:nvSpPr>
          <p:cNvPr id="4" name="テキスト プレースホルダー 3">
            <a:extLst>
              <a:ext uri="{FF2B5EF4-FFF2-40B4-BE49-F238E27FC236}">
                <a16:creationId xmlns:a16="http://schemas.microsoft.com/office/drawing/2014/main" id="{B3E360E7-CD5A-424B-8E23-06ABF9E628C1}"/>
              </a:ext>
            </a:extLst>
          </p:cNvPr>
          <p:cNvSpPr>
            <a:spLocks noGrp="1"/>
          </p:cNvSpPr>
          <p:nvPr>
            <p:ph type="body"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マスター テキストの書式設定</a:t>
            </a:r>
          </a:p>
        </p:txBody>
      </p:sp>
      <p:sp>
        <p:nvSpPr>
          <p:cNvPr id="5" name="日付プレースホルダー 4">
            <a:extLst>
              <a:ext uri="{FF2B5EF4-FFF2-40B4-BE49-F238E27FC236}">
                <a16:creationId xmlns:a16="http://schemas.microsoft.com/office/drawing/2014/main" id="{FB73FA76-4BE2-4AD1-915D-CDC57D3D36FB}"/>
              </a:ext>
            </a:extLst>
          </p:cNvPr>
          <p:cNvSpPr>
            <a:spLocks noGrp="1"/>
          </p:cNvSpPr>
          <p:nvPr>
            <p:ph type="dt" idx="10"/>
          </p:nvPr>
        </p:nvSpPr>
        <p:spPr>
          <a:xfrm>
            <a:off x="838200" y="6356350"/>
            <a:ext cx="2743200" cy="365125"/>
          </a:xfrm>
          <a:prstGeom prst="rect">
            <a:avLst/>
          </a:prstGeom>
        </p:spPr>
        <p:txBody>
          <a:bodyPr/>
          <a:lstStyle/>
          <a:p>
            <a:fld id="{3F5D872C-F90F-41BA-B594-6B07E8EE84D6}" type="datetime1">
              <a:t>2026/10/8</a:t>
            </a:fld>
            <a:endParaRPr/>
          </a:p>
        </p:txBody>
      </p:sp>
      <p:sp>
        <p:nvSpPr>
          <p:cNvPr id="6" name="フッター プレースホルダー 5">
            <a:extLst>
              <a:ext uri="{FF2B5EF4-FFF2-40B4-BE49-F238E27FC236}">
                <a16:creationId xmlns:a16="http://schemas.microsoft.com/office/drawing/2014/main" id="{5C192034-A3C0-47DD-A123-C01102608F8C}"/>
              </a:ext>
            </a:extLst>
          </p:cNvPr>
          <p:cNvSpPr>
            <a:spLocks noGrp="1"/>
          </p:cNvSpPr>
          <p:nvPr>
            <p:ph type="ftr" idx="11"/>
          </p:nvPr>
        </p:nvSpPr>
        <p:spPr>
          <a:xfrm>
            <a:off x="4038600" y="6356350"/>
            <a:ext cx="4114800" cy="365125"/>
          </a:xfrm>
          <a:prstGeom prst="rect">
            <a:avLst/>
          </a:prstGeom>
        </p:spPr>
        <p:txBody>
          <a:bodyPr/>
          <a:lstStyle/>
          <a:p>
            <a:endParaRPr/>
          </a:p>
        </p:txBody>
      </p:sp>
      <p:sp>
        <p:nvSpPr>
          <p:cNvPr id="7" name="スライド番号プレースホルダー 6">
            <a:extLst>
              <a:ext uri="{FF2B5EF4-FFF2-40B4-BE49-F238E27FC236}">
                <a16:creationId xmlns:a16="http://schemas.microsoft.com/office/drawing/2014/main" id="{5D25F2A0-4CE8-4820-BD04-F576F2C46574}"/>
              </a:ext>
            </a:extLst>
          </p:cNvPr>
          <p:cNvSpPr>
            <a:spLocks noGrp="1"/>
          </p:cNvSpPr>
          <p:nvPr>
            <p:ph type="sldNum" idx="12"/>
          </p:nvPr>
        </p:nvSpPr>
        <p:spPr>
          <a:xfrm>
            <a:off x="8610600" y="6356350"/>
            <a:ext cx="2743200" cy="365125"/>
          </a:xfrm>
          <a:prstGeom prst="rect">
            <a:avLst/>
          </a:prstGeom>
        </p:spPr>
        <p:txBody>
          <a:bodyPr/>
          <a:lstStyle/>
          <a:p>
            <a:fld id="{4932B27F-0834-4F11-AF0D-3B42CF9EE089}"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C7FE20-AADB-48CD-A99D-B9FD13A38E91}"/>
              </a:ext>
            </a:extLst>
          </p:cNvPr>
          <p:cNvSpPr>
            <a:spLocks noGrp="1"/>
          </p:cNvSpPr>
          <p:nvPr>
            <p:ph type="title"/>
          </p:nvPr>
        </p:nvSpPr>
        <p:spPr>
          <a:xfrm>
            <a:off x="839788" y="457200"/>
            <a:ext cx="3932237" cy="1600200"/>
          </a:xfrm>
          <a:prstGeom prst="rect">
            <a:avLst/>
          </a:prstGeom>
        </p:spPr>
        <p:txBody>
          <a:bodyPr anchor="b"/>
          <a:lstStyle>
            <a:lvl1pPr>
              <a:buNone/>
              <a:defRPr sz="3200"/>
            </a:lvl1pPr>
          </a:lstStyle>
          <a:p>
            <a:r>
              <a:t>マスター タイトルの書式設定</a:t>
            </a:r>
          </a:p>
        </p:txBody>
      </p:sp>
      <p:sp>
        <p:nvSpPr>
          <p:cNvPr id="3" name="図プレースホルダー 2">
            <a:extLst>
              <a:ext uri="{FF2B5EF4-FFF2-40B4-BE49-F238E27FC236}">
                <a16:creationId xmlns:a16="http://schemas.microsoft.com/office/drawing/2014/main" id="{15ABF292-5D7A-41A6-B0E2-A7FA016E58BA}"/>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テキスト プレースホルダー 3">
            <a:extLst>
              <a:ext uri="{FF2B5EF4-FFF2-40B4-BE49-F238E27FC236}">
                <a16:creationId xmlns:a16="http://schemas.microsoft.com/office/drawing/2014/main" id="{ABCDF046-A4C8-4824-A0F9-F6EB91068F20}"/>
              </a:ext>
            </a:extLst>
          </p:cNvPr>
          <p:cNvSpPr>
            <a:spLocks noGrp="1"/>
          </p:cNvSpPr>
          <p:nvPr>
            <p:ph type="body"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マスター テキストの書式設定</a:t>
            </a:r>
          </a:p>
        </p:txBody>
      </p:sp>
      <p:sp>
        <p:nvSpPr>
          <p:cNvPr id="5" name="日付プレースホルダー 4">
            <a:extLst>
              <a:ext uri="{FF2B5EF4-FFF2-40B4-BE49-F238E27FC236}">
                <a16:creationId xmlns:a16="http://schemas.microsoft.com/office/drawing/2014/main" id="{B7798C1E-CA8D-4EE2-933E-DCCF8FAC0CA2}"/>
              </a:ext>
            </a:extLst>
          </p:cNvPr>
          <p:cNvSpPr>
            <a:spLocks noGrp="1"/>
          </p:cNvSpPr>
          <p:nvPr>
            <p:ph type="dt" idx="10"/>
          </p:nvPr>
        </p:nvSpPr>
        <p:spPr>
          <a:xfrm>
            <a:off x="838200" y="6356350"/>
            <a:ext cx="2743200" cy="365125"/>
          </a:xfrm>
          <a:prstGeom prst="rect">
            <a:avLst/>
          </a:prstGeom>
        </p:spPr>
        <p:txBody>
          <a:bodyPr/>
          <a:lstStyle/>
          <a:p>
            <a:fld id="{E273462C-04E3-4340-9A83-29044A05725E}" type="datetime1">
              <a:t>2026/10/8</a:t>
            </a:fld>
            <a:endParaRPr/>
          </a:p>
        </p:txBody>
      </p:sp>
      <p:sp>
        <p:nvSpPr>
          <p:cNvPr id="6" name="フッター プレースホルダー 5">
            <a:extLst>
              <a:ext uri="{FF2B5EF4-FFF2-40B4-BE49-F238E27FC236}">
                <a16:creationId xmlns:a16="http://schemas.microsoft.com/office/drawing/2014/main" id="{FFE76DA7-AED9-4954-854A-1C0DE91C1A01}"/>
              </a:ext>
            </a:extLst>
          </p:cNvPr>
          <p:cNvSpPr>
            <a:spLocks noGrp="1"/>
          </p:cNvSpPr>
          <p:nvPr>
            <p:ph type="ftr" idx="11"/>
          </p:nvPr>
        </p:nvSpPr>
        <p:spPr>
          <a:xfrm>
            <a:off x="4038600" y="6356350"/>
            <a:ext cx="4114800" cy="365125"/>
          </a:xfrm>
          <a:prstGeom prst="rect">
            <a:avLst/>
          </a:prstGeom>
        </p:spPr>
        <p:txBody>
          <a:bodyPr/>
          <a:lstStyle/>
          <a:p>
            <a:endParaRPr/>
          </a:p>
        </p:txBody>
      </p:sp>
      <p:sp>
        <p:nvSpPr>
          <p:cNvPr id="7" name="スライド番号プレースホルダー 6">
            <a:extLst>
              <a:ext uri="{FF2B5EF4-FFF2-40B4-BE49-F238E27FC236}">
                <a16:creationId xmlns:a16="http://schemas.microsoft.com/office/drawing/2014/main" id="{C738D3C7-B7F9-442C-8C86-A8D92FFD622A}"/>
              </a:ext>
            </a:extLst>
          </p:cNvPr>
          <p:cNvSpPr>
            <a:spLocks noGrp="1"/>
          </p:cNvSpPr>
          <p:nvPr>
            <p:ph type="sldNum" idx="12"/>
          </p:nvPr>
        </p:nvSpPr>
        <p:spPr>
          <a:xfrm>
            <a:off x="8610600" y="6356350"/>
            <a:ext cx="2743200" cy="365125"/>
          </a:xfrm>
          <a:prstGeom prst="rect">
            <a:avLst/>
          </a:prstGeom>
        </p:spPr>
        <p:txBody>
          <a:bodyPr/>
          <a:lstStyle/>
          <a:p>
            <a:fld id="{4932B27F-0834-4F11-AF0D-3B42CF9EE089}"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ED39EF5-3BD6-4796-92F0-E1B67E2B8B5B}"/>
              </a:ext>
            </a:extLst>
          </p:cNvPr>
          <p:cNvSpPr>
            <a:spLocks noGrp="1"/>
          </p:cNvSpPr>
          <p:nvPr>
            <p:ph type="title"/>
          </p:nvPr>
        </p:nvSpPr>
        <p:spPr>
          <a:xfrm>
            <a:off x="838200" y="365125"/>
            <a:ext cx="10515600" cy="1325563"/>
          </a:xfrm>
          <a:prstGeom prst="rect">
            <a:avLst/>
          </a:prstGeom>
        </p:spPr>
        <p:txBody>
          <a:bodyPr/>
          <a:lstStyle/>
          <a:p>
            <a:r>
              <a:t>マスター タイトルの書式設定</a:t>
            </a:r>
          </a:p>
        </p:txBody>
      </p:sp>
      <p:sp>
        <p:nvSpPr>
          <p:cNvPr id="3" name="縦書きテキスト プレースホルダー 2">
            <a:extLst>
              <a:ext uri="{FF2B5EF4-FFF2-40B4-BE49-F238E27FC236}">
                <a16:creationId xmlns:a16="http://schemas.microsoft.com/office/drawing/2014/main" id="{DDC0CB82-7283-4981-A40D-CC2B03BE824A}"/>
              </a:ext>
            </a:extLst>
          </p:cNvPr>
          <p:cNvSpPr>
            <a:spLocks noGrp="1"/>
          </p:cNvSpPr>
          <p:nvPr>
            <p:ph type="body" idx="1"/>
          </p:nvPr>
        </p:nvSpPr>
        <p:spPr>
          <a:xfrm>
            <a:off x="838200" y="1825625"/>
            <a:ext cx="10515600" cy="4351338"/>
          </a:xfrm>
          <a:prstGeom prst="rect">
            <a:avLst/>
          </a:prstGeom>
        </p:spPr>
        <p:txBody>
          <a:bodyPr vert="eaVert"/>
          <a:lstStyle/>
          <a:p>
            <a:pPr lvl="0">
              <a:buNone/>
            </a:pPr>
            <a:r>
              <a:t>マスター テキストの書式設定</a:t>
            </a:r>
          </a:p>
          <a:p>
            <a:pPr lvl="1">
              <a:buNone/>
            </a:pPr>
            <a:r>
              <a:t>第 2 レベル</a:t>
            </a:r>
          </a:p>
          <a:p>
            <a:pPr lvl="2">
              <a:buNone/>
            </a:pPr>
            <a:r>
              <a:t>第 3 レベル</a:t>
            </a:r>
          </a:p>
          <a:p>
            <a:pPr lvl="3">
              <a:buNone/>
            </a:pPr>
            <a:r>
              <a:t>第 4 レベル</a:t>
            </a:r>
          </a:p>
          <a:p>
            <a:pPr lvl="4">
              <a:buNone/>
            </a:pPr>
            <a:r>
              <a:t>第 5 レベル</a:t>
            </a:r>
          </a:p>
        </p:txBody>
      </p:sp>
      <p:sp>
        <p:nvSpPr>
          <p:cNvPr id="4" name="日付プレースホルダー 3">
            <a:extLst>
              <a:ext uri="{FF2B5EF4-FFF2-40B4-BE49-F238E27FC236}">
                <a16:creationId xmlns:a16="http://schemas.microsoft.com/office/drawing/2014/main" id="{7CB63D1D-90C7-460D-8414-EDDA0E8C44C5}"/>
              </a:ext>
            </a:extLst>
          </p:cNvPr>
          <p:cNvSpPr>
            <a:spLocks noGrp="1"/>
          </p:cNvSpPr>
          <p:nvPr>
            <p:ph type="dt" idx="10"/>
          </p:nvPr>
        </p:nvSpPr>
        <p:spPr>
          <a:xfrm>
            <a:off x="838200" y="6356350"/>
            <a:ext cx="2743200" cy="365125"/>
          </a:xfrm>
          <a:prstGeom prst="rect">
            <a:avLst/>
          </a:prstGeom>
        </p:spPr>
        <p:txBody>
          <a:bodyPr/>
          <a:lstStyle/>
          <a:p>
            <a:fld id="{B5DD63B8-5931-4A21-82ED-11C2C694AD4A}" type="datetime1">
              <a:t>2026/10/8</a:t>
            </a:fld>
            <a:endParaRPr/>
          </a:p>
        </p:txBody>
      </p:sp>
      <p:sp>
        <p:nvSpPr>
          <p:cNvPr id="5" name="フッター プレースホルダー 4">
            <a:extLst>
              <a:ext uri="{FF2B5EF4-FFF2-40B4-BE49-F238E27FC236}">
                <a16:creationId xmlns:a16="http://schemas.microsoft.com/office/drawing/2014/main" id="{60DD293F-B3DF-4B49-AAD7-7FC838CF440A}"/>
              </a:ext>
            </a:extLst>
          </p:cNvPr>
          <p:cNvSpPr>
            <a:spLocks noGrp="1"/>
          </p:cNvSpPr>
          <p:nvPr>
            <p:ph type="ftr" idx="11"/>
          </p:nvPr>
        </p:nvSpPr>
        <p:spPr>
          <a:xfrm>
            <a:off x="4038600" y="6356350"/>
            <a:ext cx="4114800" cy="365125"/>
          </a:xfrm>
          <a:prstGeom prst="rect">
            <a:avLst/>
          </a:prstGeom>
        </p:spPr>
        <p:txBody>
          <a:bodyPr/>
          <a:lstStyle/>
          <a:p>
            <a:endParaRPr/>
          </a:p>
        </p:txBody>
      </p:sp>
      <p:sp>
        <p:nvSpPr>
          <p:cNvPr id="6" name="スライド番号プレースホルダー 5">
            <a:extLst>
              <a:ext uri="{FF2B5EF4-FFF2-40B4-BE49-F238E27FC236}">
                <a16:creationId xmlns:a16="http://schemas.microsoft.com/office/drawing/2014/main" id="{2FE5C2C9-4B95-4A10-8EB0-582D0B0F2767}"/>
              </a:ext>
            </a:extLst>
          </p:cNvPr>
          <p:cNvSpPr>
            <a:spLocks noGrp="1"/>
          </p:cNvSpPr>
          <p:nvPr>
            <p:ph type="sldNum" idx="12"/>
          </p:nvPr>
        </p:nvSpPr>
        <p:spPr>
          <a:xfrm>
            <a:off x="8610600" y="6356350"/>
            <a:ext cx="2743200" cy="365125"/>
          </a:xfrm>
          <a:prstGeom prst="rect">
            <a:avLst/>
          </a:prstGeom>
        </p:spPr>
        <p:txBody>
          <a:bodyPr/>
          <a:lstStyle/>
          <a:p>
            <a:fld id="{4932B27F-0834-4F11-AF0D-3B42CF9EE089}"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FDE26375-55A8-4652-93F8-94DDB66C89B4}"/>
              </a:ext>
            </a:extLst>
          </p:cNvPr>
          <p:cNvSpPr>
            <a:spLocks noGrp="1"/>
          </p:cNvSpPr>
          <p:nvPr>
            <p:ph type="title"/>
          </p:nvPr>
        </p:nvSpPr>
        <p:spPr>
          <a:xfrm>
            <a:off x="8724900" y="365125"/>
            <a:ext cx="2628900" cy="5811838"/>
          </a:xfrm>
          <a:prstGeom prst="rect">
            <a:avLst/>
          </a:prstGeom>
        </p:spPr>
        <p:txBody>
          <a:bodyPr vert="eaVert"/>
          <a:lstStyle/>
          <a:p>
            <a:r>
              <a:t>マスター タイトルの書式設定</a:t>
            </a:r>
          </a:p>
        </p:txBody>
      </p:sp>
      <p:sp>
        <p:nvSpPr>
          <p:cNvPr id="3" name="縦書きテキスト プレースホルダー 2">
            <a:extLst>
              <a:ext uri="{FF2B5EF4-FFF2-40B4-BE49-F238E27FC236}">
                <a16:creationId xmlns:a16="http://schemas.microsoft.com/office/drawing/2014/main" id="{ED190728-97F1-46B4-8509-D177DAD13627}"/>
              </a:ext>
            </a:extLst>
          </p:cNvPr>
          <p:cNvSpPr>
            <a:spLocks noGrp="1"/>
          </p:cNvSpPr>
          <p:nvPr>
            <p:ph type="body" idx="1"/>
          </p:nvPr>
        </p:nvSpPr>
        <p:spPr>
          <a:xfrm>
            <a:off x="838200" y="365125"/>
            <a:ext cx="7734300" cy="5811838"/>
          </a:xfrm>
          <a:prstGeom prst="rect">
            <a:avLst/>
          </a:prstGeom>
        </p:spPr>
        <p:txBody>
          <a:bodyPr vert="eaVert"/>
          <a:lstStyle/>
          <a:p>
            <a:pPr lvl="0">
              <a:buNone/>
            </a:pPr>
            <a:r>
              <a:t>マスター テキストの書式設定</a:t>
            </a:r>
          </a:p>
          <a:p>
            <a:pPr lvl="1">
              <a:buNone/>
            </a:pPr>
            <a:r>
              <a:t>第 2 レベル</a:t>
            </a:r>
          </a:p>
          <a:p>
            <a:pPr lvl="2">
              <a:buNone/>
            </a:pPr>
            <a:r>
              <a:t>第 3 レベル</a:t>
            </a:r>
          </a:p>
          <a:p>
            <a:pPr lvl="3">
              <a:buNone/>
            </a:pPr>
            <a:r>
              <a:t>第 4 レベル</a:t>
            </a:r>
          </a:p>
          <a:p>
            <a:pPr lvl="4">
              <a:buNone/>
            </a:pPr>
            <a:r>
              <a:t>第 5 レベル</a:t>
            </a:r>
          </a:p>
        </p:txBody>
      </p:sp>
      <p:sp>
        <p:nvSpPr>
          <p:cNvPr id="4" name="日付プレースホルダー 3">
            <a:extLst>
              <a:ext uri="{FF2B5EF4-FFF2-40B4-BE49-F238E27FC236}">
                <a16:creationId xmlns:a16="http://schemas.microsoft.com/office/drawing/2014/main" id="{1144478F-03D1-4260-A913-372B22A88F6D}"/>
              </a:ext>
            </a:extLst>
          </p:cNvPr>
          <p:cNvSpPr>
            <a:spLocks noGrp="1"/>
          </p:cNvSpPr>
          <p:nvPr>
            <p:ph type="dt" idx="10"/>
          </p:nvPr>
        </p:nvSpPr>
        <p:spPr>
          <a:xfrm>
            <a:off x="838200" y="6356350"/>
            <a:ext cx="2743200" cy="365125"/>
          </a:xfrm>
          <a:prstGeom prst="rect">
            <a:avLst/>
          </a:prstGeom>
        </p:spPr>
        <p:txBody>
          <a:bodyPr/>
          <a:lstStyle/>
          <a:p>
            <a:fld id="{B6490561-9553-483C-93AF-34E575689793}" type="datetime1">
              <a:t>2026/10/8</a:t>
            </a:fld>
            <a:endParaRPr/>
          </a:p>
        </p:txBody>
      </p:sp>
      <p:sp>
        <p:nvSpPr>
          <p:cNvPr id="5" name="フッター プレースホルダー 4">
            <a:extLst>
              <a:ext uri="{FF2B5EF4-FFF2-40B4-BE49-F238E27FC236}">
                <a16:creationId xmlns:a16="http://schemas.microsoft.com/office/drawing/2014/main" id="{A5A5B5F1-FA97-4AD3-84BD-139B473BC78A}"/>
              </a:ext>
            </a:extLst>
          </p:cNvPr>
          <p:cNvSpPr>
            <a:spLocks noGrp="1"/>
          </p:cNvSpPr>
          <p:nvPr>
            <p:ph type="ftr" idx="11"/>
          </p:nvPr>
        </p:nvSpPr>
        <p:spPr>
          <a:xfrm>
            <a:off x="4038600" y="6356350"/>
            <a:ext cx="4114800" cy="365125"/>
          </a:xfrm>
          <a:prstGeom prst="rect">
            <a:avLst/>
          </a:prstGeom>
        </p:spPr>
        <p:txBody>
          <a:bodyPr/>
          <a:lstStyle/>
          <a:p>
            <a:endParaRPr/>
          </a:p>
        </p:txBody>
      </p:sp>
      <p:sp>
        <p:nvSpPr>
          <p:cNvPr id="6" name="スライド番号プレースホルダー 5">
            <a:extLst>
              <a:ext uri="{FF2B5EF4-FFF2-40B4-BE49-F238E27FC236}">
                <a16:creationId xmlns:a16="http://schemas.microsoft.com/office/drawing/2014/main" id="{73769302-9C6C-4290-B34B-65FE16DADA4C}"/>
              </a:ext>
            </a:extLst>
          </p:cNvPr>
          <p:cNvSpPr>
            <a:spLocks noGrp="1"/>
          </p:cNvSpPr>
          <p:nvPr>
            <p:ph type="sldNum" idx="12"/>
          </p:nvPr>
        </p:nvSpPr>
        <p:spPr>
          <a:xfrm>
            <a:off x="8610600" y="6356350"/>
            <a:ext cx="2743200" cy="365125"/>
          </a:xfrm>
          <a:prstGeom prst="rect">
            <a:avLst/>
          </a:prstGeom>
        </p:spPr>
        <p:txBody>
          <a:bodyPr/>
          <a:lstStyle/>
          <a:p>
            <a:fld id="{4932B27F-0834-4F11-AF0D-3B42CF9EE089}"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タイトル プレースホルダー 14">
            <a:extLst>
              <a:ext uri="{FF2B5EF4-FFF2-40B4-BE49-F238E27FC236}">
                <a16:creationId xmlns:a16="http://schemas.microsoft.com/office/drawing/2014/main" id="{3EE4D5DE-5B85-497E-940F-B185CB2A5242}"/>
              </a:ext>
            </a:extLst>
          </p:cNvPr>
          <p:cNvSpPr>
            <a:spLocks noGrp="1"/>
          </p:cNvSpPr>
          <p:nvPr>
            <p:ph type="title"/>
          </p:nvPr>
        </p:nvSpPr>
        <p:spPr>
          <a:xfrm>
            <a:off x="838200" y="365125"/>
            <a:ext cx="10515600" cy="1325563"/>
          </a:xfrm>
          <a:prstGeom prst="rect">
            <a:avLst/>
          </a:prstGeom>
        </p:spPr>
        <p:txBody>
          <a:bodyPr vert="horz" lIns="91440" tIns="45720" rIns="91440" bIns="45720" anchor="ctr">
            <a:normAutofit/>
          </a:bodyPr>
          <a:lstStyle/>
          <a:p>
            <a:r>
              <a:t>マスター タイトルの書式設定</a:t>
            </a:r>
          </a:p>
        </p:txBody>
      </p:sp>
      <p:sp>
        <p:nvSpPr>
          <p:cNvPr id="16" name="テキスト プレースホルダー 15">
            <a:extLst>
              <a:ext uri="{FF2B5EF4-FFF2-40B4-BE49-F238E27FC236}">
                <a16:creationId xmlns:a16="http://schemas.microsoft.com/office/drawing/2014/main" id="{A081B17B-C909-46CB-A33F-2DD06A99184A}"/>
              </a:ext>
            </a:extLst>
          </p:cNvPr>
          <p:cNvSpPr>
            <a:spLocks noGrp="1"/>
          </p:cNvSpPr>
          <p:nvPr>
            <p:ph type="body" idx="1"/>
          </p:nvPr>
        </p:nvSpPr>
        <p:spPr>
          <a:xfrm>
            <a:off x="838200" y="1825625"/>
            <a:ext cx="10515600" cy="4351338"/>
          </a:xfrm>
          <a:prstGeom prst="rect">
            <a:avLst/>
          </a:prstGeom>
        </p:spPr>
        <p:txBody>
          <a:bodyPr vert="horz" lIns="91440" tIns="45720" rIns="91440" bIns="45720">
            <a:normAutofit/>
          </a:bodyPr>
          <a:lstStyle/>
          <a:p>
            <a:pPr lvl="0">
              <a:buNone/>
            </a:pPr>
            <a:r>
              <a:t>マスター テキストの書式設定</a:t>
            </a:r>
          </a:p>
          <a:p>
            <a:pPr lvl="1">
              <a:buNone/>
            </a:pPr>
            <a:r>
              <a:t>第 2 レベル</a:t>
            </a:r>
          </a:p>
          <a:p>
            <a:pPr lvl="2">
              <a:buNone/>
            </a:pPr>
            <a:r>
              <a:t>第 3 レベル</a:t>
            </a:r>
          </a:p>
          <a:p>
            <a:pPr lvl="3">
              <a:buNone/>
            </a:pPr>
            <a:r>
              <a:t>第 4 レベル</a:t>
            </a:r>
          </a:p>
          <a:p>
            <a:pPr lvl="4">
              <a:buNone/>
            </a:pPr>
            <a:r>
              <a:t>第 5 レベル</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hdr="0" ftr="0" dt="0"/>
  <p:txStyles>
    <p:titleStyle>
      <a:lvl1pPr algn="l" defTabSz="914400">
        <a:lnSpc>
          <a:spcPct val="90000"/>
        </a:lnSpc>
        <a:spcBef>
          <a:spcPct val="0"/>
        </a:spcBef>
        <a:buNone/>
        <a:defRPr sz="4400" kern="1200">
          <a:solidFill>
            <a:schemeClr val="tx1"/>
          </a:solidFill>
          <a:latin typeface="+mj-lt"/>
          <a:ea typeface="+mj-lt"/>
          <a:cs typeface="+mj-lt"/>
        </a:defRPr>
      </a:lvl1pPr>
    </p:titleStyle>
    <p:bodyStyle>
      <a:lvl1pPr marL="228600" indent="-228600" algn="l" defTabSz="914400">
        <a:lnSpc>
          <a:spcPct val="90000"/>
        </a:lnSpc>
        <a:spcBef>
          <a:spcPts val="1000"/>
        </a:spcBef>
        <a:buFont typeface="Arial"/>
        <a:buChar char="•"/>
        <a:defRPr sz="28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4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20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8509ADF-3FA7-4D53-9922-BDE7594000DA}"/>
              </a:ext>
            </a:extLst>
          </p:cNvPr>
          <p:cNvSpPr>
            <a:spLocks noGrp="1"/>
          </p:cNvSpPr>
          <p:nvPr>
            <p:ph type="ctrTitle"/>
          </p:nvPr>
        </p:nvSpPr>
        <p:spPr>
          <a:xfrm>
            <a:off x="893378" y="1720501"/>
            <a:ext cx="10405241" cy="805946"/>
          </a:xfrm>
        </p:spPr>
        <p:txBody>
          <a:bodyPr>
            <a:normAutofit/>
          </a:bodyPr>
          <a:lstStyle/>
          <a:p>
            <a:r>
              <a:rPr sz="4000">
                <a:latin typeface="メイリオ"/>
                <a:ea typeface="メイリオ"/>
                <a:cs typeface="メイリオ"/>
              </a:rPr>
              <a:t>令和８年度</a:t>
            </a:r>
          </a:p>
        </p:txBody>
      </p:sp>
      <p:sp>
        <p:nvSpPr>
          <p:cNvPr id="4" name="タイトル 1">
            <a:extLst>
              <a:ext uri="{FF2B5EF4-FFF2-40B4-BE49-F238E27FC236}">
                <a16:creationId xmlns:a16="http://schemas.microsoft.com/office/drawing/2014/main" id="{3993046A-D1C5-4BB9-B9C6-B5BB21A02B20}"/>
              </a:ext>
            </a:extLst>
          </p:cNvPr>
          <p:cNvSpPr>
            <a:spLocks noGrp="1"/>
          </p:cNvSpPr>
          <p:nvPr/>
        </p:nvSpPr>
        <p:spPr>
          <a:xfrm>
            <a:off x="893378" y="3032466"/>
            <a:ext cx="10405241" cy="805946"/>
          </a:xfrm>
          <a:prstGeom prst="rect">
            <a:avLst/>
          </a:prstGeom>
        </p:spPr>
        <p:txBody>
          <a:bodyPr vert="horz" lIns="91440" tIns="45720" rIns="91440" bIns="45720" anchor="ctr">
            <a:noAutofit/>
          </a:bodyPr>
          <a:lstStyle>
            <a:lvl1pPr algn="ctr" defTabSz="914400">
              <a:lnSpc>
                <a:spcPct val="90000"/>
              </a:lnSpc>
              <a:spcBef>
                <a:spcPct val="0"/>
              </a:spcBef>
              <a:buNone/>
              <a:defRPr sz="3600" b="1" kern="1200">
                <a:solidFill>
                  <a:schemeClr val="tx1"/>
                </a:solidFill>
                <a:latin typeface="+mn-ea"/>
                <a:ea typeface="+mn-ea"/>
                <a:cs typeface="+mn-ea"/>
              </a:defRPr>
            </a:lvl1pPr>
          </a:lstStyle>
          <a:p>
            <a:r>
              <a:rPr sz="6000">
                <a:solidFill>
                  <a:prstClr val="black"/>
                </a:solidFill>
                <a:latin typeface="メイリオ"/>
                <a:ea typeface="メイリオ"/>
                <a:cs typeface="メイリオ"/>
              </a:rPr>
              <a:t>予防技術検定概要</a:t>
            </a:r>
          </a:p>
          <a:p>
            <a:r>
              <a:rPr sz="6000">
                <a:solidFill>
                  <a:prstClr val="black"/>
                </a:solidFill>
                <a:latin typeface="メイリオ"/>
                <a:ea typeface="メイリオ"/>
                <a:cs typeface="メイリオ"/>
              </a:rPr>
              <a:t>共通科目</a:t>
            </a:r>
          </a:p>
        </p:txBody>
      </p:sp>
    </p:spTree>
    <p:extLst>
      <p:ext uri="{BB962C8B-B14F-4D97-AF65-F5344CB8AC3E}">
        <p14:creationId xmlns:p14="http://schemas.microsoft.com/office/powerpoint/2010/main" val="3683347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3D023E-68A3-4BBC-AEA9-074E00CCAC5E}"/>
              </a:ext>
            </a:extLst>
          </p:cNvPr>
          <p:cNvSpPr>
            <a:spLocks noGrp="1"/>
          </p:cNvSpPr>
          <p:nvPr>
            <p:ph type="title"/>
          </p:nvPr>
        </p:nvSpPr>
        <p:spPr/>
        <p:txBody>
          <a:bodyPr/>
          <a:lstStyle/>
          <a:p>
            <a:r>
              <a:t>　共通科目</a:t>
            </a:r>
          </a:p>
        </p:txBody>
      </p:sp>
      <p:sp>
        <p:nvSpPr>
          <p:cNvPr id="3" name="スライド番号プレースホルダー 2">
            <a:extLst>
              <a:ext uri="{FF2B5EF4-FFF2-40B4-BE49-F238E27FC236}">
                <a16:creationId xmlns:a16="http://schemas.microsoft.com/office/drawing/2014/main" id="{6F1B027E-0CA7-46C9-9E60-157D918199E9}"/>
              </a:ext>
            </a:extLst>
          </p:cNvPr>
          <p:cNvSpPr>
            <a:spLocks noGrp="1"/>
          </p:cNvSpPr>
          <p:nvPr>
            <p:ph type="sldNum" idx="12"/>
          </p:nvPr>
        </p:nvSpPr>
        <p:spPr/>
        <p:txBody>
          <a:bodyPr/>
          <a:lstStyle/>
          <a:p>
            <a:fld id="{4932B27F-0834-4F11-AF0D-3B42CF9EE089}" type="slidenum">
              <a:rPr/>
              <a:t>2</a:t>
            </a:fld>
            <a:endParaRPr/>
          </a:p>
        </p:txBody>
      </p:sp>
      <p:sp>
        <p:nvSpPr>
          <p:cNvPr id="4" name="テキスト ボックス 3">
            <a:extLst>
              <a:ext uri="{FF2B5EF4-FFF2-40B4-BE49-F238E27FC236}">
                <a16:creationId xmlns:a16="http://schemas.microsoft.com/office/drawing/2014/main" id="{C58E97C5-AC5C-48EE-A6BC-A5E4291A15D7}"/>
              </a:ext>
            </a:extLst>
          </p:cNvPr>
          <p:cNvSpPr>
            <a:spLocks noGrp="1"/>
          </p:cNvSpPr>
          <p:nvPr/>
        </p:nvSpPr>
        <p:spPr>
          <a:xfrm>
            <a:off x="164387" y="1808251"/>
            <a:ext cx="11722813" cy="3520964"/>
          </a:xfrm>
          <a:prstGeom prst="rect">
            <a:avLst/>
          </a:prstGeom>
          <a:noFill/>
          <a:ln>
            <a:noFill/>
          </a:ln>
        </p:spPr>
        <p:txBody>
          <a:bodyPr vert="horz" wrap="square" lIns="36576" tIns="36576" rIns="36576" bIns="36576" anchor="t">
            <a:spAutoFit/>
          </a:bodyPr>
          <a:lstStyle/>
          <a:p>
            <a:pPr marL="0" marR="0" indent="0" algn="l" defTabSz="914400">
              <a:lnSpc>
                <a:spcPct val="100000"/>
              </a:lnSpc>
              <a:spcBef>
                <a:spcPct val="0"/>
              </a:spcBef>
              <a:spcAft>
                <a:spcPct val="0"/>
              </a:spcAft>
              <a:buClrTx/>
              <a:buSzTx/>
              <a:buFontTx/>
              <a:buNone/>
            </a:pPr>
            <a:r>
              <a:rPr sz="2800" b="1" i="0" u="none" cap="none" dirty="0">
                <a:ln>
                  <a:noFill/>
                </a:ln>
                <a:solidFill>
                  <a:srgbClr val="000000"/>
                </a:solidFill>
                <a:latin typeface="メイリオ"/>
                <a:ea typeface="メイリオ"/>
                <a:cs typeface="メイリオ"/>
              </a:rPr>
              <a:t>１　</a:t>
            </a:r>
            <a:r>
              <a:rPr sz="2800" b="1" i="0" u="none" cap="none" dirty="0" err="1">
                <a:ln>
                  <a:noFill/>
                </a:ln>
                <a:solidFill>
                  <a:srgbClr val="000000"/>
                </a:solidFill>
                <a:latin typeface="メイリオ"/>
                <a:ea typeface="メイリオ"/>
                <a:cs typeface="メイリオ"/>
              </a:rPr>
              <a:t>燃焼及び消火の理論に関する基礎知識</a:t>
            </a:r>
            <a:endParaRPr sz="2800" b="1" i="0" u="none" cap="none" baseline="0" dirty="0">
              <a:ln>
                <a:noFill/>
              </a:ln>
              <a:solidFill>
                <a:srgbClr val="000000"/>
              </a:solidFill>
              <a:latin typeface="メイリオ"/>
              <a:ea typeface="メイリオ"/>
              <a:cs typeface="メイリオ"/>
            </a:endParaRPr>
          </a:p>
          <a:p>
            <a:pPr marL="0" marR="0" indent="0" algn="l" defTabSz="914400">
              <a:lnSpc>
                <a:spcPct val="100000"/>
              </a:lnSpc>
              <a:spcBef>
                <a:spcPct val="0"/>
              </a:spcBef>
              <a:spcAft>
                <a:spcPct val="0"/>
              </a:spcAft>
              <a:buClrTx/>
              <a:buSzTx/>
              <a:buFontTx/>
              <a:buNone/>
            </a:pPr>
            <a:r>
              <a:rPr sz="2800" b="1" dirty="0">
                <a:solidFill>
                  <a:srgbClr val="000000"/>
                </a:solidFill>
                <a:latin typeface="メイリオ"/>
                <a:ea typeface="メイリオ"/>
                <a:cs typeface="メイリオ"/>
              </a:rPr>
              <a:t>２　</a:t>
            </a:r>
            <a:r>
              <a:rPr sz="2800" b="1" dirty="0" err="1">
                <a:solidFill>
                  <a:srgbClr val="000000"/>
                </a:solidFill>
                <a:latin typeface="メイリオ"/>
                <a:ea typeface="メイリオ"/>
                <a:cs typeface="メイリオ"/>
              </a:rPr>
              <a:t>消防関係法令及び建築基準法例に関する基礎知識</a:t>
            </a:r>
            <a:endParaRPr sz="2800" b="1" dirty="0">
              <a:solidFill>
                <a:srgbClr val="000000"/>
              </a:solidFill>
              <a:latin typeface="メイリオ"/>
              <a:ea typeface="メイリオ"/>
              <a:cs typeface="メイリオ"/>
            </a:endParaRPr>
          </a:p>
          <a:p>
            <a:pPr marL="0" marR="0" indent="0" algn="l" defTabSz="914400">
              <a:lnSpc>
                <a:spcPct val="100000"/>
              </a:lnSpc>
              <a:spcBef>
                <a:spcPct val="0"/>
              </a:spcBef>
              <a:spcAft>
                <a:spcPct val="0"/>
              </a:spcAft>
              <a:buClrTx/>
              <a:buSzTx/>
              <a:buFontTx/>
              <a:buNone/>
            </a:pPr>
            <a:r>
              <a:rPr sz="2800" b="1" i="0" u="none" cap="none" dirty="0">
                <a:ln>
                  <a:noFill/>
                </a:ln>
                <a:solidFill>
                  <a:srgbClr val="000000"/>
                </a:solidFill>
                <a:latin typeface="メイリオ"/>
                <a:ea typeface="メイリオ"/>
                <a:cs typeface="メイリオ"/>
              </a:rPr>
              <a:t>３　</a:t>
            </a:r>
            <a:r>
              <a:rPr sz="2800" b="1" i="0" u="none" cap="none" dirty="0" err="1">
                <a:ln>
                  <a:noFill/>
                </a:ln>
                <a:solidFill>
                  <a:srgbClr val="000000"/>
                </a:solidFill>
                <a:latin typeface="メイリオ"/>
                <a:ea typeface="メイリオ"/>
                <a:cs typeface="メイリオ"/>
              </a:rPr>
              <a:t>消防同意</a:t>
            </a:r>
            <a:r>
              <a:rPr lang="ja-JP" altLang="en-US" sz="2800" b="1" i="0" u="none" cap="none" dirty="0">
                <a:ln>
                  <a:noFill/>
                </a:ln>
                <a:solidFill>
                  <a:srgbClr val="000000"/>
                </a:solidFill>
                <a:latin typeface="メイリオ"/>
                <a:ea typeface="メイリオ"/>
                <a:cs typeface="メイリオ"/>
              </a:rPr>
              <a:t>、</a:t>
            </a:r>
            <a:r>
              <a:rPr sz="2800" b="1" i="0" u="none" cap="none" dirty="0" err="1">
                <a:ln>
                  <a:noFill/>
                </a:ln>
                <a:solidFill>
                  <a:srgbClr val="000000"/>
                </a:solidFill>
                <a:latin typeface="メイリオ"/>
                <a:ea typeface="メイリオ"/>
                <a:cs typeface="メイリオ"/>
              </a:rPr>
              <a:t>消防用設備等又は特殊消防用設備等に関する基礎知識</a:t>
            </a:r>
            <a:endParaRPr sz="2800" b="1" i="0" u="none" cap="none" baseline="0" dirty="0">
              <a:ln>
                <a:noFill/>
              </a:ln>
              <a:solidFill>
                <a:srgbClr val="000000"/>
              </a:solidFill>
              <a:latin typeface="メイリオ"/>
              <a:ea typeface="メイリオ"/>
              <a:cs typeface="メイリオ"/>
            </a:endParaRPr>
          </a:p>
          <a:p>
            <a:pPr marL="0" marR="0" indent="0" algn="l" defTabSz="914400">
              <a:lnSpc>
                <a:spcPct val="100000"/>
              </a:lnSpc>
              <a:spcBef>
                <a:spcPct val="0"/>
              </a:spcBef>
              <a:spcAft>
                <a:spcPct val="0"/>
              </a:spcAft>
              <a:buClrTx/>
              <a:buSzTx/>
              <a:buFontTx/>
              <a:buNone/>
            </a:pPr>
            <a:r>
              <a:rPr sz="2800" b="1" dirty="0">
                <a:solidFill>
                  <a:srgbClr val="000000"/>
                </a:solidFill>
                <a:latin typeface="メイリオ"/>
                <a:ea typeface="メイリオ"/>
                <a:cs typeface="メイリオ"/>
              </a:rPr>
              <a:t>４　</a:t>
            </a:r>
            <a:r>
              <a:rPr sz="2800" b="1" dirty="0" err="1">
                <a:solidFill>
                  <a:srgbClr val="000000"/>
                </a:solidFill>
                <a:latin typeface="メイリオ"/>
                <a:ea typeface="メイリオ"/>
                <a:cs typeface="メイリオ"/>
              </a:rPr>
              <a:t>査察及び違反処理</a:t>
            </a:r>
            <a:r>
              <a:rPr lang="ja-JP" altLang="en-US" sz="2800" b="1" dirty="0">
                <a:solidFill>
                  <a:srgbClr val="000000"/>
                </a:solidFill>
                <a:latin typeface="メイリオ"/>
                <a:ea typeface="メイリオ"/>
                <a:cs typeface="メイリオ"/>
              </a:rPr>
              <a:t>、</a:t>
            </a:r>
            <a:r>
              <a:rPr sz="2800" b="1" dirty="0" err="1">
                <a:solidFill>
                  <a:srgbClr val="000000"/>
                </a:solidFill>
                <a:latin typeface="メイリオ"/>
                <a:ea typeface="メイリオ"/>
                <a:cs typeface="メイリオ"/>
              </a:rPr>
              <a:t>及び防炎規制に関する基礎知識</a:t>
            </a:r>
            <a:endParaRPr sz="2800" b="1" dirty="0">
              <a:solidFill>
                <a:srgbClr val="000000"/>
              </a:solidFill>
              <a:latin typeface="メイリオ"/>
              <a:ea typeface="メイリオ"/>
              <a:cs typeface="メイリオ"/>
            </a:endParaRPr>
          </a:p>
          <a:p>
            <a:pPr marL="0" marR="0" indent="0" algn="l" defTabSz="914400">
              <a:lnSpc>
                <a:spcPct val="100000"/>
              </a:lnSpc>
              <a:spcBef>
                <a:spcPct val="0"/>
              </a:spcBef>
              <a:spcAft>
                <a:spcPct val="0"/>
              </a:spcAft>
              <a:buClrTx/>
              <a:buSzTx/>
              <a:buFontTx/>
              <a:buNone/>
            </a:pPr>
            <a:r>
              <a:rPr sz="2800" b="1" i="0" u="none" cap="none" dirty="0">
                <a:ln>
                  <a:noFill/>
                </a:ln>
                <a:solidFill>
                  <a:srgbClr val="000000"/>
                </a:solidFill>
                <a:latin typeface="メイリオ"/>
                <a:ea typeface="メイリオ"/>
                <a:cs typeface="メイリオ"/>
              </a:rPr>
              <a:t>５　</a:t>
            </a:r>
            <a:r>
              <a:rPr sz="2800" b="1" i="0" u="none" cap="none" dirty="0" err="1">
                <a:ln>
                  <a:noFill/>
                </a:ln>
                <a:solidFill>
                  <a:srgbClr val="000000"/>
                </a:solidFill>
                <a:latin typeface="メイリオ"/>
                <a:ea typeface="メイリオ"/>
                <a:cs typeface="メイリオ"/>
              </a:rPr>
              <a:t>防火管理及び防火対象物の点検報告制度に関する基礎知識</a:t>
            </a:r>
            <a:endParaRPr sz="2800" b="1" i="0" u="none" cap="none" baseline="0" dirty="0">
              <a:ln>
                <a:noFill/>
              </a:ln>
              <a:solidFill>
                <a:srgbClr val="000000"/>
              </a:solidFill>
              <a:latin typeface="メイリオ"/>
              <a:ea typeface="メイリオ"/>
              <a:cs typeface="メイリオ"/>
            </a:endParaRPr>
          </a:p>
          <a:p>
            <a:pPr marL="0" marR="0" indent="0" algn="l" defTabSz="914400">
              <a:lnSpc>
                <a:spcPct val="100000"/>
              </a:lnSpc>
              <a:spcBef>
                <a:spcPct val="0"/>
              </a:spcBef>
              <a:spcAft>
                <a:spcPct val="0"/>
              </a:spcAft>
              <a:buClrTx/>
              <a:buSzTx/>
              <a:buFontTx/>
              <a:buNone/>
            </a:pPr>
            <a:r>
              <a:rPr sz="2800" b="1" dirty="0">
                <a:solidFill>
                  <a:srgbClr val="000000"/>
                </a:solidFill>
                <a:latin typeface="メイリオ"/>
                <a:ea typeface="メイリオ"/>
                <a:cs typeface="メイリオ"/>
              </a:rPr>
              <a:t>６　</a:t>
            </a:r>
            <a:r>
              <a:rPr sz="2800" b="1" dirty="0" err="1">
                <a:solidFill>
                  <a:srgbClr val="000000"/>
                </a:solidFill>
                <a:latin typeface="メイリオ"/>
                <a:ea typeface="メイリオ"/>
                <a:cs typeface="メイリオ"/>
              </a:rPr>
              <a:t>火災調査に関する基礎知識</a:t>
            </a:r>
            <a:endParaRPr sz="2800" b="1" dirty="0">
              <a:solidFill>
                <a:srgbClr val="000000"/>
              </a:solidFill>
              <a:latin typeface="メイリオ"/>
              <a:ea typeface="メイリオ"/>
              <a:cs typeface="メイリオ"/>
            </a:endParaRPr>
          </a:p>
          <a:p>
            <a:pPr marL="0" marR="0" indent="0" algn="l" defTabSz="914400">
              <a:lnSpc>
                <a:spcPct val="100000"/>
              </a:lnSpc>
              <a:spcBef>
                <a:spcPct val="0"/>
              </a:spcBef>
              <a:spcAft>
                <a:spcPct val="0"/>
              </a:spcAft>
              <a:buClrTx/>
              <a:buSzTx/>
              <a:buFontTx/>
              <a:buNone/>
            </a:pPr>
            <a:r>
              <a:rPr sz="2800" b="1" i="0" u="none" cap="none" dirty="0">
                <a:ln>
                  <a:noFill/>
                </a:ln>
                <a:solidFill>
                  <a:srgbClr val="000000"/>
                </a:solidFill>
                <a:latin typeface="メイリオ"/>
                <a:ea typeface="メイリオ"/>
                <a:cs typeface="メイリオ"/>
              </a:rPr>
              <a:t>７　</a:t>
            </a:r>
            <a:r>
              <a:rPr sz="2800" b="1" i="0" u="none" cap="none" dirty="0" err="1">
                <a:ln>
                  <a:noFill/>
                </a:ln>
                <a:solidFill>
                  <a:srgbClr val="000000"/>
                </a:solidFill>
                <a:latin typeface="メイリオ"/>
                <a:ea typeface="メイリオ"/>
                <a:cs typeface="メイリオ"/>
              </a:rPr>
              <a:t>危険物の性質に関する基礎知識</a:t>
            </a:r>
            <a:endParaRPr sz="2800" b="1" i="0" u="none" cap="none" baseline="0" dirty="0">
              <a:ln>
                <a:noFill/>
              </a:ln>
              <a:solidFill>
                <a:srgbClr val="000000"/>
              </a:solidFill>
              <a:latin typeface="メイリオ"/>
              <a:ea typeface="メイリオ"/>
              <a:cs typeface="メイリオ"/>
            </a:endParaRPr>
          </a:p>
          <a:p>
            <a:pPr marL="0" marR="0" indent="0" algn="l" defTabSz="914400">
              <a:lnSpc>
                <a:spcPct val="100000"/>
              </a:lnSpc>
              <a:spcBef>
                <a:spcPct val="0"/>
              </a:spcBef>
              <a:spcAft>
                <a:spcPct val="0"/>
              </a:spcAft>
              <a:buClrTx/>
              <a:buSzTx/>
              <a:buFontTx/>
              <a:buNone/>
            </a:pPr>
            <a:r>
              <a:rPr sz="2800" b="1" dirty="0">
                <a:solidFill>
                  <a:srgbClr val="000000"/>
                </a:solidFill>
                <a:latin typeface="メイリオ"/>
                <a:ea typeface="メイリオ"/>
                <a:cs typeface="メイリオ"/>
              </a:rPr>
              <a:t>８　</a:t>
            </a:r>
            <a:r>
              <a:rPr sz="2800" b="1" dirty="0" err="1">
                <a:solidFill>
                  <a:srgbClr val="000000"/>
                </a:solidFill>
                <a:latin typeface="メイリオ"/>
                <a:ea typeface="メイリオ"/>
                <a:cs typeface="メイリオ"/>
              </a:rPr>
              <a:t>その他の基礎知識</a:t>
            </a:r>
            <a:endParaRPr sz="2800" b="1" i="0" u="none" cap="none" baseline="0" dirty="0">
              <a:ln>
                <a:noFill/>
              </a:ln>
              <a:solidFill>
                <a:srgbClr val="000000"/>
              </a:solidFill>
              <a:latin typeface="メイリオ"/>
              <a:ea typeface="メイリオ"/>
              <a:cs typeface="メイリオ"/>
            </a:endParaRPr>
          </a:p>
        </p:txBody>
      </p:sp>
    </p:spTree>
    <p:extLst>
      <p:ext uri="{BB962C8B-B14F-4D97-AF65-F5344CB8AC3E}">
        <p14:creationId xmlns:p14="http://schemas.microsoft.com/office/powerpoint/2010/main" val="2320910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9DFFA0-F17C-DDB3-0704-A0032E03AAB5}"/>
              </a:ext>
            </a:extLst>
          </p:cNvPr>
          <p:cNvSpPr>
            <a:spLocks noGrp="1"/>
          </p:cNvSpPr>
          <p:nvPr>
            <p:ph type="title"/>
          </p:nvPr>
        </p:nvSpPr>
        <p:spPr/>
        <p:txBody>
          <a:bodyPr>
            <a:normAutofit/>
          </a:bodyPr>
          <a:lstStyle/>
          <a:p>
            <a:r>
              <a:rPr>
                <a:solidFill>
                  <a:srgbClr val="000000"/>
                </a:solidFill>
                <a:latin typeface="メイリオ"/>
                <a:ea typeface="メイリオ"/>
                <a:cs typeface="メイリオ"/>
              </a:rPr>
              <a:t>１　燃焼及び消火の理論に関する基礎知識</a:t>
            </a:r>
            <a:endParaRPr/>
          </a:p>
        </p:txBody>
      </p:sp>
      <p:sp>
        <p:nvSpPr>
          <p:cNvPr id="3" name="スライド番号プレースホルダー 2">
            <a:extLst>
              <a:ext uri="{FF2B5EF4-FFF2-40B4-BE49-F238E27FC236}">
                <a16:creationId xmlns:a16="http://schemas.microsoft.com/office/drawing/2014/main" id="{5DA374A6-06F7-1467-B0FE-6885DC4FBD9A}"/>
              </a:ext>
            </a:extLst>
          </p:cNvPr>
          <p:cNvSpPr>
            <a:spLocks noGrp="1"/>
          </p:cNvSpPr>
          <p:nvPr>
            <p:ph type="sldNum" idx="12"/>
          </p:nvPr>
        </p:nvSpPr>
        <p:spPr/>
        <p:txBody>
          <a:bodyPr/>
          <a:lstStyle/>
          <a:p>
            <a:fld id="{4932B27F-0834-4F11-AF0D-3B42CF9EE089}" type="slidenum">
              <a:rPr/>
              <a:t>3</a:t>
            </a:fld>
            <a:endParaRPr/>
          </a:p>
        </p:txBody>
      </p:sp>
      <p:sp>
        <p:nvSpPr>
          <p:cNvPr id="5" name="テキスト ボックス 4">
            <a:extLst>
              <a:ext uri="{FF2B5EF4-FFF2-40B4-BE49-F238E27FC236}">
                <a16:creationId xmlns:a16="http://schemas.microsoft.com/office/drawing/2014/main" id="{CC2CC677-7A9D-D6E4-09E1-2FC4AFC0B97A}"/>
              </a:ext>
            </a:extLst>
          </p:cNvPr>
          <p:cNvSpPr>
            <a:spLocks noGrp="1"/>
          </p:cNvSpPr>
          <p:nvPr/>
        </p:nvSpPr>
        <p:spPr>
          <a:xfrm>
            <a:off x="420414" y="920621"/>
            <a:ext cx="11771586" cy="5755422"/>
          </a:xfrm>
          <a:prstGeom prst="rect">
            <a:avLst/>
          </a:prstGeom>
          <a:noFill/>
          <a:ln>
            <a:noFill/>
          </a:ln>
        </p:spPr>
        <p:txBody>
          <a:bodyPr wrap="square">
            <a:spAutoFit/>
          </a:bodyPr>
          <a:lstStyle/>
          <a:p>
            <a:pPr>
              <a:buNone/>
            </a:pPr>
            <a:r>
              <a:rPr sz="1600" dirty="0">
                <a:latin typeface="メイリオ"/>
                <a:ea typeface="メイリオ"/>
                <a:cs typeface="メイリオ"/>
              </a:rPr>
              <a:t>燃焼の定義と燃焼の3要素</a:t>
            </a:r>
          </a:p>
          <a:p>
            <a:pPr>
              <a:buNone/>
            </a:pPr>
            <a:r>
              <a:rPr sz="1600" dirty="0">
                <a:latin typeface="メイリオ"/>
                <a:ea typeface="メイリオ"/>
                <a:cs typeface="メイリオ"/>
              </a:rPr>
              <a:t>1．燃焼とは</a:t>
            </a:r>
          </a:p>
          <a:p>
            <a:pPr>
              <a:buNone/>
            </a:pPr>
            <a:r>
              <a:rPr sz="1600" dirty="0" err="1">
                <a:latin typeface="メイリオ"/>
                <a:ea typeface="メイリオ"/>
                <a:cs typeface="メイリオ"/>
              </a:rPr>
              <a:t>燃焼とは、可燃性物質が酸素と急激に結合し、その際に熱と光を発生する現象</a:t>
            </a:r>
            <a:endParaRPr sz="1600" dirty="0">
              <a:latin typeface="メイリオ"/>
              <a:ea typeface="メイリオ"/>
              <a:cs typeface="メイリオ"/>
            </a:endParaRPr>
          </a:p>
          <a:p>
            <a:pPr>
              <a:buNone/>
            </a:pPr>
            <a:r>
              <a:rPr sz="1600" dirty="0" err="1">
                <a:latin typeface="メイリオ"/>
                <a:ea typeface="メイリオ"/>
                <a:cs typeface="メイリオ"/>
              </a:rPr>
              <a:t>鉄製品が空気中で徐々にさびる現象も酸化反応ですが、反応がゆっくり進むため</a:t>
            </a:r>
            <a:r>
              <a:rPr sz="1600" dirty="0">
                <a:latin typeface="メイリオ"/>
                <a:ea typeface="メイリオ"/>
                <a:cs typeface="メイリオ"/>
              </a:rPr>
              <a:t>、</a:t>
            </a:r>
          </a:p>
          <a:p>
            <a:pPr>
              <a:buNone/>
            </a:pPr>
            <a:r>
              <a:rPr sz="1600" dirty="0" err="1">
                <a:latin typeface="メイリオ"/>
                <a:ea typeface="メイリオ"/>
                <a:cs typeface="メイリオ"/>
              </a:rPr>
              <a:t>燃焼には該当し</a:t>
            </a:r>
            <a:r>
              <a:rPr lang="ja-JP" altLang="en-US" sz="1600" dirty="0">
                <a:latin typeface="メイリオ"/>
                <a:ea typeface="メイリオ"/>
                <a:cs typeface="メイリオ"/>
              </a:rPr>
              <a:t>ない</a:t>
            </a:r>
            <a:r>
              <a:rPr sz="1600" dirty="0">
                <a:latin typeface="メイリオ"/>
                <a:ea typeface="メイリオ"/>
                <a:cs typeface="メイリオ"/>
              </a:rPr>
              <a:t>。</a:t>
            </a:r>
          </a:p>
          <a:p>
            <a:pPr>
              <a:buNone/>
            </a:pPr>
            <a:endParaRPr sz="1600" dirty="0">
              <a:latin typeface="メイリオ"/>
              <a:ea typeface="メイリオ"/>
              <a:cs typeface="メイリオ"/>
            </a:endParaRPr>
          </a:p>
          <a:p>
            <a:pPr>
              <a:buNone/>
            </a:pPr>
            <a:r>
              <a:rPr sz="1600" dirty="0">
                <a:latin typeface="メイリオ"/>
                <a:ea typeface="メイリオ"/>
                <a:cs typeface="メイリオ"/>
              </a:rPr>
              <a:t>2．燃焼の3要素</a:t>
            </a:r>
          </a:p>
          <a:p>
            <a:pPr>
              <a:buNone/>
            </a:pPr>
            <a:r>
              <a:rPr sz="1600" dirty="0">
                <a:latin typeface="メイリオ"/>
                <a:ea typeface="メイリオ"/>
                <a:cs typeface="メイリオ"/>
              </a:rPr>
              <a:t>燃焼が起こるためには、次の3要素が必要です。</a:t>
            </a:r>
          </a:p>
          <a:p>
            <a:r>
              <a:rPr sz="1600" dirty="0">
                <a:latin typeface="メイリオ"/>
                <a:ea typeface="メイリオ"/>
                <a:cs typeface="メイリオ"/>
              </a:rPr>
              <a:t>　⑴</a:t>
            </a:r>
            <a:r>
              <a:rPr sz="1600" dirty="0" err="1">
                <a:solidFill>
                  <a:srgbClr val="FF0000"/>
                </a:solidFill>
                <a:latin typeface="メイリオ"/>
                <a:ea typeface="メイリオ"/>
                <a:cs typeface="メイリオ"/>
              </a:rPr>
              <a:t>可燃物（可燃性物質</a:t>
            </a:r>
            <a:r>
              <a:rPr sz="1600" dirty="0">
                <a:solidFill>
                  <a:srgbClr val="FF0000"/>
                </a:solidFill>
                <a:latin typeface="メイリオ"/>
                <a:ea typeface="メイリオ"/>
                <a:cs typeface="メイリオ"/>
              </a:rPr>
              <a:t>）</a:t>
            </a:r>
            <a:br>
              <a:rPr dirty="0"/>
            </a:br>
            <a:r>
              <a:rPr sz="1600" dirty="0" err="1">
                <a:latin typeface="メイリオ"/>
                <a:ea typeface="メイリオ"/>
                <a:cs typeface="メイリオ"/>
              </a:rPr>
              <a:t>酸素と結合して発熱反応を起こす物質です。木材などの固体だけでなく、ガソリンなどの液体や水素などの気体も含</a:t>
            </a:r>
            <a:r>
              <a:rPr lang="ja-JP" altLang="en-US" sz="1600" dirty="0">
                <a:latin typeface="メイリオ"/>
                <a:ea typeface="メイリオ"/>
                <a:cs typeface="メイリオ"/>
              </a:rPr>
              <a:t>む</a:t>
            </a:r>
            <a:r>
              <a:rPr sz="1600" dirty="0">
                <a:latin typeface="メイリオ"/>
                <a:ea typeface="メイリオ"/>
                <a:cs typeface="メイリオ"/>
              </a:rPr>
              <a:t>。 </a:t>
            </a:r>
          </a:p>
          <a:p>
            <a:r>
              <a:rPr sz="1600" dirty="0">
                <a:latin typeface="メイリオ"/>
                <a:ea typeface="メイリオ"/>
                <a:cs typeface="メイリオ"/>
              </a:rPr>
              <a:t>　⑵</a:t>
            </a:r>
            <a:r>
              <a:rPr sz="1600" dirty="0" err="1">
                <a:solidFill>
                  <a:srgbClr val="FF0000"/>
                </a:solidFill>
                <a:latin typeface="メイリオ"/>
                <a:ea typeface="メイリオ"/>
                <a:cs typeface="メイリオ"/>
              </a:rPr>
              <a:t>酸素（酸素供給体</a:t>
            </a:r>
            <a:r>
              <a:rPr sz="1600" dirty="0">
                <a:solidFill>
                  <a:srgbClr val="FF0000"/>
                </a:solidFill>
                <a:latin typeface="メイリオ"/>
                <a:ea typeface="メイリオ"/>
                <a:cs typeface="メイリオ"/>
              </a:rPr>
              <a:t>）</a:t>
            </a:r>
            <a:br>
              <a:rPr dirty="0"/>
            </a:br>
            <a:r>
              <a:rPr sz="1600" dirty="0">
                <a:latin typeface="メイリオ"/>
                <a:ea typeface="メイリオ"/>
                <a:cs typeface="メイリオ"/>
              </a:rPr>
              <a:t>通常は、空気中に約21％含まれる酸素が燃焼を支え</a:t>
            </a:r>
            <a:r>
              <a:rPr lang="ja-JP" altLang="en-US" sz="1600" dirty="0">
                <a:latin typeface="メイリオ"/>
                <a:ea typeface="メイリオ"/>
                <a:cs typeface="メイリオ"/>
              </a:rPr>
              <a:t>る</a:t>
            </a:r>
            <a:r>
              <a:rPr sz="1600" dirty="0">
                <a:latin typeface="メイリオ"/>
                <a:ea typeface="メイリオ"/>
                <a:cs typeface="メイリオ"/>
              </a:rPr>
              <a:t>。</a:t>
            </a:r>
            <a:r>
              <a:rPr sz="1600" dirty="0" err="1">
                <a:latin typeface="メイリオ"/>
                <a:ea typeface="メイリオ"/>
                <a:cs typeface="メイリオ"/>
              </a:rPr>
              <a:t>継続して燃焼するためには一定濃度以上の酸素が必要で、その限界となる濃度を「限界酸素濃度</a:t>
            </a:r>
            <a:r>
              <a:rPr sz="1600" dirty="0">
                <a:latin typeface="メイリオ"/>
                <a:ea typeface="メイリオ"/>
                <a:cs typeface="メイリオ"/>
              </a:rPr>
              <a:t>」。</a:t>
            </a:r>
            <a:br>
              <a:rPr dirty="0"/>
            </a:br>
            <a:r>
              <a:rPr sz="1600" dirty="0">
                <a:latin typeface="メイリオ"/>
                <a:ea typeface="メイリオ"/>
                <a:cs typeface="メイリオ"/>
              </a:rPr>
              <a:t>また、第1類危険物や第6類危険物</a:t>
            </a:r>
            <a:r>
              <a:rPr lang="ja-JP" altLang="en-US" sz="1600" dirty="0">
                <a:latin typeface="メイリオ"/>
                <a:ea typeface="メイリオ"/>
                <a:cs typeface="メイリオ"/>
              </a:rPr>
              <a:t>（酸化性固体・液体）</a:t>
            </a:r>
            <a:r>
              <a:rPr sz="1600" dirty="0">
                <a:latin typeface="メイリオ"/>
                <a:ea typeface="メイリオ"/>
                <a:cs typeface="メイリオ"/>
              </a:rPr>
              <a:t>は、加熱や摩擦などによって酸素を供給する性質があり。第5類危険物は、外部から酸素の供給を受けなくても爆発的に自己燃焼することがあり</a:t>
            </a:r>
            <a:r>
              <a:rPr lang="ja-JP" altLang="en-US" sz="1600" dirty="0">
                <a:latin typeface="メイリオ"/>
                <a:ea typeface="メイリオ"/>
                <a:cs typeface="メイリオ"/>
              </a:rPr>
              <a:t>。</a:t>
            </a:r>
            <a:r>
              <a:rPr sz="1600" dirty="0">
                <a:latin typeface="メイリオ"/>
                <a:ea typeface="メイリオ"/>
                <a:cs typeface="メイリオ"/>
              </a:rPr>
              <a:t> </a:t>
            </a:r>
          </a:p>
          <a:p>
            <a:r>
              <a:rPr sz="1600" dirty="0">
                <a:latin typeface="メイリオ"/>
                <a:ea typeface="メイリオ"/>
                <a:cs typeface="メイリオ"/>
              </a:rPr>
              <a:t>　⑶</a:t>
            </a:r>
            <a:r>
              <a:rPr sz="1600" dirty="0" err="1">
                <a:solidFill>
                  <a:srgbClr val="FF0000"/>
                </a:solidFill>
                <a:latin typeface="メイリオ"/>
                <a:ea typeface="メイリオ"/>
                <a:cs typeface="メイリオ"/>
              </a:rPr>
              <a:t>熱源（点火エネルギ</a:t>
            </a:r>
            <a:r>
              <a:rPr sz="1600" dirty="0">
                <a:solidFill>
                  <a:srgbClr val="FF0000"/>
                </a:solidFill>
                <a:latin typeface="メイリオ"/>
                <a:ea typeface="メイリオ"/>
                <a:cs typeface="メイリオ"/>
              </a:rPr>
              <a:t>ー）</a:t>
            </a:r>
            <a:br>
              <a:rPr dirty="0"/>
            </a:br>
            <a:r>
              <a:rPr sz="1600" dirty="0" err="1">
                <a:latin typeface="メイリオ"/>
                <a:ea typeface="メイリオ"/>
                <a:cs typeface="メイリオ"/>
              </a:rPr>
              <a:t>酸化反応を開始させるためのエネルギ</a:t>
            </a:r>
            <a:r>
              <a:rPr sz="1600" dirty="0">
                <a:latin typeface="メイリオ"/>
                <a:ea typeface="メイリオ"/>
                <a:cs typeface="メイリオ"/>
              </a:rPr>
              <a:t>ー。</a:t>
            </a:r>
            <a:r>
              <a:rPr sz="1600" dirty="0" err="1">
                <a:latin typeface="メイリオ"/>
                <a:ea typeface="メイリオ"/>
                <a:cs typeface="メイリオ"/>
              </a:rPr>
              <a:t>火炎のほか、電気火花、静電気、摩擦、衝撃などによる火花も点火エネルギーにな</a:t>
            </a:r>
            <a:r>
              <a:rPr lang="ja-JP" altLang="en-US" sz="1600" dirty="0">
                <a:latin typeface="メイリオ"/>
                <a:ea typeface="メイリオ"/>
                <a:cs typeface="メイリオ"/>
              </a:rPr>
              <a:t>る</a:t>
            </a:r>
            <a:r>
              <a:rPr sz="1600" dirty="0">
                <a:latin typeface="メイリオ"/>
                <a:ea typeface="メイリオ"/>
                <a:cs typeface="メイリオ"/>
              </a:rPr>
              <a:t>。</a:t>
            </a:r>
            <a:r>
              <a:rPr sz="1600" dirty="0" err="1">
                <a:latin typeface="メイリオ"/>
                <a:ea typeface="メイリオ"/>
                <a:cs typeface="メイリオ"/>
              </a:rPr>
              <a:t>物質の酸化によって生じた熱が蓄積し、自然発火する場合もあり</a:t>
            </a:r>
            <a:r>
              <a:rPr sz="1600" dirty="0">
                <a:latin typeface="メイリオ"/>
                <a:ea typeface="メイリオ"/>
                <a:cs typeface="メイリオ"/>
              </a:rPr>
              <a:t>。 </a:t>
            </a:r>
          </a:p>
          <a:p>
            <a:endParaRPr sz="1600" dirty="0">
              <a:latin typeface="メイリオ"/>
              <a:ea typeface="メイリオ"/>
              <a:cs typeface="メイリオ"/>
            </a:endParaRPr>
          </a:p>
          <a:p>
            <a:pPr>
              <a:buNone/>
            </a:pPr>
            <a:r>
              <a:rPr sz="1600" dirty="0">
                <a:latin typeface="メイリオ"/>
                <a:ea typeface="メイリオ"/>
                <a:cs typeface="メイリオ"/>
              </a:rPr>
              <a:t>3．燃焼の継続</a:t>
            </a:r>
          </a:p>
          <a:p>
            <a:pPr>
              <a:buNone/>
            </a:pPr>
            <a:r>
              <a:rPr sz="1600" dirty="0">
                <a:latin typeface="メイリオ"/>
                <a:ea typeface="メイリオ"/>
                <a:cs typeface="メイリオ"/>
              </a:rPr>
              <a:t>可燃物・酸素・熱源の3要素がそろうと燃焼が始ま</a:t>
            </a:r>
            <a:r>
              <a:rPr lang="ja-JP" altLang="en-US" sz="1600" dirty="0">
                <a:latin typeface="メイリオ"/>
                <a:ea typeface="メイリオ"/>
                <a:cs typeface="メイリオ"/>
              </a:rPr>
              <a:t>る</a:t>
            </a:r>
            <a:r>
              <a:rPr sz="1600" dirty="0">
                <a:latin typeface="メイリオ"/>
                <a:ea typeface="メイリオ"/>
                <a:cs typeface="メイリオ"/>
              </a:rPr>
              <a:t>。さらに、燃焼を継続させるためには、燃焼反応が次の反応を引き起こす「連鎖反応」が必要です。</a:t>
            </a:r>
          </a:p>
          <a:p>
            <a:pPr>
              <a:buNone/>
            </a:pPr>
            <a:r>
              <a:rPr sz="1600" u="sng" dirty="0">
                <a:latin typeface="メイリオ"/>
                <a:ea typeface="メイリオ"/>
                <a:cs typeface="メイリオ"/>
              </a:rPr>
              <a:t>要点：</a:t>
            </a:r>
            <a:r>
              <a:rPr sz="1600" u="sng" dirty="0">
                <a:solidFill>
                  <a:srgbClr val="FF0000"/>
                </a:solidFill>
                <a:latin typeface="メイリオ"/>
                <a:ea typeface="メイリオ"/>
                <a:cs typeface="メイリオ"/>
              </a:rPr>
              <a:t>燃焼を止めるには、燃焼の3要素のいずれかを取り除く</a:t>
            </a:r>
            <a:r>
              <a:rPr sz="1600" u="sng" dirty="0">
                <a:latin typeface="メイリオ"/>
                <a:ea typeface="メイリオ"/>
                <a:cs typeface="メイリオ"/>
              </a:rPr>
              <a:t>ことが基本。</a:t>
            </a:r>
          </a:p>
        </p:txBody>
      </p:sp>
      <p:pic>
        <p:nvPicPr>
          <p:cNvPr id="15" name="図 5"/>
          <p:cNvPicPr>
            <a:picLocks noChangeAspect="1"/>
          </p:cNvPicPr>
          <p:nvPr/>
        </p:nvPicPr>
        <p:blipFill>
          <a:blip r:embed="rId3"/>
          <a:stretch>
            <a:fillRect/>
          </a:stretch>
        </p:blipFill>
        <p:spPr>
          <a:xfrm>
            <a:off x="9105900" y="149151"/>
            <a:ext cx="3086100" cy="2847975"/>
          </a:xfrm>
          <a:prstGeom prst="rect">
            <a:avLst/>
          </a:prstGeom>
        </p:spPr>
      </p:pic>
    </p:spTree>
    <p:extLst>
      <p:ext uri="{BB962C8B-B14F-4D97-AF65-F5344CB8AC3E}">
        <p14:creationId xmlns:p14="http://schemas.microsoft.com/office/powerpoint/2010/main" val="2597097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2BC55B-3364-1938-2D0E-49444A4AD69C}"/>
              </a:ext>
            </a:extLst>
          </p:cNvPr>
          <p:cNvSpPr>
            <a:spLocks noGrp="1"/>
          </p:cNvSpPr>
          <p:nvPr>
            <p:ph type="title"/>
          </p:nvPr>
        </p:nvSpPr>
        <p:spPr/>
        <p:txBody>
          <a:bodyPr/>
          <a:lstStyle/>
          <a:p>
            <a:pPr>
              <a:defRPr sz="1950" b="1">
                <a:solidFill>
                  <a:srgbClr val="17365D"/>
                </a:solidFill>
              </a:defRPr>
            </a:pPr>
            <a:r>
              <a:rPr sz="1950" b="1">
                <a:solidFill>
                  <a:srgbClr val="17365D"/>
                </a:solidFill>
              </a:rPr>
              <a:t>物質の状態で燃え方が変わる</a:t>
            </a:r>
            <a:endParaRPr/>
          </a:p>
        </p:txBody>
      </p:sp>
      <p:sp>
        <p:nvSpPr>
          <p:cNvPr id="3" name="スライド番号プレースホルダー 2">
            <a:extLst>
              <a:ext uri="{FF2B5EF4-FFF2-40B4-BE49-F238E27FC236}">
                <a16:creationId xmlns:a16="http://schemas.microsoft.com/office/drawing/2014/main" id="{575590A1-DD52-7C8B-34B5-F297C445F0A8}"/>
              </a:ext>
            </a:extLst>
          </p:cNvPr>
          <p:cNvSpPr>
            <a:spLocks noGrp="1"/>
          </p:cNvSpPr>
          <p:nvPr>
            <p:ph type="sldNum" idx="12"/>
          </p:nvPr>
        </p:nvSpPr>
        <p:spPr/>
        <p:txBody>
          <a:bodyPr/>
          <a:lstStyle/>
          <a:p>
            <a:fld id="{4932B27F-0834-4F11-AF0D-3B42CF9EE089}" type="slidenum">
              <a:rPr/>
              <a:t>4</a:t>
            </a:fld>
            <a:endParaRPr/>
          </a:p>
        </p:txBody>
      </p:sp>
      <p:sp>
        <p:nvSpPr>
          <p:cNvPr id="5" name="Rectangle 1">
            <a:extLst>
              <a:ext uri="{FF2B5EF4-FFF2-40B4-BE49-F238E27FC236}">
                <a16:creationId xmlns:a16="http://schemas.microsoft.com/office/drawing/2014/main" id="{12B215AC-63BC-2CFA-F3FF-CA356F052BF7}"/>
              </a:ext>
            </a:extLst>
          </p:cNvPr>
          <p:cNvSpPr>
            <a:spLocks noGrp="1"/>
          </p:cNvSpPr>
          <p:nvPr/>
        </p:nvSpPr>
        <p:spPr>
          <a:xfrm>
            <a:off x="126126" y="680688"/>
            <a:ext cx="11908219" cy="5570756"/>
          </a:xfrm>
          <a:prstGeom prst="rect">
            <a:avLst/>
          </a:prstGeom>
          <a:noFill/>
          <a:ln>
            <a:noFill/>
          </a:ln>
        </p:spPr>
        <p:txBody>
          <a:bodyPr vert="horz" wrap="square" lIns="91440" tIns="45720" rIns="91440" bIns="45720" anchor="ctr">
            <a:spAutoFit/>
          </a:bodyPr>
          <a:lstStyle/>
          <a:p>
            <a:pPr marL="0" marR="0" lvl="0" indent="0" algn="l" defTabSz="914400">
              <a:lnSpc>
                <a:spcPct val="100000"/>
              </a:lnSpc>
              <a:spcBef>
                <a:spcPct val="0"/>
              </a:spcBef>
              <a:spcAft>
                <a:spcPct val="0"/>
              </a:spcAft>
              <a:buClrTx/>
              <a:buSzTx/>
              <a:buFontTx/>
              <a:buNone/>
            </a:pPr>
            <a:r>
              <a:rPr sz="1600" b="1" i="0" u="none" cap="none" dirty="0" err="1">
                <a:ln>
                  <a:noFill/>
                </a:ln>
                <a:solidFill>
                  <a:schemeClr val="tx1"/>
                </a:solidFill>
                <a:latin typeface="メイリオ"/>
                <a:ea typeface="メイリオ"/>
                <a:cs typeface="メイリオ"/>
              </a:rPr>
              <a:t>気体・液体・固体の燃焼</a:t>
            </a:r>
            <a:endParaRPr sz="1600" b="1" i="0" u="none" cap="none"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endParaRPr sz="9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b="1" i="0" u="none" cap="none" dirty="0">
                <a:ln>
                  <a:noFill/>
                </a:ln>
                <a:solidFill>
                  <a:schemeClr val="tx1"/>
                </a:solidFill>
                <a:latin typeface="メイリオ"/>
                <a:ea typeface="メイリオ"/>
                <a:cs typeface="メイリオ"/>
              </a:rPr>
              <a:t>1．気体の燃焼は２種類</a:t>
            </a:r>
            <a:endParaRPr b="0"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None/>
            </a:pPr>
            <a:r>
              <a:rPr b="1" i="0" u="none" cap="none" dirty="0">
                <a:ln>
                  <a:noFill/>
                </a:ln>
                <a:solidFill>
                  <a:schemeClr val="tx1"/>
                </a:solidFill>
                <a:latin typeface="メイリオ"/>
                <a:ea typeface="メイリオ"/>
                <a:cs typeface="メイリオ"/>
              </a:rPr>
              <a:t>　⑴</a:t>
            </a:r>
            <a:r>
              <a:rPr b="1" i="0" u="none" cap="none" dirty="0" err="1">
                <a:ln>
                  <a:noFill/>
                </a:ln>
                <a:solidFill>
                  <a:srgbClr val="FF0000"/>
                </a:solidFill>
                <a:latin typeface="メイリオ"/>
                <a:ea typeface="メイリオ"/>
                <a:cs typeface="メイリオ"/>
              </a:rPr>
              <a:t>予混合燃焼</a:t>
            </a:r>
            <a:br>
              <a:rPr dirty="0"/>
            </a:br>
            <a:r>
              <a:rPr b="0" i="0" u="none" cap="none" dirty="0" err="1">
                <a:ln>
                  <a:noFill/>
                </a:ln>
                <a:solidFill>
                  <a:schemeClr val="tx1"/>
                </a:solidFill>
                <a:latin typeface="メイリオ"/>
                <a:ea typeface="メイリオ"/>
                <a:cs typeface="メイリオ"/>
              </a:rPr>
              <a:t>可燃性ガスと空気を</a:t>
            </a:r>
            <a:r>
              <a:rPr b="0" i="0" u="none" cap="none" dirty="0" err="1">
                <a:ln>
                  <a:noFill/>
                </a:ln>
                <a:solidFill>
                  <a:srgbClr val="FF0000"/>
                </a:solidFill>
                <a:latin typeface="メイリオ"/>
                <a:ea typeface="メイリオ"/>
                <a:cs typeface="メイリオ"/>
              </a:rPr>
              <a:t>あらかじめ混合</a:t>
            </a:r>
            <a:r>
              <a:rPr b="0" i="0" u="none" cap="none" dirty="0" err="1">
                <a:ln>
                  <a:noFill/>
                </a:ln>
                <a:solidFill>
                  <a:schemeClr val="tx1"/>
                </a:solidFill>
                <a:latin typeface="メイリオ"/>
                <a:ea typeface="メイリオ"/>
                <a:cs typeface="メイリオ"/>
              </a:rPr>
              <a:t>してから燃焼させる方式</a:t>
            </a:r>
            <a:r>
              <a:rPr b="0" i="0" u="none" cap="none" dirty="0">
                <a:ln>
                  <a:noFill/>
                </a:ln>
                <a:solidFill>
                  <a:schemeClr val="tx1"/>
                </a:solidFill>
                <a:latin typeface="メイリオ"/>
                <a:ea typeface="メイリオ"/>
                <a:cs typeface="メイリオ"/>
              </a:rPr>
              <a:t>。</a:t>
            </a:r>
            <a:br>
              <a:rPr dirty="0"/>
            </a:br>
            <a:r>
              <a:rPr b="0" i="0" u="none" cap="none" dirty="0" err="1">
                <a:ln>
                  <a:noFill/>
                </a:ln>
                <a:solidFill>
                  <a:schemeClr val="tx1"/>
                </a:solidFill>
                <a:latin typeface="メイリオ"/>
                <a:ea typeface="メイリオ"/>
                <a:cs typeface="メイリオ"/>
              </a:rPr>
              <a:t>例：ガスバーナ</a:t>
            </a:r>
            <a:r>
              <a:rPr b="0" i="0" u="none" cap="none" dirty="0">
                <a:ln>
                  <a:noFill/>
                </a:ln>
                <a:solidFill>
                  <a:schemeClr val="tx1"/>
                </a:solidFill>
                <a:latin typeface="メイリオ"/>
                <a:ea typeface="メイリオ"/>
                <a:cs typeface="メイリオ"/>
              </a:rPr>
              <a:t>ー </a:t>
            </a:r>
            <a:endParaRPr b="0"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Char char="•"/>
            </a:pPr>
            <a:endParaRPr b="0"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None/>
            </a:pPr>
            <a:r>
              <a:rPr b="1" i="0" u="none" cap="none" dirty="0">
                <a:ln>
                  <a:noFill/>
                </a:ln>
                <a:solidFill>
                  <a:schemeClr val="tx1"/>
                </a:solidFill>
                <a:latin typeface="メイリオ"/>
                <a:ea typeface="メイリオ"/>
                <a:cs typeface="メイリオ"/>
              </a:rPr>
              <a:t>　⑵</a:t>
            </a:r>
            <a:r>
              <a:rPr b="1" i="0" u="none" cap="none" dirty="0" err="1">
                <a:ln>
                  <a:noFill/>
                </a:ln>
                <a:solidFill>
                  <a:srgbClr val="FF0000"/>
                </a:solidFill>
                <a:latin typeface="メイリオ"/>
                <a:ea typeface="メイリオ"/>
                <a:cs typeface="メイリオ"/>
              </a:rPr>
              <a:t>拡散燃焼</a:t>
            </a:r>
            <a:br>
              <a:rPr dirty="0"/>
            </a:br>
            <a:r>
              <a:rPr b="0" i="0" u="none" cap="none" dirty="0" err="1">
                <a:ln>
                  <a:noFill/>
                </a:ln>
                <a:solidFill>
                  <a:schemeClr val="tx1"/>
                </a:solidFill>
                <a:latin typeface="メイリオ"/>
                <a:ea typeface="メイリオ"/>
                <a:cs typeface="メイリオ"/>
              </a:rPr>
              <a:t>可燃性ガスが</a:t>
            </a:r>
            <a:r>
              <a:rPr b="0" i="0" u="none" cap="none" dirty="0" err="1">
                <a:ln>
                  <a:noFill/>
                </a:ln>
                <a:solidFill>
                  <a:srgbClr val="FF0000"/>
                </a:solidFill>
                <a:latin typeface="メイリオ"/>
                <a:ea typeface="メイリオ"/>
                <a:cs typeface="メイリオ"/>
              </a:rPr>
              <a:t>周囲の空気と混合しながら燃焼</a:t>
            </a:r>
            <a:r>
              <a:rPr b="0" i="0" u="none" cap="none" dirty="0" err="1">
                <a:ln>
                  <a:noFill/>
                </a:ln>
                <a:solidFill>
                  <a:schemeClr val="tx1"/>
                </a:solidFill>
                <a:latin typeface="メイリオ"/>
                <a:ea typeface="メイリオ"/>
                <a:cs typeface="メイリオ"/>
              </a:rPr>
              <a:t>する方式</a:t>
            </a:r>
            <a:r>
              <a:rPr b="0" i="0" u="none" cap="none" dirty="0">
                <a:ln>
                  <a:noFill/>
                </a:ln>
                <a:solidFill>
                  <a:schemeClr val="tx1"/>
                </a:solidFill>
                <a:latin typeface="メイリオ"/>
                <a:ea typeface="メイリオ"/>
                <a:cs typeface="メイリオ"/>
              </a:rPr>
              <a:t>。</a:t>
            </a:r>
            <a:br>
              <a:rPr dirty="0"/>
            </a:br>
            <a:r>
              <a:rPr b="0" i="0" u="none" cap="none" dirty="0" err="1">
                <a:ln>
                  <a:noFill/>
                </a:ln>
                <a:solidFill>
                  <a:schemeClr val="tx1"/>
                </a:solidFill>
                <a:latin typeface="メイリオ"/>
                <a:ea typeface="メイリオ"/>
                <a:cs typeface="メイリオ"/>
              </a:rPr>
              <a:t>例：アルコールランプ</a:t>
            </a:r>
            <a:r>
              <a:rPr b="0" i="0" u="none" cap="none" dirty="0">
                <a:ln>
                  <a:noFill/>
                </a:ln>
                <a:solidFill>
                  <a:schemeClr val="tx1"/>
                </a:solidFill>
                <a:latin typeface="メイリオ"/>
                <a:ea typeface="メイリオ"/>
                <a:cs typeface="メイリオ"/>
              </a:rPr>
              <a:t> </a:t>
            </a:r>
          </a:p>
          <a:p>
            <a:pPr marL="0" marR="0" lvl="0" indent="0" algn="l" defTabSz="914400">
              <a:lnSpc>
                <a:spcPct val="100000"/>
              </a:lnSpc>
              <a:spcBef>
                <a:spcPct val="0"/>
              </a:spcBef>
              <a:spcAft>
                <a:spcPct val="0"/>
              </a:spcAft>
              <a:buClrTx/>
              <a:buSzTx/>
              <a:buFontTx/>
              <a:buNone/>
            </a:pPr>
            <a:r>
              <a:rPr b="0" i="0" u="none" cap="none" dirty="0" err="1">
                <a:ln>
                  <a:noFill/>
                </a:ln>
                <a:solidFill>
                  <a:schemeClr val="tx1"/>
                </a:solidFill>
                <a:latin typeface="メイリオ"/>
                <a:ea typeface="メイリオ"/>
                <a:cs typeface="メイリオ"/>
              </a:rPr>
              <a:t>ガスこんろなどで炎が一定の状態を保つ燃焼を「定常燃焼」といい、密閉容器内などで急激に燃焼する現象は「非定常燃焼</a:t>
            </a:r>
            <a:r>
              <a:rPr b="0" i="0" u="none" cap="none" dirty="0">
                <a:ln>
                  <a:noFill/>
                </a:ln>
                <a:solidFill>
                  <a:schemeClr val="tx1"/>
                </a:solidFill>
                <a:latin typeface="メイリオ"/>
                <a:ea typeface="メイリオ"/>
                <a:cs typeface="メイリオ"/>
              </a:rPr>
              <a:t>」</a:t>
            </a:r>
            <a:r>
              <a:rPr lang="ja-JP" altLang="en-US" dirty="0">
                <a:latin typeface="メイリオ"/>
                <a:ea typeface="メイリオ"/>
                <a:cs typeface="メイリオ"/>
              </a:rPr>
              <a:t>という</a:t>
            </a:r>
            <a:r>
              <a:rPr b="0" i="0" u="none" cap="none" dirty="0">
                <a:ln>
                  <a:noFill/>
                </a:ln>
                <a:solidFill>
                  <a:schemeClr val="tx1"/>
                </a:solidFill>
                <a:latin typeface="メイリオ"/>
                <a:ea typeface="メイリオ"/>
                <a:cs typeface="メイリオ"/>
              </a:rPr>
              <a:t>。</a:t>
            </a:r>
            <a:r>
              <a:rPr lang="ja-JP" altLang="en-US" b="0" i="0" u="none" cap="none" dirty="0">
                <a:ln>
                  <a:noFill/>
                </a:ln>
                <a:solidFill>
                  <a:schemeClr val="tx1"/>
                </a:solidFill>
                <a:latin typeface="メイリオ"/>
                <a:ea typeface="メイリオ"/>
                <a:cs typeface="メイリオ"/>
              </a:rPr>
              <a:t>（ガソリンエンジンなど・・）</a:t>
            </a:r>
            <a:endParaRPr b="0"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endParaRPr sz="9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b="1" i="0" u="none" cap="none" dirty="0">
                <a:ln>
                  <a:noFill/>
                </a:ln>
                <a:solidFill>
                  <a:schemeClr val="tx1"/>
                </a:solidFill>
                <a:latin typeface="メイリオ"/>
                <a:ea typeface="メイリオ"/>
                <a:cs typeface="メイリオ"/>
              </a:rPr>
              <a:t>2．液体の燃焼</a:t>
            </a:r>
          </a:p>
          <a:p>
            <a:pPr marL="0" marR="0" lvl="0" indent="0" algn="l" defTabSz="914400">
              <a:lnSpc>
                <a:spcPct val="100000"/>
              </a:lnSpc>
              <a:spcBef>
                <a:spcPct val="0"/>
              </a:spcBef>
              <a:spcAft>
                <a:spcPct val="0"/>
              </a:spcAft>
              <a:buClrTx/>
              <a:buSzTx/>
              <a:buFontTx/>
              <a:buNone/>
            </a:pPr>
            <a:r>
              <a:rPr b="0" i="0" u="none" cap="none" dirty="0" err="1">
                <a:ln>
                  <a:noFill/>
                </a:ln>
                <a:solidFill>
                  <a:schemeClr val="tx1"/>
                </a:solidFill>
                <a:latin typeface="メイリオ"/>
                <a:ea typeface="メイリオ"/>
                <a:cs typeface="メイリオ"/>
              </a:rPr>
              <a:t>液面から発生した可燃性蒸気が空気と混合し、火源によって着火して燃焼</a:t>
            </a:r>
            <a:r>
              <a:rPr b="0" i="0" u="none" cap="none" dirty="0">
                <a:ln>
                  <a:noFill/>
                </a:ln>
                <a:solidFill>
                  <a:schemeClr val="tx1"/>
                </a:solidFill>
                <a:latin typeface="メイリオ"/>
                <a:ea typeface="メイリオ"/>
                <a:cs typeface="メイリオ"/>
              </a:rPr>
              <a:t>。</a:t>
            </a:r>
            <a:endParaRPr b="0"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b="0" i="0" u="none" cap="none" dirty="0" err="1">
                <a:ln>
                  <a:noFill/>
                </a:ln>
                <a:solidFill>
                  <a:schemeClr val="tx1"/>
                </a:solidFill>
                <a:latin typeface="メイリオ"/>
                <a:ea typeface="メイリオ"/>
                <a:cs typeface="メイリオ"/>
              </a:rPr>
              <a:t>この燃焼を</a:t>
            </a:r>
            <a:r>
              <a:rPr b="1" i="0" u="none" cap="none" dirty="0" err="1">
                <a:ln>
                  <a:noFill/>
                </a:ln>
                <a:solidFill>
                  <a:srgbClr val="FF0000"/>
                </a:solidFill>
                <a:latin typeface="メイリオ"/>
                <a:ea typeface="メイリオ"/>
                <a:cs typeface="メイリオ"/>
              </a:rPr>
              <a:t>蒸発燃焼</a:t>
            </a:r>
            <a:r>
              <a:rPr b="0" i="0" u="none" cap="none" dirty="0" err="1">
                <a:ln>
                  <a:noFill/>
                </a:ln>
                <a:solidFill>
                  <a:schemeClr val="tx1"/>
                </a:solidFill>
                <a:latin typeface="メイリオ"/>
                <a:ea typeface="メイリオ"/>
                <a:cs typeface="メイリオ"/>
              </a:rPr>
              <a:t>とい</a:t>
            </a:r>
            <a:r>
              <a:rPr lang="ja-JP" altLang="en-US" b="0" i="0" u="none" cap="none" dirty="0">
                <a:ln>
                  <a:noFill/>
                </a:ln>
                <a:solidFill>
                  <a:schemeClr val="tx1"/>
                </a:solidFill>
                <a:latin typeface="メイリオ"/>
                <a:ea typeface="メイリオ"/>
                <a:cs typeface="メイリオ"/>
              </a:rPr>
              <a:t>う</a:t>
            </a:r>
            <a:r>
              <a:rPr b="0" i="0" u="none" cap="none" dirty="0">
                <a:ln>
                  <a:noFill/>
                </a:ln>
                <a:solidFill>
                  <a:schemeClr val="tx1"/>
                </a:solidFill>
                <a:latin typeface="メイリオ"/>
                <a:ea typeface="メイリオ"/>
                <a:cs typeface="メイリオ"/>
              </a:rPr>
              <a:t>。</a:t>
            </a:r>
            <a:endParaRPr b="0"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endParaRPr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b="1" i="0" u="none" cap="none" dirty="0">
                <a:ln>
                  <a:noFill/>
                </a:ln>
                <a:solidFill>
                  <a:schemeClr val="tx1"/>
                </a:solidFill>
                <a:latin typeface="メイリオ"/>
                <a:ea typeface="メイリオ"/>
                <a:cs typeface="メイリオ"/>
              </a:rPr>
              <a:t>3．固体の燃焼</a:t>
            </a:r>
          </a:p>
          <a:p>
            <a:pPr marL="0" marR="0" lvl="0" indent="0" algn="l" defTabSz="914400">
              <a:lnSpc>
                <a:spcPct val="100000"/>
              </a:lnSpc>
              <a:spcBef>
                <a:spcPct val="0"/>
              </a:spcBef>
              <a:spcAft>
                <a:spcPct val="0"/>
              </a:spcAft>
              <a:buClrTx/>
              <a:buSzTx/>
              <a:buFontTx/>
              <a:buNone/>
            </a:pPr>
            <a:r>
              <a:rPr sz="1600" b="0" i="0" u="none" cap="none" dirty="0">
                <a:ln>
                  <a:noFill/>
                </a:ln>
                <a:solidFill>
                  <a:schemeClr val="tx1"/>
                </a:solidFill>
                <a:latin typeface="メイリオ"/>
                <a:ea typeface="メイリオ"/>
                <a:cs typeface="メイリオ"/>
              </a:rPr>
              <a:t>燃え方によって3種類に分けられ</a:t>
            </a:r>
            <a:r>
              <a:rPr lang="ja-JP" altLang="en-US" sz="1600" b="0" i="0" u="none" cap="none" dirty="0">
                <a:ln>
                  <a:noFill/>
                </a:ln>
                <a:solidFill>
                  <a:schemeClr val="tx1"/>
                </a:solidFill>
                <a:latin typeface="メイリオ"/>
                <a:ea typeface="メイリオ"/>
                <a:cs typeface="メイリオ"/>
              </a:rPr>
              <a:t>る</a:t>
            </a:r>
            <a:r>
              <a:rPr sz="1600" b="0" i="0" u="none" cap="none" dirty="0">
                <a:ln>
                  <a:noFill/>
                </a:ln>
                <a:solidFill>
                  <a:schemeClr val="tx1"/>
                </a:solidFill>
                <a:latin typeface="メイリオ"/>
                <a:ea typeface="メイリオ"/>
                <a:cs typeface="メイリオ"/>
              </a:rPr>
              <a:t>。</a:t>
            </a:r>
            <a:endParaRPr sz="4400" b="0"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b="0" i="0" u="none" cap="none" dirty="0">
                <a:ln>
                  <a:noFill/>
                </a:ln>
                <a:solidFill>
                  <a:schemeClr val="tx1"/>
                </a:solidFill>
                <a:latin typeface="メイリオ"/>
                <a:ea typeface="メイリオ"/>
                <a:cs typeface="メイリオ"/>
              </a:rPr>
              <a:t>また、物質中に含まれる酸素によって、空気中の酸素を必要とせずに燃焼を続ける現象を自己燃焼（内部燃焼）といい、第5類危険物のセルロイドなどが該当。</a:t>
            </a:r>
          </a:p>
        </p:txBody>
      </p:sp>
      <p:pic>
        <p:nvPicPr>
          <p:cNvPr id="16" name="図 5"/>
          <p:cNvPicPr>
            <a:picLocks noChangeAspect="1"/>
          </p:cNvPicPr>
          <p:nvPr/>
        </p:nvPicPr>
        <p:blipFill>
          <a:blip r:embed="rId3"/>
          <a:stretch>
            <a:fillRect/>
          </a:stretch>
        </p:blipFill>
        <p:spPr>
          <a:xfrm>
            <a:off x="7118197" y="992097"/>
            <a:ext cx="2489602" cy="1858516"/>
          </a:xfrm>
          <a:prstGeom prst="rect">
            <a:avLst/>
          </a:prstGeom>
        </p:spPr>
      </p:pic>
      <p:pic>
        <p:nvPicPr>
          <p:cNvPr id="17" name="図 3"/>
          <p:cNvPicPr>
            <a:picLocks noChangeAspect="1"/>
          </p:cNvPicPr>
          <p:nvPr/>
        </p:nvPicPr>
        <p:blipFill>
          <a:blip r:embed="rId4"/>
          <a:stretch>
            <a:fillRect/>
          </a:stretch>
        </p:blipFill>
        <p:spPr>
          <a:xfrm>
            <a:off x="9448800" y="3790211"/>
            <a:ext cx="1849821" cy="1480803"/>
          </a:xfrm>
          <a:prstGeom prst="rect">
            <a:avLst/>
          </a:prstGeom>
        </p:spPr>
      </p:pic>
      <p:sp>
        <p:nvSpPr>
          <p:cNvPr id="4" name="テキスト ボックス 3">
            <a:extLst>
              <a:ext uri="{FF2B5EF4-FFF2-40B4-BE49-F238E27FC236}">
                <a16:creationId xmlns:a16="http://schemas.microsoft.com/office/drawing/2014/main" id="{CAFA3E11-27DA-4ED7-BE44-3C873C9134DE}"/>
              </a:ext>
            </a:extLst>
          </p:cNvPr>
          <p:cNvSpPr txBox="1"/>
          <p:nvPr/>
        </p:nvSpPr>
        <p:spPr>
          <a:xfrm>
            <a:off x="4246685" y="6152516"/>
            <a:ext cx="7447084" cy="338554"/>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ｾﾙﾛｲﾄﾞ　冷暗所に保管　消火困難（水</a:t>
            </a:r>
            <a:r>
              <a:rPr kumimoji="1" lang="en-US" altLang="ja-JP" sz="1600" dirty="0">
                <a:latin typeface="メイリオ" panose="020B0604030504040204" pitchFamily="50" charset="-128"/>
                <a:ea typeface="メイリオ" panose="020B0604030504040204" pitchFamily="50" charset="-128"/>
              </a:rPr>
              <a:t>NG</a:t>
            </a:r>
            <a:r>
              <a:rPr kumimoji="1" lang="ja-JP" altLang="en-US" sz="1600" dirty="0">
                <a:latin typeface="メイリオ" panose="020B0604030504040204" pitchFamily="50" charset="-128"/>
                <a:ea typeface="メイリオ" panose="020B0604030504040204" pitchFamily="50" charset="-128"/>
              </a:rPr>
              <a:t>）　</a:t>
            </a:r>
          </a:p>
        </p:txBody>
      </p:sp>
    </p:spTree>
    <p:extLst>
      <p:ext uri="{BB962C8B-B14F-4D97-AF65-F5344CB8AC3E}">
        <p14:creationId xmlns:p14="http://schemas.microsoft.com/office/powerpoint/2010/main" val="1723912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76CCAC-66BC-4156-6365-63E892ED5D9F}"/>
              </a:ext>
            </a:extLst>
          </p:cNvPr>
          <p:cNvSpPr>
            <a:spLocks noGrp="1"/>
          </p:cNvSpPr>
          <p:nvPr>
            <p:ph type="title"/>
          </p:nvPr>
        </p:nvSpPr>
        <p:spPr/>
        <p:txBody>
          <a:bodyPr/>
          <a:lstStyle/>
          <a:p>
            <a:endParaRPr kumimoji="1" lang="ja-JP" altLang="en-US"/>
          </a:p>
        </p:txBody>
      </p:sp>
      <p:sp>
        <p:nvSpPr>
          <p:cNvPr id="3" name="スライド番号プレースホルダー 2">
            <a:extLst>
              <a:ext uri="{FF2B5EF4-FFF2-40B4-BE49-F238E27FC236}">
                <a16:creationId xmlns:a16="http://schemas.microsoft.com/office/drawing/2014/main" id="{6BE04DFC-0F9B-0488-28D5-37F21ACE2709}"/>
              </a:ext>
            </a:extLst>
          </p:cNvPr>
          <p:cNvSpPr>
            <a:spLocks noGrp="1"/>
          </p:cNvSpPr>
          <p:nvPr>
            <p:ph type="sldNum" idx="12"/>
          </p:nvPr>
        </p:nvSpPr>
        <p:spPr/>
        <p:txBody>
          <a:bodyPr/>
          <a:lstStyle/>
          <a:p>
            <a:fld id="{4932B27F-0834-4F11-AF0D-3B42CF9EE089}" type="slidenum">
              <a:rPr lang="en-US" altLang="ja-JP" smtClean="0"/>
              <a:t>5</a:t>
            </a:fld>
            <a:endParaRPr lang="ja-JP" altLang="en-US"/>
          </a:p>
        </p:txBody>
      </p:sp>
      <p:pic>
        <p:nvPicPr>
          <p:cNvPr id="4" name="図 5">
            <a:extLst>
              <a:ext uri="{FF2B5EF4-FFF2-40B4-BE49-F238E27FC236}">
                <a16:creationId xmlns:a16="http://schemas.microsoft.com/office/drawing/2014/main" id="{EECF0EB2-1FF4-89A4-DC82-CB572D598158}"/>
              </a:ext>
            </a:extLst>
          </p:cNvPr>
          <p:cNvPicPr>
            <a:picLocks noChangeAspect="1"/>
          </p:cNvPicPr>
          <p:nvPr/>
        </p:nvPicPr>
        <p:blipFill>
          <a:blip r:embed="rId2"/>
          <a:stretch>
            <a:fillRect/>
          </a:stretch>
        </p:blipFill>
        <p:spPr>
          <a:xfrm>
            <a:off x="1894554" y="1823901"/>
            <a:ext cx="2489602" cy="1858516"/>
          </a:xfrm>
          <a:prstGeom prst="rect">
            <a:avLst/>
          </a:prstGeom>
        </p:spPr>
      </p:pic>
      <p:pic>
        <p:nvPicPr>
          <p:cNvPr id="5" name="図 3">
            <a:extLst>
              <a:ext uri="{FF2B5EF4-FFF2-40B4-BE49-F238E27FC236}">
                <a16:creationId xmlns:a16="http://schemas.microsoft.com/office/drawing/2014/main" id="{F44F10DA-369F-7B2C-0BBE-C9B18811AE8F}"/>
              </a:ext>
            </a:extLst>
          </p:cNvPr>
          <p:cNvPicPr>
            <a:picLocks noChangeAspect="1"/>
          </p:cNvPicPr>
          <p:nvPr/>
        </p:nvPicPr>
        <p:blipFill>
          <a:blip r:embed="rId3"/>
          <a:stretch>
            <a:fillRect/>
          </a:stretch>
        </p:blipFill>
        <p:spPr>
          <a:xfrm>
            <a:off x="8338644" y="4381342"/>
            <a:ext cx="1849821" cy="1480803"/>
          </a:xfrm>
          <a:prstGeom prst="rect">
            <a:avLst/>
          </a:prstGeom>
        </p:spPr>
      </p:pic>
      <p:sp>
        <p:nvSpPr>
          <p:cNvPr id="6" name="直線コネクタ 5">
            <a:extLst>
              <a:ext uri="{FF2B5EF4-FFF2-40B4-BE49-F238E27FC236}">
                <a16:creationId xmlns:a16="http://schemas.microsoft.com/office/drawing/2014/main" id="{82BB1450-C045-67B1-3B6F-4AEC00BFDD52}"/>
              </a:ext>
            </a:extLst>
          </p:cNvPr>
          <p:cNvSpPr>
            <a:spLocks noGrp="1"/>
          </p:cNvSpPr>
          <p:nvPr/>
        </p:nvSpPr>
        <p:spPr>
          <a:xfrm>
            <a:off x="6100269" y="1994995"/>
            <a:ext cx="0" cy="1323975"/>
          </a:xfrm>
          <a:prstGeom prst="line">
            <a:avLst/>
          </a:prstGeom>
          <a:ln w="38100">
            <a:solidFill>
              <a:srgbClr val="F4B183"/>
            </a:solidFill>
            <a:prstDash val="solid"/>
          </a:ln>
        </p:spPr>
      </p:sp>
      <p:sp>
        <p:nvSpPr>
          <p:cNvPr id="7" name="直線コネクタ 6">
            <a:extLst>
              <a:ext uri="{FF2B5EF4-FFF2-40B4-BE49-F238E27FC236}">
                <a16:creationId xmlns:a16="http://schemas.microsoft.com/office/drawing/2014/main" id="{6D130DB7-6587-F21C-B253-8263C72608C5}"/>
              </a:ext>
            </a:extLst>
          </p:cNvPr>
          <p:cNvSpPr>
            <a:spLocks noGrp="1"/>
          </p:cNvSpPr>
          <p:nvPr/>
        </p:nvSpPr>
        <p:spPr>
          <a:xfrm>
            <a:off x="6100269" y="3928570"/>
            <a:ext cx="0" cy="1323975"/>
          </a:xfrm>
          <a:prstGeom prst="line">
            <a:avLst/>
          </a:prstGeom>
          <a:ln w="38100">
            <a:solidFill>
              <a:srgbClr val="F4B183"/>
            </a:solidFill>
            <a:prstDash val="solid"/>
          </a:ln>
        </p:spPr>
      </p:sp>
      <p:sp>
        <p:nvSpPr>
          <p:cNvPr id="8" name="四角形: 角を丸くする 7">
            <a:extLst>
              <a:ext uri="{FF2B5EF4-FFF2-40B4-BE49-F238E27FC236}">
                <a16:creationId xmlns:a16="http://schemas.microsoft.com/office/drawing/2014/main" id="{3E6786D3-5CAB-C6E4-4FB6-9038B4A3B2CD}"/>
              </a:ext>
            </a:extLst>
          </p:cNvPr>
          <p:cNvSpPr>
            <a:spLocks noGrp="1"/>
          </p:cNvSpPr>
          <p:nvPr/>
        </p:nvSpPr>
        <p:spPr>
          <a:xfrm>
            <a:off x="3861894" y="1385395"/>
            <a:ext cx="4476750" cy="609600"/>
          </a:xfrm>
          <a:prstGeom prst="roundRect">
            <a:avLst>
              <a:gd name="adj" fmla="val 6250"/>
            </a:avLst>
          </a:prstGeom>
          <a:solidFill>
            <a:srgbClr val="EAF3F8"/>
          </a:solidFill>
          <a:ln w="14288">
            <a:solidFill>
              <a:srgbClr val="2F75B5"/>
            </a:solidFill>
            <a:prstDash val="solid"/>
          </a:ln>
        </p:spPr>
        <p:txBody>
          <a:bodyPr anchor="ctr"/>
          <a:lstStyle/>
          <a:p>
            <a:pPr algn="ctr">
              <a:defRPr sz="1425" b="1">
                <a:solidFill>
                  <a:srgbClr val="17365D"/>
                </a:solidFill>
              </a:defRPr>
            </a:pPr>
            <a:r>
              <a:rPr sz="1425" b="1">
                <a:solidFill>
                  <a:srgbClr val="17365D"/>
                </a:solidFill>
              </a:rPr>
              <a:t>気体</a:t>
            </a:r>
          </a:p>
          <a:p>
            <a:pPr algn="ctr">
              <a:defRPr sz="1425" b="1">
                <a:solidFill>
                  <a:srgbClr val="17365D"/>
                </a:solidFill>
              </a:defRPr>
            </a:pPr>
            <a:r>
              <a:rPr sz="1425" b="1">
                <a:solidFill>
                  <a:srgbClr val="17365D"/>
                </a:solidFill>
              </a:rPr>
              <a:t>予混合・拡散</a:t>
            </a:r>
          </a:p>
        </p:txBody>
      </p:sp>
      <p:sp>
        <p:nvSpPr>
          <p:cNvPr id="9" name="四角形: 角を丸くする 8">
            <a:extLst>
              <a:ext uri="{FF2B5EF4-FFF2-40B4-BE49-F238E27FC236}">
                <a16:creationId xmlns:a16="http://schemas.microsoft.com/office/drawing/2014/main" id="{7B1A3A82-145C-FDEB-3F88-C693FDFCE66C}"/>
              </a:ext>
            </a:extLst>
          </p:cNvPr>
          <p:cNvSpPr>
            <a:spLocks noGrp="1"/>
          </p:cNvSpPr>
          <p:nvPr/>
        </p:nvSpPr>
        <p:spPr>
          <a:xfrm>
            <a:off x="3861894" y="3318970"/>
            <a:ext cx="4476750" cy="609600"/>
          </a:xfrm>
          <a:prstGeom prst="roundRect">
            <a:avLst>
              <a:gd name="adj" fmla="val 6250"/>
            </a:avLst>
          </a:prstGeom>
          <a:solidFill>
            <a:srgbClr val="F7F9FB"/>
          </a:solidFill>
          <a:ln w="14288">
            <a:solidFill>
              <a:srgbClr val="2F75B5"/>
            </a:solidFill>
            <a:prstDash val="solid"/>
          </a:ln>
        </p:spPr>
        <p:txBody>
          <a:bodyPr anchor="ctr"/>
          <a:lstStyle/>
          <a:p>
            <a:pPr algn="ctr">
              <a:defRPr sz="1425" b="1">
                <a:solidFill>
                  <a:srgbClr val="17365D"/>
                </a:solidFill>
              </a:defRPr>
            </a:pPr>
            <a:r>
              <a:rPr sz="1425" b="1">
                <a:solidFill>
                  <a:srgbClr val="17365D"/>
                </a:solidFill>
              </a:rPr>
              <a:t>液体</a:t>
            </a:r>
          </a:p>
          <a:p>
            <a:pPr algn="ctr">
              <a:defRPr sz="1425" b="1">
                <a:solidFill>
                  <a:srgbClr val="17365D"/>
                </a:solidFill>
              </a:defRPr>
            </a:pPr>
            <a:r>
              <a:rPr sz="1425" b="1">
                <a:solidFill>
                  <a:srgbClr val="17365D"/>
                </a:solidFill>
              </a:rPr>
              <a:t>蒸発燃焼</a:t>
            </a:r>
          </a:p>
        </p:txBody>
      </p:sp>
      <p:sp>
        <p:nvSpPr>
          <p:cNvPr id="10" name="四角形: 角を丸くする 9">
            <a:extLst>
              <a:ext uri="{FF2B5EF4-FFF2-40B4-BE49-F238E27FC236}">
                <a16:creationId xmlns:a16="http://schemas.microsoft.com/office/drawing/2014/main" id="{C5571E79-2E45-F892-D826-F0D74EA82747}"/>
              </a:ext>
            </a:extLst>
          </p:cNvPr>
          <p:cNvSpPr>
            <a:spLocks noGrp="1"/>
          </p:cNvSpPr>
          <p:nvPr/>
        </p:nvSpPr>
        <p:spPr>
          <a:xfrm>
            <a:off x="3861894" y="5252545"/>
            <a:ext cx="4476750" cy="609600"/>
          </a:xfrm>
          <a:prstGeom prst="roundRect">
            <a:avLst>
              <a:gd name="adj" fmla="val 6250"/>
            </a:avLst>
          </a:prstGeom>
          <a:solidFill>
            <a:srgbClr val="EAF3F8"/>
          </a:solidFill>
          <a:ln w="14288">
            <a:solidFill>
              <a:srgbClr val="2F75B5"/>
            </a:solidFill>
            <a:prstDash val="solid"/>
          </a:ln>
        </p:spPr>
        <p:txBody>
          <a:bodyPr anchor="ctr"/>
          <a:lstStyle/>
          <a:p>
            <a:pPr algn="ctr">
              <a:defRPr sz="1425" b="1">
                <a:solidFill>
                  <a:srgbClr val="17365D"/>
                </a:solidFill>
              </a:defRPr>
            </a:pPr>
            <a:r>
              <a:rPr sz="1425" b="1">
                <a:solidFill>
                  <a:srgbClr val="17365D"/>
                </a:solidFill>
              </a:rPr>
              <a:t>固体</a:t>
            </a:r>
          </a:p>
          <a:p>
            <a:pPr algn="ctr">
              <a:defRPr sz="1425" b="1">
                <a:solidFill>
                  <a:srgbClr val="17365D"/>
                </a:solidFill>
              </a:defRPr>
            </a:pPr>
            <a:r>
              <a:rPr sz="1425" b="1">
                <a:solidFill>
                  <a:srgbClr val="17365D"/>
                </a:solidFill>
              </a:rPr>
              <a:t>表面・分解・蒸発</a:t>
            </a:r>
          </a:p>
        </p:txBody>
      </p:sp>
    </p:spTree>
    <p:extLst>
      <p:ext uri="{BB962C8B-B14F-4D97-AF65-F5344CB8AC3E}">
        <p14:creationId xmlns:p14="http://schemas.microsoft.com/office/powerpoint/2010/main" val="2004810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2EBE8DF-E15F-B756-E437-4D2122F8A693}"/>
              </a:ext>
            </a:extLst>
          </p:cNvPr>
          <p:cNvSpPr>
            <a:spLocks noGrp="1"/>
          </p:cNvSpPr>
          <p:nvPr>
            <p:ph type="title"/>
          </p:nvPr>
        </p:nvSpPr>
        <p:spPr/>
        <p:txBody>
          <a:bodyPr/>
          <a:lstStyle/>
          <a:p>
            <a:pPr>
              <a:defRPr sz="1950" b="1">
                <a:solidFill>
                  <a:srgbClr val="17365D"/>
                </a:solidFill>
              </a:defRPr>
            </a:pPr>
            <a:r>
              <a:rPr sz="1950" b="1">
                <a:solidFill>
                  <a:srgbClr val="17365D"/>
                </a:solidFill>
              </a:rPr>
              <a:t>図解で確認</a:t>
            </a:r>
            <a:endParaRPr>
              <a:latin typeface="メイリオ"/>
              <a:ea typeface="メイリオ"/>
              <a:cs typeface="メイリオ"/>
            </a:endParaRPr>
          </a:p>
        </p:txBody>
      </p:sp>
      <p:sp>
        <p:nvSpPr>
          <p:cNvPr id="3" name="スライド番号プレースホルダー 2">
            <a:extLst>
              <a:ext uri="{FF2B5EF4-FFF2-40B4-BE49-F238E27FC236}">
                <a16:creationId xmlns:a16="http://schemas.microsoft.com/office/drawing/2014/main" id="{CF1270EA-DADF-1FCE-0D6A-E82D44061F20}"/>
              </a:ext>
            </a:extLst>
          </p:cNvPr>
          <p:cNvSpPr>
            <a:spLocks noGrp="1"/>
          </p:cNvSpPr>
          <p:nvPr>
            <p:ph type="sldNum" idx="12"/>
          </p:nvPr>
        </p:nvSpPr>
        <p:spPr/>
        <p:txBody>
          <a:bodyPr/>
          <a:lstStyle/>
          <a:p>
            <a:fld id="{4932B27F-0834-4F11-AF0D-3B42CF9EE089}" type="slidenum">
              <a:rPr>
                <a:latin typeface="メイリオ"/>
                <a:ea typeface="メイリオ"/>
                <a:cs typeface="メイリオ"/>
              </a:rPr>
              <a:t>6</a:t>
            </a:fld>
            <a:endParaRPr>
              <a:latin typeface="メイリオ"/>
              <a:ea typeface="メイリオ"/>
              <a:cs typeface="メイリオ"/>
            </a:endParaRPr>
          </a:p>
        </p:txBody>
      </p:sp>
      <p:graphicFrame>
        <p:nvGraphicFramePr>
          <p:cNvPr id="10" name="表 3"/>
          <p:cNvGraphicFramePr/>
          <p:nvPr>
            <p:extLst>
              <p:ext uri="{D42A27DB-BD31-4B8C-83A1-F6EECF244321}">
                <p14:modId xmlns:p14="http://schemas.microsoft.com/office/powerpoint/2010/main" val="1703479411"/>
              </p:ext>
            </p:extLst>
          </p:nvPr>
        </p:nvGraphicFramePr>
        <p:xfrm>
          <a:off x="259557" y="1049708"/>
          <a:ext cx="11672886" cy="1341120"/>
        </p:xfrm>
        <a:graphic>
          <a:graphicData uri="http://schemas.openxmlformats.org/drawingml/2006/table">
            <a:tbl>
              <a:tblPr/>
              <a:tblGrid>
                <a:gridCol w="1314266">
                  <a:extLst>
                    <a:ext uri="{9D8B030D-6E8A-4147-A177-3AD203B41FA5}">
                      <a16:colId xmlns:a16="http://schemas.microsoft.com/office/drawing/2014/main" val="20000"/>
                    </a:ext>
                  </a:extLst>
                </a:gridCol>
                <a:gridCol w="6910754">
                  <a:extLst>
                    <a:ext uri="{9D8B030D-6E8A-4147-A177-3AD203B41FA5}">
                      <a16:colId xmlns:a16="http://schemas.microsoft.com/office/drawing/2014/main" val="20001"/>
                    </a:ext>
                  </a:extLst>
                </a:gridCol>
                <a:gridCol w="3447866">
                  <a:extLst>
                    <a:ext uri="{9D8B030D-6E8A-4147-A177-3AD203B41FA5}">
                      <a16:colId xmlns:a16="http://schemas.microsoft.com/office/drawing/2014/main" val="20002"/>
                    </a:ext>
                  </a:extLst>
                </a:gridCol>
              </a:tblGrid>
              <a:tr h="0">
                <a:tc>
                  <a:txBody>
                    <a:bodyPr/>
                    <a:lstStyle/>
                    <a:p>
                      <a:pPr>
                        <a:buNone/>
                      </a:pPr>
                      <a:r>
                        <a:rPr sz="1600">
                          <a:latin typeface="メイリオ" panose="020B0604030504040204" pitchFamily="50" charset="-128"/>
                          <a:ea typeface="メイリオ" panose="020B0604030504040204" pitchFamily="50" charset="-128"/>
                        </a:rPr>
                        <a:t>燃焼の種類</a:t>
                      </a:r>
                    </a:p>
                  </a:txBody>
                  <a:tcPr anchor="ctr">
                    <a:lnL>
                      <a:noFill/>
                    </a:lnL>
                    <a:lnR>
                      <a:noFill/>
                    </a:lnR>
                    <a:lnT>
                      <a:noFill/>
                    </a:lnT>
                    <a:lnB>
                      <a:noFill/>
                    </a:lnB>
                    <a:noFill/>
                  </a:tcPr>
                </a:tc>
                <a:tc>
                  <a:txBody>
                    <a:bodyPr/>
                    <a:lstStyle/>
                    <a:p>
                      <a:pPr>
                        <a:buNone/>
                      </a:pPr>
                      <a:r>
                        <a:rPr sz="1600" dirty="0" err="1">
                          <a:latin typeface="メイリオ" panose="020B0604030504040204" pitchFamily="50" charset="-128"/>
                          <a:ea typeface="メイリオ" panose="020B0604030504040204" pitchFamily="50" charset="-128"/>
                        </a:rPr>
                        <a:t>特徴</a:t>
                      </a:r>
                      <a:endParaRPr sz="1600" dirty="0">
                        <a:latin typeface="メイリオ" panose="020B0604030504040204" pitchFamily="50" charset="-128"/>
                        <a:ea typeface="メイリオ" panose="020B0604030504040204" pitchFamily="50" charset="-128"/>
                      </a:endParaRPr>
                    </a:p>
                  </a:txBody>
                  <a:tcPr anchor="ctr">
                    <a:lnL>
                      <a:noFill/>
                    </a:lnL>
                    <a:lnR>
                      <a:noFill/>
                    </a:lnR>
                    <a:lnT>
                      <a:noFill/>
                    </a:lnT>
                    <a:lnB>
                      <a:noFill/>
                    </a:lnB>
                    <a:noFill/>
                  </a:tcPr>
                </a:tc>
                <a:tc>
                  <a:txBody>
                    <a:bodyPr/>
                    <a:lstStyle/>
                    <a:p>
                      <a:pPr>
                        <a:buNone/>
                      </a:pPr>
                      <a:r>
                        <a:rPr sz="1600">
                          <a:latin typeface="メイリオ" panose="020B0604030504040204" pitchFamily="50" charset="-128"/>
                          <a:ea typeface="メイリオ" panose="020B0604030504040204" pitchFamily="50" charset="-128"/>
                        </a:rPr>
                        <a:t>主な例</a:t>
                      </a:r>
                    </a:p>
                  </a:txBody>
                  <a:tcPr anchor="ctr">
                    <a:lnL>
                      <a:noFill/>
                    </a:lnL>
                    <a:lnR>
                      <a:noFill/>
                    </a:lnR>
                    <a:lnT>
                      <a:noFill/>
                    </a:lnT>
                    <a:lnB>
                      <a:noFill/>
                    </a:lnB>
                    <a:noFill/>
                  </a:tcPr>
                </a:tc>
                <a:extLst>
                  <a:ext uri="{0D108BD9-81ED-4DB2-BD59-A6C34878D82A}">
                    <a16:rowId xmlns:a16="http://schemas.microsoft.com/office/drawing/2014/main" val="10000"/>
                  </a:ext>
                </a:extLst>
              </a:tr>
              <a:tr h="0">
                <a:tc>
                  <a:txBody>
                    <a:bodyPr/>
                    <a:lstStyle/>
                    <a:p>
                      <a:pPr>
                        <a:buNone/>
                      </a:pPr>
                      <a:r>
                        <a:rPr sz="1600">
                          <a:solidFill>
                            <a:srgbClr val="FF0000"/>
                          </a:solidFill>
                          <a:latin typeface="メイリオ" panose="020B0604030504040204" pitchFamily="50" charset="-128"/>
                          <a:ea typeface="メイリオ" panose="020B0604030504040204" pitchFamily="50" charset="-128"/>
                        </a:rPr>
                        <a:t>表面燃焼</a:t>
                      </a:r>
                    </a:p>
                  </a:txBody>
                  <a:tcPr anchor="ctr">
                    <a:lnL>
                      <a:noFill/>
                    </a:lnL>
                    <a:lnR>
                      <a:noFill/>
                    </a:lnR>
                    <a:lnT>
                      <a:noFill/>
                    </a:lnT>
                    <a:lnB>
                      <a:noFill/>
                    </a:lnB>
                    <a:noFill/>
                  </a:tcPr>
                </a:tc>
                <a:tc>
                  <a:txBody>
                    <a:bodyPr/>
                    <a:lstStyle/>
                    <a:p>
                      <a:pPr>
                        <a:buNone/>
                      </a:pPr>
                      <a:r>
                        <a:rPr sz="1600">
                          <a:latin typeface="メイリオ" panose="020B0604030504040204" pitchFamily="50" charset="-128"/>
                          <a:ea typeface="メイリオ" panose="020B0604030504040204" pitchFamily="50" charset="-128"/>
                        </a:rPr>
                        <a:t>固体の表面で酸素と反応して燃える</a:t>
                      </a:r>
                    </a:p>
                  </a:txBody>
                  <a:tcPr anchor="ctr">
                    <a:lnL>
                      <a:noFill/>
                    </a:lnL>
                    <a:lnR>
                      <a:noFill/>
                    </a:lnR>
                    <a:lnT>
                      <a:noFill/>
                    </a:lnT>
                    <a:lnB>
                      <a:noFill/>
                    </a:lnB>
                    <a:noFill/>
                  </a:tcPr>
                </a:tc>
                <a:tc>
                  <a:txBody>
                    <a:bodyPr/>
                    <a:lstStyle/>
                    <a:p>
                      <a:pPr>
                        <a:buNone/>
                      </a:pPr>
                      <a:r>
                        <a:rPr sz="1600">
                          <a:solidFill>
                            <a:srgbClr val="FF0000"/>
                          </a:solidFill>
                          <a:latin typeface="メイリオ" panose="020B0604030504040204" pitchFamily="50" charset="-128"/>
                          <a:ea typeface="メイリオ" panose="020B0604030504040204" pitchFamily="50" charset="-128"/>
                        </a:rPr>
                        <a:t>木炭</a:t>
                      </a:r>
                      <a:r>
                        <a:rPr sz="1600">
                          <a:latin typeface="メイリオ" panose="020B0604030504040204" pitchFamily="50" charset="-128"/>
                          <a:ea typeface="メイリオ" panose="020B0604030504040204" pitchFamily="50" charset="-128"/>
                        </a:rPr>
                        <a:t>、コークス、金属粉</a:t>
                      </a:r>
                    </a:p>
                  </a:txBody>
                  <a:tcPr anchor="ctr">
                    <a:lnL>
                      <a:noFill/>
                    </a:lnL>
                    <a:lnR>
                      <a:noFill/>
                    </a:lnR>
                    <a:lnT>
                      <a:noFill/>
                    </a:lnT>
                    <a:lnB>
                      <a:noFill/>
                    </a:lnB>
                    <a:noFill/>
                  </a:tcPr>
                </a:tc>
                <a:extLst>
                  <a:ext uri="{0D108BD9-81ED-4DB2-BD59-A6C34878D82A}">
                    <a16:rowId xmlns:a16="http://schemas.microsoft.com/office/drawing/2014/main" val="10001"/>
                  </a:ext>
                </a:extLst>
              </a:tr>
              <a:tr h="0">
                <a:tc>
                  <a:txBody>
                    <a:bodyPr/>
                    <a:lstStyle/>
                    <a:p>
                      <a:pPr>
                        <a:buNone/>
                      </a:pPr>
                      <a:r>
                        <a:rPr sz="1600">
                          <a:solidFill>
                            <a:srgbClr val="FF0000"/>
                          </a:solidFill>
                          <a:latin typeface="メイリオ" panose="020B0604030504040204" pitchFamily="50" charset="-128"/>
                          <a:ea typeface="メイリオ" panose="020B0604030504040204" pitchFamily="50" charset="-128"/>
                        </a:rPr>
                        <a:t>分解燃焼</a:t>
                      </a:r>
                    </a:p>
                  </a:txBody>
                  <a:tcPr anchor="ctr">
                    <a:lnL>
                      <a:noFill/>
                    </a:lnL>
                    <a:lnR>
                      <a:noFill/>
                    </a:lnR>
                    <a:lnT>
                      <a:noFill/>
                    </a:lnT>
                    <a:lnB>
                      <a:noFill/>
                    </a:lnB>
                    <a:noFill/>
                  </a:tcPr>
                </a:tc>
                <a:tc>
                  <a:txBody>
                    <a:bodyPr/>
                    <a:lstStyle/>
                    <a:p>
                      <a:pPr>
                        <a:buNone/>
                      </a:pPr>
                      <a:r>
                        <a:rPr sz="1600" dirty="0" err="1">
                          <a:latin typeface="メイリオ" panose="020B0604030504040204" pitchFamily="50" charset="-128"/>
                          <a:ea typeface="メイリオ" panose="020B0604030504040204" pitchFamily="50" charset="-128"/>
                        </a:rPr>
                        <a:t>加熱によって固体が分解し、発生した可燃性蒸気が燃える</a:t>
                      </a:r>
                      <a:endParaRPr sz="1600" dirty="0">
                        <a:latin typeface="メイリオ" panose="020B0604030504040204" pitchFamily="50" charset="-128"/>
                        <a:ea typeface="メイリオ" panose="020B0604030504040204" pitchFamily="50" charset="-128"/>
                      </a:endParaRPr>
                    </a:p>
                  </a:txBody>
                  <a:tcPr anchor="ctr">
                    <a:lnL>
                      <a:noFill/>
                    </a:lnL>
                    <a:lnR>
                      <a:noFill/>
                    </a:lnR>
                    <a:lnT>
                      <a:noFill/>
                    </a:lnT>
                    <a:lnB>
                      <a:noFill/>
                    </a:lnB>
                    <a:noFill/>
                  </a:tcPr>
                </a:tc>
                <a:tc>
                  <a:txBody>
                    <a:bodyPr/>
                    <a:lstStyle/>
                    <a:p>
                      <a:pPr>
                        <a:buNone/>
                      </a:pPr>
                      <a:r>
                        <a:rPr sz="1600">
                          <a:solidFill>
                            <a:srgbClr val="FF0000"/>
                          </a:solidFill>
                          <a:latin typeface="メイリオ" panose="020B0604030504040204" pitchFamily="50" charset="-128"/>
                          <a:ea typeface="メイリオ" panose="020B0604030504040204" pitchFamily="50" charset="-128"/>
                        </a:rPr>
                        <a:t>木材</a:t>
                      </a:r>
                      <a:r>
                        <a:rPr sz="1600">
                          <a:latin typeface="メイリオ" panose="020B0604030504040204" pitchFamily="50" charset="-128"/>
                          <a:ea typeface="メイリオ" panose="020B0604030504040204" pitchFamily="50" charset="-128"/>
                        </a:rPr>
                        <a:t>、石炭、合成樹脂</a:t>
                      </a:r>
                    </a:p>
                  </a:txBody>
                  <a:tcPr anchor="ctr">
                    <a:lnL>
                      <a:noFill/>
                    </a:lnL>
                    <a:lnR>
                      <a:noFill/>
                    </a:lnR>
                    <a:lnT>
                      <a:noFill/>
                    </a:lnT>
                    <a:lnB>
                      <a:noFill/>
                    </a:lnB>
                    <a:noFill/>
                  </a:tcPr>
                </a:tc>
                <a:extLst>
                  <a:ext uri="{0D108BD9-81ED-4DB2-BD59-A6C34878D82A}">
                    <a16:rowId xmlns:a16="http://schemas.microsoft.com/office/drawing/2014/main" val="10002"/>
                  </a:ext>
                </a:extLst>
              </a:tr>
              <a:tr h="0">
                <a:tc>
                  <a:txBody>
                    <a:bodyPr/>
                    <a:lstStyle/>
                    <a:p>
                      <a:pPr>
                        <a:buNone/>
                      </a:pPr>
                      <a:r>
                        <a:rPr sz="1600">
                          <a:solidFill>
                            <a:srgbClr val="FF0000"/>
                          </a:solidFill>
                          <a:latin typeface="メイリオ" panose="020B0604030504040204" pitchFamily="50" charset="-128"/>
                          <a:ea typeface="メイリオ" panose="020B0604030504040204" pitchFamily="50" charset="-128"/>
                        </a:rPr>
                        <a:t>蒸発燃焼</a:t>
                      </a:r>
                    </a:p>
                  </a:txBody>
                  <a:tcPr anchor="ctr">
                    <a:lnL>
                      <a:noFill/>
                    </a:lnL>
                    <a:lnR>
                      <a:noFill/>
                    </a:lnR>
                    <a:lnT>
                      <a:noFill/>
                    </a:lnT>
                    <a:lnB>
                      <a:noFill/>
                    </a:lnB>
                    <a:noFill/>
                  </a:tcPr>
                </a:tc>
                <a:tc>
                  <a:txBody>
                    <a:bodyPr/>
                    <a:lstStyle/>
                    <a:p>
                      <a:pPr>
                        <a:buNone/>
                      </a:pPr>
                      <a:r>
                        <a:rPr sz="1600" dirty="0" err="1">
                          <a:latin typeface="メイリオ" panose="020B0604030504040204" pitchFamily="50" charset="-128"/>
                          <a:ea typeface="メイリオ" panose="020B0604030504040204" pitchFamily="50" charset="-128"/>
                        </a:rPr>
                        <a:t>固体が分解せずに蒸発・昇華</a:t>
                      </a:r>
                      <a:r>
                        <a:rPr lang="ja-JP" altLang="en-US" sz="1600" dirty="0">
                          <a:latin typeface="メイリオ" panose="020B0604030504040204" pitchFamily="50" charset="-128"/>
                          <a:ea typeface="メイリオ" panose="020B0604030504040204" pitchFamily="50" charset="-128"/>
                        </a:rPr>
                        <a:t>（固体から直接気体）</a:t>
                      </a:r>
                      <a:r>
                        <a:rPr sz="1600" dirty="0" err="1">
                          <a:latin typeface="メイリオ" panose="020B0604030504040204" pitchFamily="50" charset="-128"/>
                          <a:ea typeface="メイリオ" panose="020B0604030504040204" pitchFamily="50" charset="-128"/>
                        </a:rPr>
                        <a:t>し、その蒸気が燃える</a:t>
                      </a:r>
                      <a:endParaRPr sz="1600" dirty="0">
                        <a:latin typeface="メイリオ" panose="020B0604030504040204" pitchFamily="50" charset="-128"/>
                        <a:ea typeface="メイリオ" panose="020B0604030504040204" pitchFamily="50" charset="-128"/>
                      </a:endParaRPr>
                    </a:p>
                  </a:txBody>
                  <a:tcPr anchor="ctr">
                    <a:lnL>
                      <a:noFill/>
                    </a:lnL>
                    <a:lnR>
                      <a:noFill/>
                    </a:lnR>
                    <a:lnT>
                      <a:noFill/>
                    </a:lnT>
                    <a:lnB>
                      <a:noFill/>
                    </a:lnB>
                    <a:noFill/>
                  </a:tcPr>
                </a:tc>
                <a:tc>
                  <a:txBody>
                    <a:bodyPr/>
                    <a:lstStyle/>
                    <a:p>
                      <a:pPr>
                        <a:buNone/>
                      </a:pPr>
                      <a:r>
                        <a:rPr sz="1600" dirty="0" err="1">
                          <a:latin typeface="メイリオ" panose="020B0604030504040204" pitchFamily="50" charset="-128"/>
                          <a:ea typeface="メイリオ" panose="020B0604030504040204" pitchFamily="50" charset="-128"/>
                        </a:rPr>
                        <a:t>硫黄、樟脳、ナフタリン</a:t>
                      </a:r>
                      <a:endParaRPr sz="1600" dirty="0">
                        <a:latin typeface="メイリオ" panose="020B0604030504040204" pitchFamily="50" charset="-128"/>
                        <a:ea typeface="メイリオ" panose="020B0604030504040204" pitchFamily="50" charset="-128"/>
                      </a:endParaRPr>
                    </a:p>
                  </a:txBody>
                  <a:tcPr anchor="ctr">
                    <a:lnL>
                      <a:noFill/>
                    </a:lnL>
                    <a:lnR>
                      <a:noFill/>
                    </a:lnR>
                    <a:lnT>
                      <a:noFill/>
                    </a:lnT>
                    <a:lnB>
                      <a:noFill/>
                    </a:lnB>
                    <a:noFill/>
                  </a:tcPr>
                </a:tc>
                <a:extLst>
                  <a:ext uri="{0D108BD9-81ED-4DB2-BD59-A6C34878D82A}">
                    <a16:rowId xmlns:a16="http://schemas.microsoft.com/office/drawing/2014/main" val="10003"/>
                  </a:ext>
                </a:extLst>
              </a:tr>
            </a:tbl>
          </a:graphicData>
        </a:graphic>
      </p:graphicFrame>
      <p:pic>
        <p:nvPicPr>
          <p:cNvPr id="11" name="図 8"/>
          <p:cNvPicPr>
            <a:picLocks noChangeAspect="1"/>
          </p:cNvPicPr>
          <p:nvPr/>
        </p:nvPicPr>
        <p:blipFill>
          <a:blip r:embed="rId3"/>
          <a:stretch>
            <a:fillRect/>
          </a:stretch>
        </p:blipFill>
        <p:spPr>
          <a:xfrm>
            <a:off x="4056994" y="3552237"/>
            <a:ext cx="3888828" cy="2981325"/>
          </a:xfrm>
          <a:prstGeom prst="rect">
            <a:avLst/>
          </a:prstGeom>
        </p:spPr>
      </p:pic>
      <p:pic>
        <p:nvPicPr>
          <p:cNvPr id="12" name="図 6"/>
          <p:cNvPicPr>
            <a:picLocks noChangeAspect="1"/>
          </p:cNvPicPr>
          <p:nvPr/>
        </p:nvPicPr>
        <p:blipFill>
          <a:blip r:embed="rId4"/>
          <a:stretch>
            <a:fillRect/>
          </a:stretch>
        </p:blipFill>
        <p:spPr>
          <a:xfrm>
            <a:off x="0" y="3460799"/>
            <a:ext cx="4056993" cy="3133725"/>
          </a:xfrm>
          <a:prstGeom prst="rect">
            <a:avLst/>
          </a:prstGeom>
        </p:spPr>
      </p:pic>
      <p:pic>
        <p:nvPicPr>
          <p:cNvPr id="13" name="図 4"/>
          <p:cNvPicPr>
            <a:picLocks noChangeAspect="1"/>
          </p:cNvPicPr>
          <p:nvPr/>
        </p:nvPicPr>
        <p:blipFill>
          <a:blip r:embed="rId5"/>
          <a:stretch>
            <a:fillRect/>
          </a:stretch>
        </p:blipFill>
        <p:spPr>
          <a:xfrm>
            <a:off x="7945822" y="3580813"/>
            <a:ext cx="4031865" cy="2924175"/>
          </a:xfrm>
          <a:prstGeom prst="rect">
            <a:avLst/>
          </a:prstGeom>
        </p:spPr>
      </p:pic>
    </p:spTree>
    <p:extLst>
      <p:ext uri="{BB962C8B-B14F-4D97-AF65-F5344CB8AC3E}">
        <p14:creationId xmlns:p14="http://schemas.microsoft.com/office/powerpoint/2010/main" val="523815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04FE7C-C03F-9DE1-0A5A-5879ECA323E6}"/>
              </a:ext>
            </a:extLst>
          </p:cNvPr>
          <p:cNvSpPr>
            <a:spLocks noGrp="1"/>
          </p:cNvSpPr>
          <p:nvPr>
            <p:ph type="title"/>
          </p:nvPr>
        </p:nvSpPr>
        <p:spPr/>
        <p:txBody>
          <a:bodyPr/>
          <a:lstStyle/>
          <a:p>
            <a:pPr>
              <a:defRPr sz="1950" b="1">
                <a:solidFill>
                  <a:srgbClr val="17365D"/>
                </a:solidFill>
              </a:defRPr>
            </a:pPr>
            <a:endParaRPr dirty="0"/>
          </a:p>
        </p:txBody>
      </p:sp>
      <p:sp>
        <p:nvSpPr>
          <p:cNvPr id="3" name="スライド番号プレースホルダー 2">
            <a:extLst>
              <a:ext uri="{FF2B5EF4-FFF2-40B4-BE49-F238E27FC236}">
                <a16:creationId xmlns:a16="http://schemas.microsoft.com/office/drawing/2014/main" id="{530A52E2-1C31-5C82-4D40-808A9319894C}"/>
              </a:ext>
            </a:extLst>
          </p:cNvPr>
          <p:cNvSpPr>
            <a:spLocks noGrp="1"/>
          </p:cNvSpPr>
          <p:nvPr>
            <p:ph type="sldNum" idx="12"/>
          </p:nvPr>
        </p:nvSpPr>
        <p:spPr/>
        <p:txBody>
          <a:bodyPr/>
          <a:lstStyle/>
          <a:p>
            <a:fld id="{4932B27F-0834-4F11-AF0D-3B42CF9EE089}" type="slidenum">
              <a:rPr/>
              <a:t>7</a:t>
            </a:fld>
            <a:endParaRPr/>
          </a:p>
        </p:txBody>
      </p:sp>
      <p:sp>
        <p:nvSpPr>
          <p:cNvPr id="5" name="テキスト ボックス 4">
            <a:extLst>
              <a:ext uri="{FF2B5EF4-FFF2-40B4-BE49-F238E27FC236}">
                <a16:creationId xmlns:a16="http://schemas.microsoft.com/office/drawing/2014/main" id="{58D37644-B93F-F00C-394B-7BC6017451BC}"/>
              </a:ext>
            </a:extLst>
          </p:cNvPr>
          <p:cNvSpPr>
            <a:spLocks noGrp="1"/>
          </p:cNvSpPr>
          <p:nvPr/>
        </p:nvSpPr>
        <p:spPr>
          <a:xfrm>
            <a:off x="399393" y="1131066"/>
            <a:ext cx="10962290" cy="1508105"/>
          </a:xfrm>
          <a:prstGeom prst="rect">
            <a:avLst/>
          </a:prstGeom>
          <a:noFill/>
          <a:ln>
            <a:noFill/>
          </a:ln>
        </p:spPr>
        <p:txBody>
          <a:bodyPr wrap="square">
            <a:spAutoFit/>
          </a:bodyPr>
          <a:lstStyle/>
          <a:p>
            <a:pPr marL="0" marR="0" lvl="0" indent="0" algn="l" defTabSz="914400">
              <a:lnSpc>
                <a:spcPct val="100000"/>
              </a:lnSpc>
              <a:spcBef>
                <a:spcPct val="0"/>
              </a:spcBef>
              <a:spcAft>
                <a:spcPct val="0"/>
              </a:spcAft>
              <a:buClrTx/>
              <a:buSzTx/>
              <a:buFontTx/>
              <a:buNone/>
            </a:pPr>
            <a:endParaRPr sz="20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b="1" i="0" u="none" cap="none" dirty="0">
                <a:ln>
                  <a:noFill/>
                </a:ln>
                <a:solidFill>
                  <a:schemeClr val="tx1"/>
                </a:solidFill>
                <a:latin typeface="メイリオ"/>
                <a:ea typeface="メイリオ"/>
                <a:cs typeface="メイリオ"/>
              </a:rPr>
              <a:t>4．引火点</a:t>
            </a:r>
          </a:p>
          <a:p>
            <a:pPr marL="0" marR="0" lvl="0" indent="0" algn="l" defTabSz="914400">
              <a:lnSpc>
                <a:spcPct val="100000"/>
              </a:lnSpc>
              <a:spcBef>
                <a:spcPct val="0"/>
              </a:spcBef>
              <a:spcAft>
                <a:spcPct val="0"/>
              </a:spcAft>
              <a:buClrTx/>
              <a:buSzTx/>
              <a:buFontTx/>
              <a:buNone/>
            </a:pPr>
            <a:r>
              <a:rPr sz="1800" b="0" i="0" u="none" cap="none" dirty="0" err="1">
                <a:ln>
                  <a:noFill/>
                </a:ln>
                <a:solidFill>
                  <a:schemeClr val="tx1"/>
                </a:solidFill>
                <a:latin typeface="メイリオ"/>
                <a:ea typeface="メイリオ"/>
                <a:cs typeface="メイリオ"/>
              </a:rPr>
              <a:t>引火点とは、可燃性液体から発生した蒸気に</a:t>
            </a:r>
            <a:r>
              <a:rPr sz="1800" b="0" i="0" u="none" cap="none" dirty="0" err="1">
                <a:ln>
                  <a:noFill/>
                </a:ln>
                <a:solidFill>
                  <a:srgbClr val="FF0000"/>
                </a:solidFill>
                <a:latin typeface="メイリオ"/>
                <a:ea typeface="メイリオ"/>
                <a:cs typeface="メイリオ"/>
              </a:rPr>
              <a:t>火源を近づけたとき、炎を上げて燃え始める最低温度</a:t>
            </a:r>
            <a:r>
              <a:rPr sz="1800" b="0" i="0" u="none" cap="none" dirty="0">
                <a:ln>
                  <a:noFill/>
                </a:ln>
                <a:solidFill>
                  <a:schemeClr val="tx1"/>
                </a:solidFill>
                <a:latin typeface="メイリオ"/>
                <a:ea typeface="メイリオ"/>
                <a:cs typeface="メイリオ"/>
              </a:rPr>
              <a:t>。</a:t>
            </a:r>
            <a:endParaRPr b="0"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b="0" i="0" u="none" cap="none" dirty="0" err="1">
                <a:ln>
                  <a:noFill/>
                </a:ln>
                <a:solidFill>
                  <a:schemeClr val="tx1"/>
                </a:solidFill>
                <a:latin typeface="メイリオ"/>
                <a:ea typeface="メイリオ"/>
                <a:cs typeface="メイリオ"/>
              </a:rPr>
              <a:t>引火点が低い物質ほど、常温でも可燃性蒸気を発生しやすく、引火の危険性が高くな</a:t>
            </a:r>
            <a:r>
              <a:rPr lang="ja-JP" altLang="en-US" b="0" i="0" u="none" cap="none" dirty="0">
                <a:ln>
                  <a:noFill/>
                </a:ln>
                <a:solidFill>
                  <a:schemeClr val="tx1"/>
                </a:solidFill>
                <a:latin typeface="メイリオ"/>
                <a:ea typeface="メイリオ"/>
                <a:cs typeface="メイリオ"/>
              </a:rPr>
              <a:t>る</a:t>
            </a:r>
            <a:r>
              <a:rPr b="0" i="0" u="none" cap="none" dirty="0">
                <a:ln>
                  <a:noFill/>
                </a:ln>
                <a:solidFill>
                  <a:schemeClr val="tx1"/>
                </a:solidFill>
                <a:latin typeface="メイリオ"/>
                <a:ea typeface="メイリオ"/>
                <a:cs typeface="メイリオ"/>
              </a:rPr>
              <a:t>。</a:t>
            </a:r>
            <a:endParaRPr lang="en-US" b="0" i="0" u="none" cap="none"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lang="ja-JP" altLang="en-US" dirty="0">
                <a:latin typeface="メイリオ"/>
                <a:ea typeface="メイリオ"/>
                <a:cs typeface="メイリオ"/>
              </a:rPr>
              <a:t>（火源を要する）</a:t>
            </a:r>
            <a:endParaRPr dirty="0">
              <a:latin typeface="メイリオ"/>
              <a:ea typeface="メイリオ"/>
              <a:cs typeface="メイリオ"/>
            </a:endParaRPr>
          </a:p>
        </p:txBody>
      </p:sp>
    </p:spTree>
    <p:extLst>
      <p:ext uri="{BB962C8B-B14F-4D97-AF65-F5344CB8AC3E}">
        <p14:creationId xmlns:p14="http://schemas.microsoft.com/office/powerpoint/2010/main" val="1386223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263DA8-91DC-7ADD-8913-57F438397845}"/>
              </a:ext>
            </a:extLst>
          </p:cNvPr>
          <p:cNvSpPr>
            <a:spLocks noGrp="1"/>
          </p:cNvSpPr>
          <p:nvPr>
            <p:ph type="title"/>
          </p:nvPr>
        </p:nvSpPr>
        <p:spPr/>
        <p:txBody>
          <a:bodyPr/>
          <a:lstStyle/>
          <a:p>
            <a:r>
              <a:rPr kumimoji="1" lang="ja-JP" altLang="en-US" dirty="0"/>
              <a:t>　</a:t>
            </a:r>
          </a:p>
        </p:txBody>
      </p:sp>
      <p:sp>
        <p:nvSpPr>
          <p:cNvPr id="3" name="スライド番号プレースホルダー 2">
            <a:extLst>
              <a:ext uri="{FF2B5EF4-FFF2-40B4-BE49-F238E27FC236}">
                <a16:creationId xmlns:a16="http://schemas.microsoft.com/office/drawing/2014/main" id="{F11BF398-3910-3A27-A47C-0FA4C9F07686}"/>
              </a:ext>
            </a:extLst>
          </p:cNvPr>
          <p:cNvSpPr>
            <a:spLocks noGrp="1"/>
          </p:cNvSpPr>
          <p:nvPr>
            <p:ph type="sldNum" sz="quarter" idx="12"/>
          </p:nvPr>
        </p:nvSpPr>
        <p:spPr/>
        <p:txBody>
          <a:bodyPr/>
          <a:lstStyle/>
          <a:p>
            <a:fld id="{4932B27F-0834-4F11-AF0D-3B42CF9EE089}" type="slidenum">
              <a:rPr lang="ja-JP" altLang="en-US" smtClean="0"/>
              <a:pPr/>
              <a:t>8</a:t>
            </a:fld>
            <a:endParaRPr lang="ja-JP" altLang="en-US" dirty="0"/>
          </a:p>
        </p:txBody>
      </p:sp>
      <p:sp>
        <p:nvSpPr>
          <p:cNvPr id="5" name="テキスト ボックス 4">
            <a:extLst>
              <a:ext uri="{FF2B5EF4-FFF2-40B4-BE49-F238E27FC236}">
                <a16:creationId xmlns:a16="http://schemas.microsoft.com/office/drawing/2014/main" id="{CAD84081-FB8C-7C29-8FEF-05A816829154}"/>
              </a:ext>
            </a:extLst>
          </p:cNvPr>
          <p:cNvSpPr txBox="1"/>
          <p:nvPr/>
        </p:nvSpPr>
        <p:spPr bwMode="auto">
          <a:xfrm>
            <a:off x="241738" y="-31530"/>
            <a:ext cx="11708524" cy="687880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square">
            <a:spAutoFit/>
          </a:bodyPr>
          <a:lstStyle/>
          <a:p>
            <a:pPr>
              <a:buNone/>
            </a:pPr>
            <a:r>
              <a:rPr lang="ja-JP" altLang="en-US" sz="1050" b="1" dirty="0">
                <a:latin typeface="メイリオ" panose="020B0604030504040204" pitchFamily="50" charset="-128"/>
                <a:ea typeface="メイリオ" panose="020B0604030504040204" pitchFamily="50" charset="-128"/>
              </a:rPr>
              <a:t>問題</a:t>
            </a:r>
            <a:r>
              <a:rPr lang="en-US" altLang="ja-JP" sz="1050" b="1" dirty="0">
                <a:latin typeface="メイリオ" panose="020B0604030504040204" pitchFamily="50" charset="-128"/>
                <a:ea typeface="メイリオ" panose="020B0604030504040204" pitchFamily="50" charset="-128"/>
              </a:rPr>
              <a:t>1</a:t>
            </a:r>
          </a:p>
          <a:p>
            <a:pPr>
              <a:buNone/>
            </a:pPr>
            <a:r>
              <a:rPr lang="ja-JP" altLang="en-US" sz="1050" dirty="0">
                <a:latin typeface="メイリオ" panose="020B0604030504040204" pitchFamily="50" charset="-128"/>
                <a:ea typeface="メイリオ" panose="020B0604030504040204" pitchFamily="50" charset="-128"/>
              </a:rPr>
              <a:t>可燃性ガスと空気をあらかじめ混合してから燃焼させる方式はどれか。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拡散燃焼 </a:t>
            </a:r>
          </a:p>
          <a:p>
            <a:pPr>
              <a:buFont typeface="+mj-lt"/>
              <a:buAutoNum type="arabicPeriod"/>
            </a:pPr>
            <a:r>
              <a:rPr lang="ja-JP" altLang="en-US" sz="1050" dirty="0">
                <a:latin typeface="メイリオ" panose="020B0604030504040204" pitchFamily="50" charset="-128"/>
                <a:ea typeface="メイリオ" panose="020B0604030504040204" pitchFamily="50" charset="-128"/>
              </a:rPr>
              <a:t>予混合燃焼 </a:t>
            </a:r>
          </a:p>
          <a:p>
            <a:pPr>
              <a:buFont typeface="+mj-lt"/>
              <a:buAutoNum type="arabicPeriod"/>
            </a:pPr>
            <a:r>
              <a:rPr lang="ja-JP" altLang="en-US" sz="1050" dirty="0">
                <a:latin typeface="メイリオ" panose="020B0604030504040204" pitchFamily="50" charset="-128"/>
                <a:ea typeface="メイリオ" panose="020B0604030504040204" pitchFamily="50" charset="-128"/>
              </a:rPr>
              <a:t>蒸発燃焼 </a:t>
            </a:r>
          </a:p>
          <a:p>
            <a:pPr>
              <a:buFont typeface="+mj-lt"/>
              <a:buAutoNum type="arabicPeriod"/>
            </a:pPr>
            <a:r>
              <a:rPr lang="ja-JP" altLang="en-US" sz="1050" dirty="0">
                <a:latin typeface="メイリオ" panose="020B0604030504040204" pitchFamily="50" charset="-128"/>
                <a:ea typeface="メイリオ" panose="020B0604030504040204" pitchFamily="50" charset="-128"/>
              </a:rPr>
              <a:t>表面燃焼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2</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予混合燃焼とは、可燃性ガスと空気を燃焼前に混合して燃やす方式です。ガスバーナーなどが該当します。</a:t>
            </a:r>
            <a:endParaRPr lang="en-US" altLang="ja-JP" sz="1050" dirty="0">
              <a:latin typeface="メイリオ" panose="020B0604030504040204" pitchFamily="50" charset="-128"/>
              <a:ea typeface="メイリオ" panose="020B0604030504040204" pitchFamily="50" charset="-128"/>
            </a:endParaRP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問題</a:t>
            </a:r>
            <a:r>
              <a:rPr lang="en-US" altLang="ja-JP" sz="1050" b="1" dirty="0">
                <a:latin typeface="メイリオ" panose="020B0604030504040204" pitchFamily="50" charset="-128"/>
                <a:ea typeface="メイリオ" panose="020B0604030504040204" pitchFamily="50" charset="-128"/>
              </a:rPr>
              <a:t>2</a:t>
            </a:r>
          </a:p>
          <a:p>
            <a:pPr>
              <a:buNone/>
            </a:pPr>
            <a:r>
              <a:rPr lang="ja-JP" altLang="en-US" sz="1050" dirty="0">
                <a:latin typeface="メイリオ" panose="020B0604030504040204" pitchFamily="50" charset="-128"/>
                <a:ea typeface="メイリオ" panose="020B0604030504040204" pitchFamily="50" charset="-128"/>
              </a:rPr>
              <a:t>ガソリンやアルコールなどの可燃性液体の燃焼について、正しいものはどれか。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液体自体が直接燃焼する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液体中の酸素だけで燃焼する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液面から発生した蒸気が空気と混合して燃焼する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液体が固体に変化してから燃焼する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3</a:t>
            </a:r>
            <a:r>
              <a:rPr lang="ja-JP" altLang="en-US" sz="1050" dirty="0">
                <a:latin typeface="メイリオ" panose="020B0604030504040204" pitchFamily="50" charset="-128"/>
                <a:ea typeface="メイリオ" panose="020B0604030504040204" pitchFamily="50" charset="-128"/>
              </a:rPr>
              <a:t>　</a:t>
            </a:r>
            <a:r>
              <a:rPr lang="ja-JP" altLang="en-US" sz="1050" b="1" dirty="0">
                <a:latin typeface="メイリオ" panose="020B0604030504040204" pitchFamily="50" charset="-128"/>
                <a:ea typeface="メイリオ" panose="020B0604030504040204" pitchFamily="50" charset="-128"/>
              </a:rPr>
              <a:t>解説：</a:t>
            </a:r>
            <a:r>
              <a:rPr lang="ja-JP" altLang="en-US" sz="1050" dirty="0">
                <a:latin typeface="メイリオ" panose="020B0604030504040204" pitchFamily="50" charset="-128"/>
                <a:ea typeface="メイリオ" panose="020B0604030504040204" pitchFamily="50" charset="-128"/>
              </a:rPr>
              <a:t> 可燃性液体は、液面から発生した可燃性蒸気が空気と混合し、火源によって着火する「蒸発燃焼」をします。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問題</a:t>
            </a:r>
            <a:r>
              <a:rPr lang="en-US" altLang="ja-JP" sz="1050" b="1" dirty="0">
                <a:latin typeface="メイリオ" panose="020B0604030504040204" pitchFamily="50" charset="-128"/>
                <a:ea typeface="メイリオ" panose="020B0604030504040204" pitchFamily="50" charset="-128"/>
              </a:rPr>
              <a:t>3</a:t>
            </a:r>
          </a:p>
          <a:p>
            <a:pPr>
              <a:buNone/>
            </a:pPr>
            <a:r>
              <a:rPr lang="ja-JP" altLang="en-US" sz="1050" dirty="0">
                <a:latin typeface="メイリオ" panose="020B0604030504040204" pitchFamily="50" charset="-128"/>
                <a:ea typeface="メイリオ" panose="020B0604030504040204" pitchFamily="50" charset="-128"/>
              </a:rPr>
              <a:t>固体の分解燃焼に該当するものはどれか。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木炭 </a:t>
            </a:r>
          </a:p>
          <a:p>
            <a:pPr>
              <a:buFont typeface="+mj-lt"/>
              <a:buAutoNum type="arabicPeriod"/>
            </a:pPr>
            <a:r>
              <a:rPr lang="ja-JP" altLang="en-US" sz="1050" dirty="0">
                <a:latin typeface="メイリオ" panose="020B0604030504040204" pitchFamily="50" charset="-128"/>
                <a:ea typeface="メイリオ" panose="020B0604030504040204" pitchFamily="50" charset="-128"/>
              </a:rPr>
              <a:t>コークス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木材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硫黄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3</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木材は、加熱によって熱分解し、発生した可燃性ガスが燃焼します。木炭やコークスは表面燃焼、硫黄は蒸発燃焼をします。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問題</a:t>
            </a:r>
            <a:r>
              <a:rPr lang="en-US" altLang="ja-JP" sz="1050" b="1" dirty="0">
                <a:latin typeface="メイリオ" panose="020B0604030504040204" pitchFamily="50" charset="-128"/>
                <a:ea typeface="メイリオ" panose="020B0604030504040204" pitchFamily="50" charset="-128"/>
              </a:rPr>
              <a:t>4</a:t>
            </a:r>
          </a:p>
          <a:p>
            <a:pPr>
              <a:buNone/>
            </a:pPr>
            <a:r>
              <a:rPr lang="ja-JP" altLang="en-US" sz="1050" dirty="0">
                <a:latin typeface="メイリオ" panose="020B0604030504040204" pitchFamily="50" charset="-128"/>
                <a:ea typeface="メイリオ" panose="020B0604030504040204" pitchFamily="50" charset="-128"/>
              </a:rPr>
              <a:t>物質中に含まれる酸素によって、空気中の酸素を必要とせずに燃焼を続ける現象はどれか。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拡散燃焼 </a:t>
            </a:r>
          </a:p>
          <a:p>
            <a:pPr>
              <a:buFont typeface="+mj-lt"/>
              <a:buAutoNum type="arabicPeriod"/>
            </a:pPr>
            <a:r>
              <a:rPr lang="ja-JP" altLang="en-US" sz="1050" dirty="0">
                <a:latin typeface="メイリオ" panose="020B0604030504040204" pitchFamily="50" charset="-128"/>
                <a:ea typeface="メイリオ" panose="020B0604030504040204" pitchFamily="50" charset="-128"/>
              </a:rPr>
              <a:t>表面燃焼 </a:t>
            </a:r>
          </a:p>
          <a:p>
            <a:pPr>
              <a:buFont typeface="+mj-lt"/>
              <a:buAutoNum type="arabicPeriod"/>
            </a:pPr>
            <a:r>
              <a:rPr lang="ja-JP" altLang="en-US" sz="1050" dirty="0">
                <a:latin typeface="メイリオ" panose="020B0604030504040204" pitchFamily="50" charset="-128"/>
                <a:ea typeface="メイリオ" panose="020B0604030504040204" pitchFamily="50" charset="-128"/>
              </a:rPr>
              <a:t>自己燃焼（内部燃焼）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定常燃焼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3</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自己燃焼（内部燃焼）は、物質自体に含まれる酸素によって燃焼する現象です。第</a:t>
            </a:r>
            <a:r>
              <a:rPr lang="en-US" altLang="ja-JP" sz="1050" dirty="0">
                <a:latin typeface="メイリオ" panose="020B0604030504040204" pitchFamily="50" charset="-128"/>
                <a:ea typeface="メイリオ" panose="020B0604030504040204" pitchFamily="50" charset="-128"/>
              </a:rPr>
              <a:t>5</a:t>
            </a:r>
            <a:r>
              <a:rPr lang="ja-JP" altLang="en-US" sz="1050" dirty="0">
                <a:latin typeface="メイリオ" panose="020B0604030504040204" pitchFamily="50" charset="-128"/>
                <a:ea typeface="メイリオ" panose="020B0604030504040204" pitchFamily="50" charset="-128"/>
              </a:rPr>
              <a:t>類危険物のセルロイドなどが該当します。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問題</a:t>
            </a:r>
            <a:r>
              <a:rPr lang="en-US" altLang="ja-JP" sz="1050" b="1" dirty="0">
                <a:latin typeface="メイリオ" panose="020B0604030504040204" pitchFamily="50" charset="-128"/>
                <a:ea typeface="メイリオ" panose="020B0604030504040204" pitchFamily="50" charset="-128"/>
              </a:rPr>
              <a:t>5</a:t>
            </a:r>
          </a:p>
          <a:p>
            <a:pPr>
              <a:buNone/>
            </a:pPr>
            <a:r>
              <a:rPr lang="ja-JP" altLang="en-US" sz="1050" dirty="0">
                <a:latin typeface="メイリオ" panose="020B0604030504040204" pitchFamily="50" charset="-128"/>
                <a:ea typeface="メイリオ" panose="020B0604030504040204" pitchFamily="50" charset="-128"/>
              </a:rPr>
              <a:t>引火点の説明として、最も適切なものはどれか。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可燃物が火源なしで燃え始める最低温度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可燃性液体が沸騰し始める温度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可燃性蒸気に火源を近づけたとき、炎を上げて燃え始める最低温度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燃焼を継続できなくなる最高温度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3</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引火点は、可燃性液体から発生した蒸気に火源を近づけたとき、炎を上げて燃え始める最低温度です。引火点が低い物質ほど、引火の危険性が高くなります。</a:t>
            </a:r>
            <a:endParaRPr lang="en-US" altLang="ja-JP" sz="1050" dirty="0">
              <a:latin typeface="メイリオ" panose="020B0604030504040204" pitchFamily="50" charset="-128"/>
              <a:ea typeface="メイリオ" panose="020B0604030504040204" pitchFamily="50" charset="-128"/>
            </a:endParaRPr>
          </a:p>
          <a:p>
            <a:pPr>
              <a:buNone/>
            </a:pPr>
            <a:br>
              <a:rPr lang="ja-JP" altLang="en-US" sz="1050" dirty="0">
                <a:latin typeface="メイリオ" panose="020B0604030504040204" pitchFamily="50" charset="-128"/>
                <a:ea typeface="メイリオ" panose="020B0604030504040204" pitchFamily="50" charset="-128"/>
              </a:rPr>
            </a:br>
            <a:endParaRPr lang="ja-JP" altLang="en-US" sz="1050" dirty="0">
              <a:latin typeface="メイリオ" panose="020B0604030504040204" pitchFamily="50" charset="-128"/>
              <a:ea typeface="メイリオ" panose="020B0604030504040204" pitchFamily="50" charset="-128"/>
            </a:endParaRPr>
          </a:p>
          <a:p>
            <a:pPr>
              <a:buNone/>
            </a:pPr>
            <a:endParaRPr lang="ja-JP" altLang="en-US" sz="105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934555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CA4EA3D-FDFB-BF31-1623-0C4F4F1528C5}"/>
              </a:ext>
            </a:extLst>
          </p:cNvPr>
          <p:cNvSpPr>
            <a:spLocks noGrp="1"/>
          </p:cNvSpPr>
          <p:nvPr>
            <p:ph type="title"/>
          </p:nvPr>
        </p:nvSpPr>
        <p:spPr/>
        <p:txBody>
          <a:bodyPr/>
          <a:lstStyle/>
          <a:p>
            <a:r>
              <a:rPr kumimoji="1" lang="ja-JP" altLang="en-US" dirty="0"/>
              <a:t>　</a:t>
            </a:r>
          </a:p>
        </p:txBody>
      </p:sp>
      <p:sp>
        <p:nvSpPr>
          <p:cNvPr id="3" name="スライド番号プレースホルダー 2">
            <a:extLst>
              <a:ext uri="{FF2B5EF4-FFF2-40B4-BE49-F238E27FC236}">
                <a16:creationId xmlns:a16="http://schemas.microsoft.com/office/drawing/2014/main" id="{4EF11801-B349-DC8E-BAA3-795D0645D9EC}"/>
              </a:ext>
            </a:extLst>
          </p:cNvPr>
          <p:cNvSpPr>
            <a:spLocks noGrp="1"/>
          </p:cNvSpPr>
          <p:nvPr>
            <p:ph type="sldNum" sz="quarter" idx="12"/>
          </p:nvPr>
        </p:nvSpPr>
        <p:spPr/>
        <p:txBody>
          <a:bodyPr/>
          <a:lstStyle/>
          <a:p>
            <a:fld id="{4932B27F-0834-4F11-AF0D-3B42CF9EE089}" type="slidenum">
              <a:rPr lang="ja-JP" altLang="en-US" smtClean="0"/>
              <a:pPr/>
              <a:t>9</a:t>
            </a:fld>
            <a:endParaRPr lang="ja-JP" altLang="en-US" dirty="0"/>
          </a:p>
        </p:txBody>
      </p:sp>
      <p:sp>
        <p:nvSpPr>
          <p:cNvPr id="6" name="テキスト ボックス 5">
            <a:extLst>
              <a:ext uri="{FF2B5EF4-FFF2-40B4-BE49-F238E27FC236}">
                <a16:creationId xmlns:a16="http://schemas.microsoft.com/office/drawing/2014/main" id="{B3C5B6BE-3271-6E5A-E79F-389D873DA875}"/>
              </a:ext>
            </a:extLst>
          </p:cNvPr>
          <p:cNvSpPr txBox="1"/>
          <p:nvPr/>
        </p:nvSpPr>
        <p:spPr bwMode="auto">
          <a:xfrm>
            <a:off x="0" y="-245080"/>
            <a:ext cx="12002814" cy="671722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square">
            <a:spAutoFit/>
          </a:bodyPr>
          <a:lstStyle/>
          <a:p>
            <a:pPr>
              <a:buNone/>
            </a:pPr>
            <a:endParaRPr lang="ja-JP" altLang="en-US" sz="1050" dirty="0">
              <a:latin typeface="メイリオ" panose="020B0604030504040204" pitchFamily="50" charset="-128"/>
              <a:ea typeface="メイリオ" panose="020B0604030504040204" pitchFamily="50" charset="-128"/>
            </a:endParaRP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問題</a:t>
            </a:r>
            <a:r>
              <a:rPr lang="en-US" altLang="ja-JP" sz="1050" b="1" dirty="0">
                <a:latin typeface="メイリオ" panose="020B0604030504040204" pitchFamily="50" charset="-128"/>
                <a:ea typeface="メイリオ" panose="020B0604030504040204" pitchFamily="50" charset="-128"/>
              </a:rPr>
              <a:t>6</a:t>
            </a:r>
          </a:p>
          <a:p>
            <a:pPr>
              <a:buNone/>
            </a:pPr>
            <a:r>
              <a:rPr lang="ja-JP" altLang="en-US" sz="1050" dirty="0">
                <a:latin typeface="メイリオ" panose="020B0604030504040204" pitchFamily="50" charset="-128"/>
                <a:ea typeface="メイリオ" panose="020B0604030504040204" pitchFamily="50" charset="-128"/>
              </a:rPr>
              <a:t>「限界酸素濃度」の説明として、最も適切なものはどれか。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人が呼吸できる酸素濃度の上限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燃焼を継続できる限界となる酸素濃度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空気中の酸素濃度を</a:t>
            </a:r>
            <a:r>
              <a:rPr lang="en-US" altLang="ja-JP" sz="1050" dirty="0">
                <a:latin typeface="メイリオ" panose="020B0604030504040204" pitchFamily="50" charset="-128"/>
                <a:ea typeface="メイリオ" panose="020B0604030504040204" pitchFamily="50" charset="-128"/>
              </a:rPr>
              <a:t>21</a:t>
            </a:r>
            <a:r>
              <a:rPr lang="ja-JP" altLang="en-US" sz="1050" dirty="0">
                <a:latin typeface="メイリオ" panose="020B0604030504040204" pitchFamily="50" charset="-128"/>
                <a:ea typeface="メイリオ" panose="020B0604030504040204" pitchFamily="50" charset="-128"/>
              </a:rPr>
              <a:t>％にする基準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可燃物が自然発火する温度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2</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限界酸素濃度とは、燃焼を継続するために必要となる限界の酸素濃度です。</a:t>
            </a:r>
          </a:p>
          <a:p>
            <a:pPr>
              <a:buNone/>
            </a:pPr>
            <a:endParaRPr lang="en-US" altLang="ja-JP" sz="1050" b="1"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問題</a:t>
            </a:r>
            <a:r>
              <a:rPr lang="en-US" altLang="ja-JP" sz="1050" b="1" dirty="0">
                <a:latin typeface="メイリオ" panose="020B0604030504040204" pitchFamily="50" charset="-128"/>
                <a:ea typeface="メイリオ" panose="020B0604030504040204" pitchFamily="50" charset="-128"/>
              </a:rPr>
              <a:t>7</a:t>
            </a:r>
          </a:p>
          <a:p>
            <a:pPr>
              <a:buNone/>
            </a:pPr>
            <a:r>
              <a:rPr lang="ja-JP" altLang="en-US" sz="1050" dirty="0">
                <a:latin typeface="メイリオ" panose="020B0604030504040204" pitchFamily="50" charset="-128"/>
                <a:ea typeface="メイリオ" panose="020B0604030504040204" pitchFamily="50" charset="-128"/>
              </a:rPr>
              <a:t>加熱や摩擦などによって酸素を供給する性質を持つ危険物の組合せはどれか。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第</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類危険物と第</a:t>
            </a:r>
            <a:r>
              <a:rPr lang="en-US" altLang="ja-JP" sz="1050" dirty="0">
                <a:latin typeface="メイリオ" panose="020B0604030504040204" pitchFamily="50" charset="-128"/>
                <a:ea typeface="メイリオ" panose="020B0604030504040204" pitchFamily="50" charset="-128"/>
              </a:rPr>
              <a:t>6</a:t>
            </a:r>
            <a:r>
              <a:rPr lang="ja-JP" altLang="en-US" sz="1050" dirty="0">
                <a:latin typeface="メイリオ" panose="020B0604030504040204" pitchFamily="50" charset="-128"/>
                <a:ea typeface="メイリオ" panose="020B0604030504040204" pitchFamily="50" charset="-128"/>
              </a:rPr>
              <a:t>類危険物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第</a:t>
            </a:r>
            <a:r>
              <a:rPr lang="en-US" altLang="ja-JP" sz="1050" dirty="0">
                <a:latin typeface="メイリオ" panose="020B0604030504040204" pitchFamily="50" charset="-128"/>
                <a:ea typeface="メイリオ" panose="020B0604030504040204" pitchFamily="50" charset="-128"/>
              </a:rPr>
              <a:t>2</a:t>
            </a:r>
            <a:r>
              <a:rPr lang="ja-JP" altLang="en-US" sz="1050" dirty="0">
                <a:latin typeface="メイリオ" panose="020B0604030504040204" pitchFamily="50" charset="-128"/>
                <a:ea typeface="メイリオ" panose="020B0604030504040204" pitchFamily="50" charset="-128"/>
              </a:rPr>
              <a:t>類危険物と第</a:t>
            </a:r>
            <a:r>
              <a:rPr lang="en-US" altLang="ja-JP" sz="1050" dirty="0">
                <a:latin typeface="メイリオ" panose="020B0604030504040204" pitchFamily="50" charset="-128"/>
                <a:ea typeface="メイリオ" panose="020B0604030504040204" pitchFamily="50" charset="-128"/>
              </a:rPr>
              <a:t>4</a:t>
            </a:r>
            <a:r>
              <a:rPr lang="ja-JP" altLang="en-US" sz="1050" dirty="0">
                <a:latin typeface="メイリオ" panose="020B0604030504040204" pitchFamily="50" charset="-128"/>
                <a:ea typeface="メイリオ" panose="020B0604030504040204" pitchFamily="50" charset="-128"/>
              </a:rPr>
              <a:t>類危険物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第</a:t>
            </a:r>
            <a:r>
              <a:rPr lang="en-US" altLang="ja-JP" sz="1050" dirty="0">
                <a:latin typeface="メイリオ" panose="020B0604030504040204" pitchFamily="50" charset="-128"/>
                <a:ea typeface="メイリオ" panose="020B0604030504040204" pitchFamily="50" charset="-128"/>
              </a:rPr>
              <a:t>3</a:t>
            </a:r>
            <a:r>
              <a:rPr lang="ja-JP" altLang="en-US" sz="1050" dirty="0">
                <a:latin typeface="メイリオ" panose="020B0604030504040204" pitchFamily="50" charset="-128"/>
                <a:ea typeface="メイリオ" panose="020B0604030504040204" pitchFamily="50" charset="-128"/>
              </a:rPr>
              <a:t>類危険物と第</a:t>
            </a:r>
            <a:r>
              <a:rPr lang="en-US" altLang="ja-JP" sz="1050" dirty="0">
                <a:latin typeface="メイリオ" panose="020B0604030504040204" pitchFamily="50" charset="-128"/>
                <a:ea typeface="メイリオ" panose="020B0604030504040204" pitchFamily="50" charset="-128"/>
              </a:rPr>
              <a:t>5</a:t>
            </a:r>
            <a:r>
              <a:rPr lang="ja-JP" altLang="en-US" sz="1050" dirty="0">
                <a:latin typeface="メイリオ" panose="020B0604030504040204" pitchFamily="50" charset="-128"/>
                <a:ea typeface="メイリオ" panose="020B0604030504040204" pitchFamily="50" charset="-128"/>
              </a:rPr>
              <a:t>類危険物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第</a:t>
            </a:r>
            <a:r>
              <a:rPr lang="en-US" altLang="ja-JP" sz="1050" dirty="0">
                <a:latin typeface="メイリオ" panose="020B0604030504040204" pitchFamily="50" charset="-128"/>
                <a:ea typeface="メイリオ" panose="020B0604030504040204" pitchFamily="50" charset="-128"/>
              </a:rPr>
              <a:t>4</a:t>
            </a:r>
            <a:r>
              <a:rPr lang="ja-JP" altLang="en-US" sz="1050" dirty="0">
                <a:latin typeface="メイリオ" panose="020B0604030504040204" pitchFamily="50" charset="-128"/>
                <a:ea typeface="メイリオ" panose="020B0604030504040204" pitchFamily="50" charset="-128"/>
              </a:rPr>
              <a:t>類危険物と第</a:t>
            </a:r>
            <a:r>
              <a:rPr lang="en-US" altLang="ja-JP" sz="1050" dirty="0">
                <a:latin typeface="メイリオ" panose="020B0604030504040204" pitchFamily="50" charset="-128"/>
                <a:ea typeface="メイリオ" panose="020B0604030504040204" pitchFamily="50" charset="-128"/>
              </a:rPr>
              <a:t>5</a:t>
            </a:r>
            <a:r>
              <a:rPr lang="ja-JP" altLang="en-US" sz="1050" dirty="0">
                <a:latin typeface="メイリオ" panose="020B0604030504040204" pitchFamily="50" charset="-128"/>
                <a:ea typeface="メイリオ" panose="020B0604030504040204" pitchFamily="50" charset="-128"/>
              </a:rPr>
              <a:t>類危険物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1</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第</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類危険物と第</a:t>
            </a:r>
            <a:r>
              <a:rPr lang="en-US" altLang="ja-JP" sz="1050" dirty="0">
                <a:latin typeface="メイリオ" panose="020B0604030504040204" pitchFamily="50" charset="-128"/>
                <a:ea typeface="メイリオ" panose="020B0604030504040204" pitchFamily="50" charset="-128"/>
              </a:rPr>
              <a:t>6</a:t>
            </a:r>
            <a:r>
              <a:rPr lang="ja-JP" altLang="en-US" sz="1050" dirty="0">
                <a:latin typeface="メイリオ" panose="020B0604030504040204" pitchFamily="50" charset="-128"/>
                <a:ea typeface="メイリオ" panose="020B0604030504040204" pitchFamily="50" charset="-128"/>
              </a:rPr>
              <a:t>類危険物は酸化性物質であり、他の物質の燃焼を促進する性質があります。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問題</a:t>
            </a:r>
            <a:r>
              <a:rPr lang="en-US" altLang="ja-JP" sz="1050" b="1" dirty="0">
                <a:latin typeface="メイリオ" panose="020B0604030504040204" pitchFamily="50" charset="-128"/>
                <a:ea typeface="メイリオ" panose="020B0604030504040204" pitchFamily="50" charset="-128"/>
              </a:rPr>
              <a:t>8</a:t>
            </a:r>
          </a:p>
          <a:p>
            <a:pPr>
              <a:buNone/>
            </a:pPr>
            <a:r>
              <a:rPr lang="ja-JP" altLang="en-US" sz="1050" dirty="0">
                <a:latin typeface="メイリオ" panose="020B0604030504040204" pitchFamily="50" charset="-128"/>
                <a:ea typeface="メイリオ" panose="020B0604030504040204" pitchFamily="50" charset="-128"/>
              </a:rPr>
              <a:t>外部から酸素の供給を受けなくても、爆発的に自己燃焼することがある危険物はどれか。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第</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類危険物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第</a:t>
            </a:r>
            <a:r>
              <a:rPr lang="en-US" altLang="ja-JP" sz="1050" dirty="0">
                <a:latin typeface="メイリオ" panose="020B0604030504040204" pitchFamily="50" charset="-128"/>
                <a:ea typeface="メイリオ" panose="020B0604030504040204" pitchFamily="50" charset="-128"/>
              </a:rPr>
              <a:t>3</a:t>
            </a:r>
            <a:r>
              <a:rPr lang="ja-JP" altLang="en-US" sz="1050" dirty="0">
                <a:latin typeface="メイリオ" panose="020B0604030504040204" pitchFamily="50" charset="-128"/>
                <a:ea typeface="メイリオ" panose="020B0604030504040204" pitchFamily="50" charset="-128"/>
              </a:rPr>
              <a:t>類危険物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第</a:t>
            </a:r>
            <a:r>
              <a:rPr lang="en-US" altLang="ja-JP" sz="1050" dirty="0">
                <a:latin typeface="メイリオ" panose="020B0604030504040204" pitchFamily="50" charset="-128"/>
                <a:ea typeface="メイリオ" panose="020B0604030504040204" pitchFamily="50" charset="-128"/>
              </a:rPr>
              <a:t>4</a:t>
            </a:r>
            <a:r>
              <a:rPr lang="ja-JP" altLang="en-US" sz="1050" dirty="0">
                <a:latin typeface="メイリオ" panose="020B0604030504040204" pitchFamily="50" charset="-128"/>
                <a:ea typeface="メイリオ" panose="020B0604030504040204" pitchFamily="50" charset="-128"/>
              </a:rPr>
              <a:t>類危険物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第</a:t>
            </a:r>
            <a:r>
              <a:rPr lang="en-US" altLang="ja-JP" sz="1050" dirty="0">
                <a:latin typeface="メイリオ" panose="020B0604030504040204" pitchFamily="50" charset="-128"/>
                <a:ea typeface="メイリオ" panose="020B0604030504040204" pitchFamily="50" charset="-128"/>
              </a:rPr>
              <a:t>5</a:t>
            </a:r>
            <a:r>
              <a:rPr lang="ja-JP" altLang="en-US" sz="1050" dirty="0">
                <a:latin typeface="メイリオ" panose="020B0604030504040204" pitchFamily="50" charset="-128"/>
                <a:ea typeface="メイリオ" panose="020B0604030504040204" pitchFamily="50" charset="-128"/>
              </a:rPr>
              <a:t>類危険物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4</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第</a:t>
            </a:r>
            <a:r>
              <a:rPr lang="en-US" altLang="ja-JP" sz="1050" dirty="0">
                <a:latin typeface="メイリオ" panose="020B0604030504040204" pitchFamily="50" charset="-128"/>
                <a:ea typeface="メイリオ" panose="020B0604030504040204" pitchFamily="50" charset="-128"/>
              </a:rPr>
              <a:t>5</a:t>
            </a:r>
            <a:r>
              <a:rPr lang="ja-JP" altLang="en-US" sz="1050" dirty="0">
                <a:latin typeface="メイリオ" panose="020B0604030504040204" pitchFamily="50" charset="-128"/>
                <a:ea typeface="メイリオ" panose="020B0604030504040204" pitchFamily="50" charset="-128"/>
              </a:rPr>
              <a:t>類危険物は自己反応性物質であり、分子内に酸素を含むものなどは爆発的に自己燃焼することがあります。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問題</a:t>
            </a:r>
            <a:r>
              <a:rPr lang="en-US" altLang="ja-JP" sz="1050" b="1" dirty="0">
                <a:latin typeface="メイリオ" panose="020B0604030504040204" pitchFamily="50" charset="-128"/>
                <a:ea typeface="メイリオ" panose="020B0604030504040204" pitchFamily="50" charset="-128"/>
              </a:rPr>
              <a:t>9</a:t>
            </a:r>
          </a:p>
          <a:p>
            <a:pPr>
              <a:buNone/>
            </a:pPr>
            <a:r>
              <a:rPr lang="ja-JP" altLang="en-US" sz="1050" dirty="0">
                <a:latin typeface="メイリオ" panose="020B0604030504040204" pitchFamily="50" charset="-128"/>
                <a:ea typeface="メイリオ" panose="020B0604030504040204" pitchFamily="50" charset="-128"/>
              </a:rPr>
              <a:t>点火エネルギーに該当しないものはどれか。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電気火花 </a:t>
            </a:r>
          </a:p>
          <a:p>
            <a:pPr>
              <a:buFont typeface="+mj-lt"/>
              <a:buAutoNum type="arabicPeriod"/>
            </a:pPr>
            <a:r>
              <a:rPr lang="ja-JP" altLang="en-US" sz="1050" dirty="0">
                <a:latin typeface="メイリオ" panose="020B0604030504040204" pitchFamily="50" charset="-128"/>
                <a:ea typeface="メイリオ" panose="020B0604030504040204" pitchFamily="50" charset="-128"/>
              </a:rPr>
              <a:t>静電気による火花</a:t>
            </a:r>
            <a:endParaRPr lang="en-US" altLang="ja-JP" sz="1050" dirty="0">
              <a:latin typeface="メイリオ" panose="020B0604030504040204" pitchFamily="50" charset="-128"/>
              <a:ea typeface="メイリオ" panose="020B0604030504040204" pitchFamily="50" charset="-128"/>
            </a:endParaRPr>
          </a:p>
          <a:p>
            <a:pPr>
              <a:buFont typeface="+mj-lt"/>
              <a:buAutoNum type="arabicPeriod"/>
            </a:pPr>
            <a:r>
              <a:rPr lang="ja-JP" altLang="en-US" sz="1050" dirty="0">
                <a:latin typeface="メイリオ" panose="020B0604030504040204" pitchFamily="50" charset="-128"/>
                <a:ea typeface="メイリオ" panose="020B0604030504040204" pitchFamily="50" charset="-128"/>
              </a:rPr>
              <a:t>摩擦による火花 </a:t>
            </a:r>
          </a:p>
          <a:p>
            <a:pPr>
              <a:buFont typeface="+mj-lt"/>
              <a:buAutoNum type="arabicPeriod"/>
            </a:pPr>
            <a:r>
              <a:rPr lang="ja-JP" altLang="en-US" sz="1050" dirty="0">
                <a:latin typeface="メイリオ" panose="020B0604030504040204" pitchFamily="50" charset="-128"/>
                <a:ea typeface="メイリオ" panose="020B0604030504040204" pitchFamily="50" charset="-128"/>
              </a:rPr>
              <a:t>二酸化炭素による冷却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4</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火炎、電気火花、静電気、摩擦、衝撃などは点火エネルギーになります。二酸化炭素は主に消火に利用されます。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問題</a:t>
            </a:r>
            <a:r>
              <a:rPr lang="en-US" altLang="ja-JP" sz="1050" b="1" dirty="0">
                <a:latin typeface="メイリオ" panose="020B0604030504040204" pitchFamily="50" charset="-128"/>
                <a:ea typeface="メイリオ" panose="020B0604030504040204" pitchFamily="50" charset="-128"/>
              </a:rPr>
              <a:t>10</a:t>
            </a:r>
          </a:p>
          <a:p>
            <a:pPr>
              <a:buNone/>
            </a:pPr>
            <a:r>
              <a:rPr lang="ja-JP" altLang="en-US" sz="1050" dirty="0">
                <a:latin typeface="メイリオ" panose="020B0604030504040204" pitchFamily="50" charset="-128"/>
                <a:ea typeface="メイリオ" panose="020B0604030504040204" pitchFamily="50" charset="-128"/>
              </a:rPr>
              <a:t>自然発火が発生する仕組みとして、最も適切なものはどれか。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物質内部の水分が急激に蒸発する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物質の酸化によって生じた熱が蓄積する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周囲の酸素が完全になくなる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可燃物が二酸化炭素を吸収する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2</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酸化反応などによって生じた熱が放散されずに蓄積すると、外部から点火されなくても自然発火する場合があります。</a:t>
            </a:r>
          </a:p>
        </p:txBody>
      </p:sp>
    </p:spTree>
    <p:extLst>
      <p:ext uri="{BB962C8B-B14F-4D97-AF65-F5344CB8AC3E}">
        <p14:creationId xmlns:p14="http://schemas.microsoft.com/office/powerpoint/2010/main" val="3385925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152A5AA-1EFC-6676-1280-FD205B54C436}"/>
              </a:ext>
            </a:extLst>
          </p:cNvPr>
          <p:cNvSpPr>
            <a:spLocks noGrp="1"/>
          </p:cNvSpPr>
          <p:nvPr>
            <p:ph type="title"/>
          </p:nvPr>
        </p:nvSpPr>
        <p:spPr/>
        <p:txBody>
          <a:bodyPr/>
          <a:lstStyle/>
          <a:p>
            <a:endParaRPr kumimoji="1" lang="ja-JP" altLang="en-US"/>
          </a:p>
        </p:txBody>
      </p:sp>
      <p:sp>
        <p:nvSpPr>
          <p:cNvPr id="3" name="スライド番号プレースホルダー 2">
            <a:extLst>
              <a:ext uri="{FF2B5EF4-FFF2-40B4-BE49-F238E27FC236}">
                <a16:creationId xmlns:a16="http://schemas.microsoft.com/office/drawing/2014/main" id="{702AD1F7-2473-F68E-2771-FE87E2B56E64}"/>
              </a:ext>
            </a:extLst>
          </p:cNvPr>
          <p:cNvSpPr>
            <a:spLocks noGrp="1"/>
          </p:cNvSpPr>
          <p:nvPr>
            <p:ph type="sldNum" sz="quarter" idx="12"/>
          </p:nvPr>
        </p:nvSpPr>
        <p:spPr/>
        <p:txBody>
          <a:bodyPr/>
          <a:lstStyle/>
          <a:p>
            <a:fld id="{4932B27F-0834-4F11-AF0D-3B42CF9EE089}" type="slidenum">
              <a:rPr lang="ja-JP" altLang="en-US" smtClean="0"/>
              <a:pPr/>
              <a:t>10</a:t>
            </a:fld>
            <a:endParaRPr lang="ja-JP" altLang="en-US" dirty="0"/>
          </a:p>
        </p:txBody>
      </p:sp>
      <p:sp>
        <p:nvSpPr>
          <p:cNvPr id="5" name="テキスト ボックス 4">
            <a:extLst>
              <a:ext uri="{FF2B5EF4-FFF2-40B4-BE49-F238E27FC236}">
                <a16:creationId xmlns:a16="http://schemas.microsoft.com/office/drawing/2014/main" id="{A4887F8C-D049-A1D9-E607-FC465869A804}"/>
              </a:ext>
            </a:extLst>
          </p:cNvPr>
          <p:cNvSpPr txBox="1"/>
          <p:nvPr/>
        </p:nvSpPr>
        <p:spPr bwMode="auto">
          <a:xfrm>
            <a:off x="325821" y="631237"/>
            <a:ext cx="11592910" cy="4801314"/>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square">
            <a:spAutoFit/>
          </a:bodyPr>
          <a:lstStyle/>
          <a:p>
            <a:pPr>
              <a:buNone/>
            </a:pPr>
            <a:endParaRPr lang="ja-JP" altLang="en-US" sz="1800" dirty="0">
              <a:latin typeface="メイリオ" panose="020B0604030504040204" pitchFamily="50" charset="-128"/>
              <a:ea typeface="メイリオ" panose="020B0604030504040204" pitchFamily="50" charset="-128"/>
            </a:endParaRPr>
          </a:p>
          <a:p>
            <a:pPr>
              <a:buNone/>
            </a:pPr>
            <a:r>
              <a:rPr lang="ja-JP" altLang="en-US" sz="1800" b="1" dirty="0">
                <a:latin typeface="メイリオ" panose="020B0604030504040204" pitchFamily="50" charset="-128"/>
                <a:ea typeface="メイリオ" panose="020B0604030504040204" pitchFamily="50" charset="-128"/>
              </a:rPr>
              <a:t>問題</a:t>
            </a:r>
            <a:r>
              <a:rPr lang="en-US" altLang="ja-JP" sz="1800" b="1" dirty="0">
                <a:latin typeface="メイリオ" panose="020B0604030504040204" pitchFamily="50" charset="-128"/>
                <a:ea typeface="メイリオ" panose="020B0604030504040204" pitchFamily="50" charset="-128"/>
              </a:rPr>
              <a:t>11</a:t>
            </a:r>
          </a:p>
          <a:p>
            <a:pPr>
              <a:buNone/>
            </a:pPr>
            <a:r>
              <a:rPr lang="ja-JP" altLang="en-US" sz="1800" dirty="0">
                <a:latin typeface="メイリオ" panose="020B0604030504040204" pitchFamily="50" charset="-128"/>
                <a:ea typeface="メイリオ" panose="020B0604030504040204" pitchFamily="50" charset="-128"/>
              </a:rPr>
              <a:t>燃焼を継続させるために必要なものはどれか。</a:t>
            </a:r>
          </a:p>
          <a:p>
            <a:pPr>
              <a:buFont typeface="+mj-lt"/>
              <a:buAutoNum type="arabicPeriod"/>
            </a:pPr>
            <a:r>
              <a:rPr lang="ja-JP" altLang="en-US" sz="1800" dirty="0">
                <a:latin typeface="メイリオ" panose="020B0604030504040204" pitchFamily="50" charset="-128"/>
                <a:ea typeface="メイリオ" panose="020B0604030504040204" pitchFamily="50" charset="-128"/>
              </a:rPr>
              <a:t>冷却反応 </a:t>
            </a:r>
          </a:p>
          <a:p>
            <a:pPr>
              <a:buFont typeface="+mj-lt"/>
              <a:buAutoNum type="arabicPeriod"/>
            </a:pPr>
            <a:r>
              <a:rPr lang="ja-JP" altLang="en-US" sz="1800" dirty="0">
                <a:latin typeface="メイリオ" panose="020B0604030504040204" pitchFamily="50" charset="-128"/>
                <a:ea typeface="メイリオ" panose="020B0604030504040204" pitchFamily="50" charset="-128"/>
              </a:rPr>
              <a:t>中和反応 </a:t>
            </a:r>
          </a:p>
          <a:p>
            <a:pPr>
              <a:buFont typeface="+mj-lt"/>
              <a:buAutoNum type="arabicPeriod"/>
            </a:pPr>
            <a:r>
              <a:rPr lang="ja-JP" altLang="en-US" sz="1800" dirty="0">
                <a:latin typeface="メイリオ" panose="020B0604030504040204" pitchFamily="50" charset="-128"/>
                <a:ea typeface="メイリオ" panose="020B0604030504040204" pitchFamily="50" charset="-128"/>
              </a:rPr>
              <a:t>連鎖反応 </a:t>
            </a:r>
          </a:p>
          <a:p>
            <a:pPr>
              <a:buFont typeface="+mj-lt"/>
              <a:buAutoNum type="arabicPeriod"/>
            </a:pPr>
            <a:r>
              <a:rPr lang="ja-JP" altLang="en-US" sz="1800" dirty="0">
                <a:latin typeface="メイリオ" panose="020B0604030504040204" pitchFamily="50" charset="-128"/>
                <a:ea typeface="メイリオ" panose="020B0604030504040204" pitchFamily="50" charset="-128"/>
              </a:rPr>
              <a:t>蒸発反応 </a:t>
            </a:r>
          </a:p>
          <a:p>
            <a:pPr>
              <a:buNone/>
            </a:pPr>
            <a:r>
              <a:rPr lang="ja-JP" altLang="en-US" sz="1800" b="1" dirty="0">
                <a:latin typeface="メイリオ" panose="020B0604030504040204" pitchFamily="50" charset="-128"/>
                <a:ea typeface="メイリオ" panose="020B0604030504040204" pitchFamily="50" charset="-128"/>
              </a:rPr>
              <a:t>正解：</a:t>
            </a:r>
            <a:r>
              <a:rPr lang="en-US" altLang="ja-JP" sz="1800" b="1" dirty="0">
                <a:latin typeface="メイリオ" panose="020B0604030504040204" pitchFamily="50" charset="-128"/>
                <a:ea typeface="メイリオ" panose="020B0604030504040204" pitchFamily="50" charset="-128"/>
              </a:rPr>
              <a:t>3</a:t>
            </a:r>
            <a:r>
              <a:rPr lang="ja-JP" altLang="en-US" sz="1800" b="1" dirty="0">
                <a:latin typeface="メイリオ" panose="020B0604030504040204" pitchFamily="50" charset="-128"/>
                <a:ea typeface="メイリオ" panose="020B0604030504040204" pitchFamily="50" charset="-128"/>
              </a:rPr>
              <a:t>　解説：</a:t>
            </a:r>
            <a:r>
              <a:rPr lang="ja-JP" altLang="en-US" sz="1800" dirty="0">
                <a:latin typeface="メイリオ" panose="020B0604030504040204" pitchFamily="50" charset="-128"/>
                <a:ea typeface="メイリオ" panose="020B0604030504040204" pitchFamily="50" charset="-128"/>
              </a:rPr>
              <a:t> 燃焼の継続には、燃焼反応が次の反応を引き起こす連鎖反応が必要です。</a:t>
            </a:r>
          </a:p>
          <a:p>
            <a:pPr>
              <a:buNone/>
            </a:pPr>
            <a:endParaRPr lang="ja-JP" altLang="en-US" sz="1800" dirty="0">
              <a:latin typeface="メイリオ" panose="020B0604030504040204" pitchFamily="50" charset="-128"/>
              <a:ea typeface="メイリオ" panose="020B0604030504040204" pitchFamily="50" charset="-128"/>
            </a:endParaRPr>
          </a:p>
          <a:p>
            <a:pPr>
              <a:buNone/>
            </a:pPr>
            <a:r>
              <a:rPr lang="ja-JP" altLang="en-US" sz="1800" b="1" dirty="0">
                <a:latin typeface="メイリオ" panose="020B0604030504040204" pitchFamily="50" charset="-128"/>
                <a:ea typeface="メイリオ" panose="020B0604030504040204" pitchFamily="50" charset="-128"/>
              </a:rPr>
              <a:t>問題</a:t>
            </a:r>
            <a:r>
              <a:rPr lang="en-US" altLang="ja-JP" sz="1800" b="1" dirty="0">
                <a:latin typeface="メイリオ" panose="020B0604030504040204" pitchFamily="50" charset="-128"/>
                <a:ea typeface="メイリオ" panose="020B0604030504040204" pitchFamily="50" charset="-128"/>
              </a:rPr>
              <a:t>12</a:t>
            </a:r>
          </a:p>
          <a:p>
            <a:pPr>
              <a:buNone/>
            </a:pPr>
            <a:r>
              <a:rPr lang="ja-JP" altLang="en-US" sz="1800" dirty="0">
                <a:latin typeface="メイリオ" panose="020B0604030504040204" pitchFamily="50" charset="-128"/>
                <a:ea typeface="メイリオ" panose="020B0604030504040204" pitchFamily="50" charset="-128"/>
              </a:rPr>
              <a:t>消火の基本的な考え方として、最も適切なものはどれか。</a:t>
            </a:r>
          </a:p>
          <a:p>
            <a:pPr>
              <a:buFont typeface="+mj-lt"/>
              <a:buAutoNum type="arabicPeriod"/>
            </a:pPr>
            <a:r>
              <a:rPr lang="ja-JP" altLang="en-US" sz="1800" dirty="0">
                <a:latin typeface="メイリオ" panose="020B0604030504040204" pitchFamily="50" charset="-128"/>
                <a:ea typeface="メイリオ" panose="020B0604030504040204" pitchFamily="50" charset="-128"/>
              </a:rPr>
              <a:t>燃焼の</a:t>
            </a:r>
            <a:r>
              <a:rPr lang="en-US" altLang="ja-JP" sz="1800" dirty="0">
                <a:latin typeface="メイリオ" panose="020B0604030504040204" pitchFamily="50" charset="-128"/>
                <a:ea typeface="メイリオ" panose="020B0604030504040204" pitchFamily="50" charset="-128"/>
              </a:rPr>
              <a:t>3</a:t>
            </a:r>
            <a:r>
              <a:rPr lang="ja-JP" altLang="en-US" sz="1800" dirty="0">
                <a:latin typeface="メイリオ" panose="020B0604030504040204" pitchFamily="50" charset="-128"/>
                <a:ea typeface="メイリオ" panose="020B0604030504040204" pitchFamily="50" charset="-128"/>
              </a:rPr>
              <a:t>要素をすべて増加させる </a:t>
            </a:r>
          </a:p>
          <a:p>
            <a:pPr>
              <a:buFont typeface="+mj-lt"/>
              <a:buAutoNum type="arabicPeriod"/>
            </a:pPr>
            <a:r>
              <a:rPr lang="ja-JP" altLang="en-US" sz="1800" dirty="0">
                <a:latin typeface="メイリオ" panose="020B0604030504040204" pitchFamily="50" charset="-128"/>
                <a:ea typeface="メイリオ" panose="020B0604030504040204" pitchFamily="50" charset="-128"/>
              </a:rPr>
              <a:t>可燃物、酸素、熱源のいずれかを取り除く </a:t>
            </a:r>
          </a:p>
          <a:p>
            <a:pPr>
              <a:buFont typeface="+mj-lt"/>
              <a:buAutoNum type="arabicPeriod"/>
            </a:pPr>
            <a:r>
              <a:rPr lang="ja-JP" altLang="en-US" sz="1800" dirty="0">
                <a:latin typeface="メイリオ" panose="020B0604030504040204" pitchFamily="50" charset="-128"/>
                <a:ea typeface="メイリオ" panose="020B0604030504040204" pitchFamily="50" charset="-128"/>
              </a:rPr>
              <a:t>空気中の窒素を取り除く </a:t>
            </a:r>
          </a:p>
          <a:p>
            <a:pPr>
              <a:buFont typeface="+mj-lt"/>
              <a:buAutoNum type="arabicPeriod"/>
            </a:pPr>
            <a:r>
              <a:rPr lang="ja-JP" altLang="en-US" sz="1800" dirty="0">
                <a:latin typeface="メイリオ" panose="020B0604030504040204" pitchFamily="50" charset="-128"/>
                <a:ea typeface="メイリオ" panose="020B0604030504040204" pitchFamily="50" charset="-128"/>
              </a:rPr>
              <a:t>可燃物の温度をさらに上昇させる </a:t>
            </a:r>
          </a:p>
          <a:p>
            <a:pPr>
              <a:buNone/>
            </a:pPr>
            <a:r>
              <a:rPr lang="ja-JP" altLang="en-US" sz="1800" b="1" dirty="0">
                <a:latin typeface="メイリオ" panose="020B0604030504040204" pitchFamily="50" charset="-128"/>
                <a:ea typeface="メイリオ" panose="020B0604030504040204" pitchFamily="50" charset="-128"/>
              </a:rPr>
              <a:t>正解：</a:t>
            </a:r>
            <a:r>
              <a:rPr lang="en-US" altLang="ja-JP" sz="1800" b="1" dirty="0">
                <a:latin typeface="メイリオ" panose="020B0604030504040204" pitchFamily="50" charset="-128"/>
                <a:ea typeface="メイリオ" panose="020B0604030504040204" pitchFamily="50" charset="-128"/>
              </a:rPr>
              <a:t>2</a:t>
            </a:r>
            <a:r>
              <a:rPr lang="ja-JP" altLang="en-US" sz="1800" b="1" dirty="0">
                <a:latin typeface="メイリオ" panose="020B0604030504040204" pitchFamily="50" charset="-128"/>
                <a:ea typeface="メイリオ" panose="020B0604030504040204" pitchFamily="50" charset="-128"/>
              </a:rPr>
              <a:t>　解説：</a:t>
            </a:r>
            <a:r>
              <a:rPr lang="ja-JP" altLang="en-US" sz="1800" dirty="0">
                <a:latin typeface="メイリオ" panose="020B0604030504040204" pitchFamily="50" charset="-128"/>
                <a:ea typeface="メイリオ" panose="020B0604030504040204" pitchFamily="50" charset="-128"/>
              </a:rPr>
              <a:t> 可燃物、酸素、熱源のいずれかを取り除くことで、燃焼を抑制または停止させることができます。</a:t>
            </a:r>
          </a:p>
        </p:txBody>
      </p:sp>
    </p:spTree>
    <p:extLst>
      <p:ext uri="{BB962C8B-B14F-4D97-AF65-F5344CB8AC3E}">
        <p14:creationId xmlns:p14="http://schemas.microsoft.com/office/powerpoint/2010/main" val="2089997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1145466-93FC-E173-A260-764855BC2EF4}"/>
              </a:ext>
            </a:extLst>
          </p:cNvPr>
          <p:cNvSpPr>
            <a:spLocks noGrp="1"/>
          </p:cNvSpPr>
          <p:nvPr>
            <p:ph type="title"/>
          </p:nvPr>
        </p:nvSpPr>
        <p:spPr/>
        <p:txBody>
          <a:bodyPr/>
          <a:lstStyle/>
          <a:p>
            <a:pPr>
              <a:defRPr sz="1950" b="1">
                <a:solidFill>
                  <a:srgbClr val="17365D"/>
                </a:solidFill>
              </a:defRPr>
            </a:pPr>
            <a:endParaRPr dirty="0"/>
          </a:p>
        </p:txBody>
      </p:sp>
      <p:sp>
        <p:nvSpPr>
          <p:cNvPr id="3" name="スライド番号プレースホルダー 2">
            <a:extLst>
              <a:ext uri="{FF2B5EF4-FFF2-40B4-BE49-F238E27FC236}">
                <a16:creationId xmlns:a16="http://schemas.microsoft.com/office/drawing/2014/main" id="{78E09CC4-2B91-ACEC-81B3-9DFF052892CC}"/>
              </a:ext>
            </a:extLst>
          </p:cNvPr>
          <p:cNvSpPr>
            <a:spLocks noGrp="1"/>
          </p:cNvSpPr>
          <p:nvPr>
            <p:ph type="sldNum" idx="12"/>
          </p:nvPr>
        </p:nvSpPr>
        <p:spPr/>
        <p:txBody>
          <a:bodyPr/>
          <a:lstStyle/>
          <a:p>
            <a:fld id="{4932B27F-0834-4F11-AF0D-3B42CF9EE089}" type="slidenum">
              <a:rPr/>
              <a:t>11</a:t>
            </a:fld>
            <a:endParaRPr/>
          </a:p>
        </p:txBody>
      </p:sp>
      <p:sp>
        <p:nvSpPr>
          <p:cNvPr id="6" name="Rectangle 1">
            <a:extLst>
              <a:ext uri="{FF2B5EF4-FFF2-40B4-BE49-F238E27FC236}">
                <a16:creationId xmlns:a16="http://schemas.microsoft.com/office/drawing/2014/main" id="{AC9B52AA-20D4-8457-F126-4E7D0D1B2EF1}"/>
              </a:ext>
            </a:extLst>
          </p:cNvPr>
          <p:cNvSpPr>
            <a:spLocks noGrp="1"/>
          </p:cNvSpPr>
          <p:nvPr/>
        </p:nvSpPr>
        <p:spPr>
          <a:xfrm>
            <a:off x="42043" y="509800"/>
            <a:ext cx="12023836" cy="3539430"/>
          </a:xfrm>
          <a:prstGeom prst="rect">
            <a:avLst/>
          </a:prstGeom>
          <a:noFill/>
          <a:ln>
            <a:noFill/>
          </a:ln>
        </p:spPr>
        <p:txBody>
          <a:bodyPr vert="horz" wrap="square" lIns="91440" tIns="45720" rIns="91440" bIns="45720" anchor="ctr">
            <a:spAutoFit/>
          </a:bodyPr>
          <a:lstStyle/>
          <a:p>
            <a:pPr marL="0" marR="0" lvl="0" indent="0" algn="l" defTabSz="914400">
              <a:lnSpc>
                <a:spcPct val="100000"/>
              </a:lnSpc>
              <a:spcBef>
                <a:spcPct val="0"/>
              </a:spcBef>
              <a:spcAft>
                <a:spcPct val="0"/>
              </a:spcAft>
              <a:buClrTx/>
              <a:buSzTx/>
              <a:buFontTx/>
              <a:buNone/>
            </a:pPr>
            <a:r>
              <a:rPr sz="1400" b="1" i="0" u="none" cap="none" dirty="0" err="1">
                <a:ln>
                  <a:noFill/>
                </a:ln>
                <a:solidFill>
                  <a:schemeClr val="tx1"/>
                </a:solidFill>
                <a:latin typeface="メイリオ"/>
                <a:ea typeface="メイリオ"/>
                <a:cs typeface="メイリオ"/>
              </a:rPr>
              <a:t>燃焼範囲・発火点・自然発火</a:t>
            </a:r>
            <a:endParaRPr sz="1400" b="1" i="0" u="none" cap="none"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endParaRPr sz="14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400" b="1" i="0" u="none" cap="none" dirty="0">
                <a:ln>
                  <a:noFill/>
                </a:ln>
                <a:solidFill>
                  <a:schemeClr val="tx1"/>
                </a:solidFill>
                <a:latin typeface="メイリオ"/>
                <a:ea typeface="メイリオ"/>
                <a:cs typeface="メイリオ"/>
              </a:rPr>
              <a:t>1．燃焼範囲</a:t>
            </a:r>
          </a:p>
          <a:p>
            <a:pPr marL="0" marR="0" lvl="0" indent="0" algn="l" defTabSz="914400">
              <a:lnSpc>
                <a:spcPct val="100000"/>
              </a:lnSpc>
              <a:spcBef>
                <a:spcPct val="0"/>
              </a:spcBef>
              <a:spcAft>
                <a:spcPct val="0"/>
              </a:spcAft>
              <a:buClrTx/>
              <a:buSzTx/>
              <a:buFontTx/>
              <a:buNone/>
            </a:pPr>
            <a:r>
              <a:rPr sz="1400" b="0" i="0" u="none" cap="none" dirty="0" err="1">
                <a:ln>
                  <a:noFill/>
                </a:ln>
                <a:solidFill>
                  <a:schemeClr val="tx1"/>
                </a:solidFill>
                <a:latin typeface="メイリオ"/>
                <a:ea typeface="メイリオ"/>
                <a:cs typeface="メイリオ"/>
              </a:rPr>
              <a:t>可燃性蒸気や可燃性ガスは、</a:t>
            </a:r>
            <a:r>
              <a:rPr sz="1400" b="0" i="0" u="none" cap="none" dirty="0" err="1">
                <a:ln>
                  <a:noFill/>
                </a:ln>
                <a:solidFill>
                  <a:srgbClr val="FF0000"/>
                </a:solidFill>
                <a:latin typeface="メイリオ"/>
                <a:ea typeface="メイリオ"/>
                <a:cs typeface="メイリオ"/>
              </a:rPr>
              <a:t>空気中の濃度が一定の範囲にある場合</a:t>
            </a:r>
            <a:r>
              <a:rPr sz="1400" b="0" i="0" u="none" cap="none" dirty="0" err="1">
                <a:ln>
                  <a:noFill/>
                </a:ln>
                <a:solidFill>
                  <a:schemeClr val="tx1"/>
                </a:solidFill>
                <a:latin typeface="メイリオ"/>
                <a:ea typeface="メイリオ"/>
                <a:cs typeface="メイリオ"/>
              </a:rPr>
              <a:t>に燃焼します。この濃度範囲を「燃焼範囲</a:t>
            </a:r>
            <a:r>
              <a:rPr sz="1400" b="0" i="0" u="none" cap="none" dirty="0">
                <a:ln>
                  <a:noFill/>
                </a:ln>
                <a:solidFill>
                  <a:schemeClr val="tx1"/>
                </a:solidFill>
                <a:latin typeface="メイリオ"/>
                <a:ea typeface="メイリオ"/>
                <a:cs typeface="メイリオ"/>
              </a:rPr>
              <a:t>」</a:t>
            </a:r>
          </a:p>
          <a:p>
            <a:pPr marL="0" marR="0" lvl="0" indent="0" algn="l" defTabSz="914400">
              <a:lnSpc>
                <a:spcPct val="100000"/>
              </a:lnSpc>
              <a:spcBef>
                <a:spcPct val="0"/>
              </a:spcBef>
              <a:spcAft>
                <a:spcPct val="0"/>
              </a:spcAft>
              <a:buClrTx/>
              <a:buSzTx/>
              <a:buFontTx/>
              <a:buChar char="•"/>
            </a:pPr>
            <a:r>
              <a:rPr sz="1400" b="1" i="0" u="none" cap="none" dirty="0" err="1">
                <a:ln>
                  <a:noFill/>
                </a:ln>
                <a:solidFill>
                  <a:srgbClr val="FF0000"/>
                </a:solidFill>
                <a:latin typeface="メイリオ"/>
                <a:ea typeface="メイリオ"/>
                <a:cs typeface="メイリオ"/>
              </a:rPr>
              <a:t>燃焼下限界</a:t>
            </a:r>
            <a:r>
              <a:rPr sz="1400" b="0" i="0" u="none" cap="none" dirty="0" err="1">
                <a:ln>
                  <a:noFill/>
                </a:ln>
                <a:solidFill>
                  <a:srgbClr val="FF0000"/>
                </a:solidFill>
                <a:latin typeface="メイリオ"/>
                <a:ea typeface="メイリオ"/>
                <a:cs typeface="メイリオ"/>
              </a:rPr>
              <a:t>：燃焼できる最も低い濃度</a:t>
            </a:r>
            <a:r>
              <a:rPr sz="1400" b="0" i="0" u="none" cap="none" dirty="0">
                <a:ln>
                  <a:noFill/>
                </a:ln>
                <a:solidFill>
                  <a:srgbClr val="FF0000"/>
                </a:solidFill>
                <a:latin typeface="メイリオ"/>
                <a:ea typeface="メイリオ"/>
                <a:cs typeface="メイリオ"/>
              </a:rPr>
              <a:t> </a:t>
            </a:r>
          </a:p>
          <a:p>
            <a:pPr marL="0" marR="0" lvl="0" indent="0" algn="l" defTabSz="914400">
              <a:lnSpc>
                <a:spcPct val="100000"/>
              </a:lnSpc>
              <a:spcBef>
                <a:spcPct val="0"/>
              </a:spcBef>
              <a:spcAft>
                <a:spcPct val="0"/>
              </a:spcAft>
              <a:buClrTx/>
              <a:buSzTx/>
              <a:buFontTx/>
              <a:buChar char="•"/>
            </a:pPr>
            <a:r>
              <a:rPr sz="1400" b="1" i="0" u="none" cap="none" dirty="0" err="1">
                <a:ln>
                  <a:noFill/>
                </a:ln>
                <a:solidFill>
                  <a:srgbClr val="FF0000"/>
                </a:solidFill>
                <a:latin typeface="メイリオ"/>
                <a:ea typeface="メイリオ"/>
                <a:cs typeface="メイリオ"/>
              </a:rPr>
              <a:t>燃焼上限界</a:t>
            </a:r>
            <a:r>
              <a:rPr sz="1400" b="0" i="0" u="none" cap="none" dirty="0" err="1">
                <a:ln>
                  <a:noFill/>
                </a:ln>
                <a:solidFill>
                  <a:srgbClr val="FF0000"/>
                </a:solidFill>
                <a:latin typeface="メイリオ"/>
                <a:ea typeface="メイリオ"/>
                <a:cs typeface="メイリオ"/>
              </a:rPr>
              <a:t>：燃焼できる最も高い濃度</a:t>
            </a:r>
            <a:r>
              <a:rPr sz="1400" b="0" i="0" u="none" cap="none" dirty="0">
                <a:ln>
                  <a:noFill/>
                </a:ln>
                <a:solidFill>
                  <a:srgbClr val="FF0000"/>
                </a:solidFill>
                <a:latin typeface="メイリオ"/>
                <a:ea typeface="メイリオ"/>
                <a:cs typeface="メイリオ"/>
              </a:rPr>
              <a:t> </a:t>
            </a:r>
          </a:p>
          <a:p>
            <a:pPr marL="0" marR="0" lvl="0" indent="0" algn="l" defTabSz="914400">
              <a:lnSpc>
                <a:spcPct val="100000"/>
              </a:lnSpc>
              <a:spcBef>
                <a:spcPct val="0"/>
              </a:spcBef>
              <a:spcAft>
                <a:spcPct val="0"/>
              </a:spcAft>
              <a:buClrTx/>
              <a:buSzTx/>
              <a:buFontTx/>
              <a:buChar char="•"/>
            </a:pPr>
            <a:r>
              <a:rPr sz="1400" b="0" i="0" u="none" cap="none" dirty="0" err="1">
                <a:ln>
                  <a:noFill/>
                </a:ln>
                <a:solidFill>
                  <a:schemeClr val="tx1"/>
                </a:solidFill>
                <a:latin typeface="メイリオ"/>
                <a:ea typeface="メイリオ"/>
                <a:cs typeface="メイリオ"/>
              </a:rPr>
              <a:t>下限界より薄い場合は、火源があっても燃焼しない</a:t>
            </a:r>
            <a:r>
              <a:rPr sz="1400" b="0" i="0" u="none" cap="none" dirty="0">
                <a:ln>
                  <a:noFill/>
                </a:ln>
                <a:solidFill>
                  <a:schemeClr val="tx1"/>
                </a:solidFill>
                <a:latin typeface="メイリオ"/>
                <a:ea typeface="メイリオ"/>
                <a:cs typeface="メイリオ"/>
              </a:rPr>
              <a:t> 。</a:t>
            </a:r>
            <a:endParaRPr sz="1400" b="0"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Char char="•"/>
            </a:pPr>
            <a:r>
              <a:rPr sz="1400" b="0" i="0" u="none" cap="none" dirty="0" err="1">
                <a:ln>
                  <a:noFill/>
                </a:ln>
                <a:solidFill>
                  <a:schemeClr val="tx1"/>
                </a:solidFill>
                <a:latin typeface="メイリオ"/>
                <a:ea typeface="メイリオ"/>
                <a:cs typeface="メイリオ"/>
              </a:rPr>
              <a:t>上限界より濃い場合も、酸素が不足するため燃焼しない</a:t>
            </a:r>
            <a:r>
              <a:rPr sz="1400" b="0" i="0" u="none" cap="none" dirty="0">
                <a:ln>
                  <a:noFill/>
                </a:ln>
                <a:solidFill>
                  <a:schemeClr val="tx1"/>
                </a:solidFill>
                <a:latin typeface="メイリオ"/>
                <a:ea typeface="メイリオ"/>
                <a:cs typeface="メイリオ"/>
              </a:rPr>
              <a:t> 。</a:t>
            </a:r>
            <a:endParaRPr sz="1400" b="0"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Char char="•"/>
            </a:pPr>
            <a:r>
              <a:rPr sz="1400" b="0" i="0" u="none" cap="none" dirty="0" err="1">
                <a:ln>
                  <a:noFill/>
                </a:ln>
                <a:solidFill>
                  <a:schemeClr val="tx1"/>
                </a:solidFill>
                <a:latin typeface="メイリオ"/>
                <a:ea typeface="メイリオ"/>
                <a:cs typeface="メイリオ"/>
              </a:rPr>
              <a:t>温度が高くなると可燃性蒸気が増え、一般に燃焼範囲は広くなる</a:t>
            </a:r>
            <a:r>
              <a:rPr sz="1400" b="0" i="0" u="none" cap="none" dirty="0">
                <a:ln>
                  <a:noFill/>
                </a:ln>
                <a:solidFill>
                  <a:schemeClr val="tx1"/>
                </a:solidFill>
                <a:latin typeface="メイリオ"/>
                <a:ea typeface="メイリオ"/>
                <a:cs typeface="メイリオ"/>
              </a:rPr>
              <a:t> 。</a:t>
            </a:r>
            <a:endParaRPr sz="1400" b="0"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400" b="0" i="0" u="none" cap="none" dirty="0" err="1">
                <a:ln>
                  <a:noFill/>
                </a:ln>
                <a:solidFill>
                  <a:schemeClr val="tx1"/>
                </a:solidFill>
                <a:latin typeface="メイリオ"/>
                <a:ea typeface="メイリオ"/>
                <a:cs typeface="メイリオ"/>
              </a:rPr>
              <a:t>燃焼範囲が広く、燃焼下限界が低い物質ほど、引火の危険性が高い</a:t>
            </a:r>
            <a:r>
              <a:rPr sz="1400" b="0" i="0" u="none" cap="none" dirty="0">
                <a:ln>
                  <a:noFill/>
                </a:ln>
                <a:solidFill>
                  <a:schemeClr val="tx1"/>
                </a:solidFill>
                <a:latin typeface="メイリオ"/>
                <a:ea typeface="メイリオ"/>
                <a:cs typeface="メイリオ"/>
              </a:rPr>
              <a:t>。</a:t>
            </a:r>
            <a:endParaRPr sz="1400" b="0"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endParaRPr sz="14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endParaRPr sz="14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endParaRPr sz="1400" b="1" dirty="0">
              <a:latin typeface="メイリオ"/>
              <a:ea typeface="メイリオ"/>
              <a:cs typeface="メイリオ"/>
            </a:endParaRPr>
          </a:p>
          <a:p>
            <a:pPr marL="0" marR="0" lvl="0" indent="0" algn="l" defTabSz="914400">
              <a:lnSpc>
                <a:spcPct val="100000"/>
              </a:lnSpc>
              <a:spcBef>
                <a:spcPct val="0"/>
              </a:spcBef>
              <a:spcAft>
                <a:spcPct val="0"/>
              </a:spcAft>
              <a:buClrTx/>
              <a:buSzTx/>
              <a:buFontTx/>
              <a:buNone/>
            </a:pPr>
            <a:endParaRPr sz="14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endParaRPr sz="14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400" b="1" i="0" u="none" cap="none" dirty="0">
                <a:ln>
                  <a:noFill/>
                </a:ln>
                <a:solidFill>
                  <a:schemeClr val="tx1"/>
                </a:solidFill>
                <a:latin typeface="メイリオ"/>
                <a:ea typeface="メイリオ"/>
                <a:cs typeface="メイリオ"/>
              </a:rPr>
              <a:t>2．主な液体の燃焼範囲</a:t>
            </a:r>
          </a:p>
        </p:txBody>
      </p:sp>
      <p:pic>
        <p:nvPicPr>
          <p:cNvPr id="12" name="図 3"/>
          <p:cNvPicPr>
            <a:picLocks noChangeAspect="1"/>
          </p:cNvPicPr>
          <p:nvPr/>
        </p:nvPicPr>
        <p:blipFill>
          <a:blip r:embed="rId3"/>
          <a:stretch>
            <a:fillRect/>
          </a:stretch>
        </p:blipFill>
        <p:spPr>
          <a:xfrm>
            <a:off x="6000750" y="1619250"/>
            <a:ext cx="6000750" cy="3476625"/>
          </a:xfrm>
          <a:prstGeom prst="rect">
            <a:avLst/>
          </a:prstGeom>
        </p:spPr>
      </p:pic>
      <p:graphicFrame>
        <p:nvGraphicFramePr>
          <p:cNvPr id="13" name="表 4"/>
          <p:cNvGraphicFramePr/>
          <p:nvPr>
            <p:extLst>
              <p:ext uri="{D42A27DB-BD31-4B8C-83A1-F6EECF244321}">
                <p14:modId xmlns:p14="http://schemas.microsoft.com/office/powerpoint/2010/main" val="1777725987"/>
              </p:ext>
            </p:extLst>
          </p:nvPr>
        </p:nvGraphicFramePr>
        <p:xfrm>
          <a:off x="42043" y="4137195"/>
          <a:ext cx="8844456" cy="2560320"/>
        </p:xfrm>
        <a:graphic>
          <a:graphicData uri="http://schemas.openxmlformats.org/drawingml/2006/table">
            <a:tbl>
              <a:tblPr/>
              <a:tblGrid>
                <a:gridCol w="2948152">
                  <a:extLst>
                    <a:ext uri="{9D8B030D-6E8A-4147-A177-3AD203B41FA5}">
                      <a16:colId xmlns:a16="http://schemas.microsoft.com/office/drawing/2014/main" val="20000"/>
                    </a:ext>
                  </a:extLst>
                </a:gridCol>
                <a:gridCol w="2948152">
                  <a:extLst>
                    <a:ext uri="{9D8B030D-6E8A-4147-A177-3AD203B41FA5}">
                      <a16:colId xmlns:a16="http://schemas.microsoft.com/office/drawing/2014/main" val="20001"/>
                    </a:ext>
                  </a:extLst>
                </a:gridCol>
                <a:gridCol w="2948152">
                  <a:extLst>
                    <a:ext uri="{9D8B030D-6E8A-4147-A177-3AD203B41FA5}">
                      <a16:colId xmlns:a16="http://schemas.microsoft.com/office/drawing/2014/main" val="20002"/>
                    </a:ext>
                  </a:extLst>
                </a:gridCol>
              </a:tblGrid>
              <a:tr h="291299">
                <a:tc>
                  <a:txBody>
                    <a:bodyPr/>
                    <a:lstStyle/>
                    <a:p>
                      <a:pPr>
                        <a:buNone/>
                      </a:pPr>
                      <a:r>
                        <a:rPr>
                          <a:latin typeface="メイリオ"/>
                          <a:ea typeface="メイリオ"/>
                          <a:cs typeface="メイリオ"/>
                        </a:rPr>
                        <a:t>物質</a:t>
                      </a:r>
                    </a:p>
                  </a:txBody>
                  <a:tcPr anchor="ctr">
                    <a:lnL>
                      <a:noFill/>
                    </a:lnL>
                    <a:lnR>
                      <a:noFill/>
                    </a:lnR>
                    <a:lnT>
                      <a:noFill/>
                    </a:lnT>
                    <a:lnB>
                      <a:noFill/>
                    </a:lnB>
                    <a:noFill/>
                  </a:tcPr>
                </a:tc>
                <a:tc>
                  <a:txBody>
                    <a:bodyPr/>
                    <a:lstStyle/>
                    <a:p>
                      <a:pPr>
                        <a:buNone/>
                      </a:pPr>
                      <a:r>
                        <a:rPr>
                          <a:latin typeface="メイリオ"/>
                          <a:ea typeface="メイリオ"/>
                          <a:cs typeface="メイリオ"/>
                        </a:rPr>
                        <a:t>燃焼下限界</a:t>
                      </a:r>
                    </a:p>
                  </a:txBody>
                  <a:tcPr anchor="ctr">
                    <a:lnL>
                      <a:noFill/>
                    </a:lnL>
                    <a:lnR>
                      <a:noFill/>
                    </a:lnR>
                    <a:lnT>
                      <a:noFill/>
                    </a:lnT>
                    <a:lnB>
                      <a:noFill/>
                    </a:lnB>
                    <a:noFill/>
                  </a:tcPr>
                </a:tc>
                <a:tc>
                  <a:txBody>
                    <a:bodyPr/>
                    <a:lstStyle/>
                    <a:p>
                      <a:pPr>
                        <a:buNone/>
                      </a:pPr>
                      <a:r>
                        <a:rPr>
                          <a:latin typeface="メイリオ"/>
                          <a:ea typeface="メイリオ"/>
                          <a:cs typeface="メイリオ"/>
                        </a:rPr>
                        <a:t>燃焼上限界</a:t>
                      </a:r>
                    </a:p>
                  </a:txBody>
                  <a:tcPr anchor="ctr">
                    <a:lnL>
                      <a:noFill/>
                    </a:lnL>
                    <a:lnR>
                      <a:noFill/>
                    </a:lnR>
                    <a:lnT>
                      <a:noFill/>
                    </a:lnT>
                    <a:lnB>
                      <a:noFill/>
                    </a:lnB>
                    <a:noFill/>
                  </a:tcPr>
                </a:tc>
                <a:extLst>
                  <a:ext uri="{0D108BD9-81ED-4DB2-BD59-A6C34878D82A}">
                    <a16:rowId xmlns:a16="http://schemas.microsoft.com/office/drawing/2014/main" val="10000"/>
                  </a:ext>
                </a:extLst>
              </a:tr>
              <a:tr h="291299">
                <a:tc>
                  <a:txBody>
                    <a:bodyPr/>
                    <a:lstStyle/>
                    <a:p>
                      <a:pPr>
                        <a:buNone/>
                      </a:pPr>
                      <a:r>
                        <a:rPr>
                          <a:latin typeface="メイリオ"/>
                          <a:ea typeface="メイリオ"/>
                          <a:cs typeface="メイリオ"/>
                        </a:rPr>
                        <a:t>ジエチルエーテル</a:t>
                      </a:r>
                    </a:p>
                  </a:txBody>
                  <a:tcPr anchor="ctr">
                    <a:lnL>
                      <a:noFill/>
                    </a:lnL>
                    <a:lnR>
                      <a:noFill/>
                    </a:lnR>
                    <a:lnT>
                      <a:noFill/>
                    </a:lnT>
                    <a:lnB>
                      <a:noFill/>
                    </a:lnB>
                    <a:noFill/>
                  </a:tcPr>
                </a:tc>
                <a:tc>
                  <a:txBody>
                    <a:bodyPr/>
                    <a:lstStyle/>
                    <a:p>
                      <a:pPr>
                        <a:buNone/>
                      </a:pPr>
                      <a:r>
                        <a:rPr>
                          <a:latin typeface="メイリオ"/>
                          <a:ea typeface="メイリオ"/>
                          <a:cs typeface="メイリオ"/>
                        </a:rPr>
                        <a:t>1.9％</a:t>
                      </a:r>
                    </a:p>
                  </a:txBody>
                  <a:tcPr anchor="ctr">
                    <a:lnL>
                      <a:noFill/>
                    </a:lnL>
                    <a:lnR>
                      <a:noFill/>
                    </a:lnR>
                    <a:lnT>
                      <a:noFill/>
                    </a:lnT>
                    <a:lnB>
                      <a:noFill/>
                    </a:lnB>
                    <a:noFill/>
                  </a:tcPr>
                </a:tc>
                <a:tc>
                  <a:txBody>
                    <a:bodyPr/>
                    <a:lstStyle/>
                    <a:p>
                      <a:pPr>
                        <a:buNone/>
                      </a:pPr>
                      <a:r>
                        <a:rPr u="sng" dirty="0">
                          <a:solidFill>
                            <a:srgbClr val="FF0000"/>
                          </a:solidFill>
                          <a:latin typeface="メイリオ"/>
                          <a:ea typeface="メイリオ"/>
                          <a:cs typeface="メイリオ"/>
                        </a:rPr>
                        <a:t>48％</a:t>
                      </a:r>
                    </a:p>
                  </a:txBody>
                  <a:tcPr anchor="ctr">
                    <a:lnL>
                      <a:noFill/>
                    </a:lnL>
                    <a:lnR>
                      <a:noFill/>
                    </a:lnR>
                    <a:lnT>
                      <a:noFill/>
                    </a:lnT>
                    <a:lnB>
                      <a:noFill/>
                    </a:lnB>
                    <a:noFill/>
                  </a:tcPr>
                </a:tc>
                <a:extLst>
                  <a:ext uri="{0D108BD9-81ED-4DB2-BD59-A6C34878D82A}">
                    <a16:rowId xmlns:a16="http://schemas.microsoft.com/office/drawing/2014/main" val="10001"/>
                  </a:ext>
                </a:extLst>
              </a:tr>
              <a:tr h="291299">
                <a:tc>
                  <a:txBody>
                    <a:bodyPr/>
                    <a:lstStyle/>
                    <a:p>
                      <a:pPr>
                        <a:buNone/>
                      </a:pPr>
                      <a:r>
                        <a:rPr u="sng">
                          <a:solidFill>
                            <a:srgbClr val="FF0000"/>
                          </a:solidFill>
                          <a:latin typeface="メイリオ"/>
                          <a:ea typeface="メイリオ"/>
                          <a:cs typeface="メイリオ"/>
                        </a:rPr>
                        <a:t>二硫化炭素</a:t>
                      </a:r>
                    </a:p>
                  </a:txBody>
                  <a:tcPr anchor="ctr">
                    <a:lnL>
                      <a:noFill/>
                    </a:lnL>
                    <a:lnR>
                      <a:noFill/>
                    </a:lnR>
                    <a:lnT>
                      <a:noFill/>
                    </a:lnT>
                    <a:lnB>
                      <a:noFill/>
                    </a:lnB>
                    <a:noFill/>
                  </a:tcPr>
                </a:tc>
                <a:tc>
                  <a:txBody>
                    <a:bodyPr/>
                    <a:lstStyle/>
                    <a:p>
                      <a:pPr>
                        <a:buNone/>
                      </a:pPr>
                      <a:r>
                        <a:rPr u="sng">
                          <a:solidFill>
                            <a:srgbClr val="FF0000"/>
                          </a:solidFill>
                          <a:latin typeface="メイリオ"/>
                          <a:ea typeface="メイリオ"/>
                          <a:cs typeface="メイリオ"/>
                        </a:rPr>
                        <a:t>1.3％</a:t>
                      </a:r>
                    </a:p>
                  </a:txBody>
                  <a:tcPr anchor="ctr">
                    <a:lnL>
                      <a:noFill/>
                    </a:lnL>
                    <a:lnR>
                      <a:noFill/>
                    </a:lnR>
                    <a:lnT>
                      <a:noFill/>
                    </a:lnT>
                    <a:lnB>
                      <a:noFill/>
                    </a:lnB>
                    <a:noFill/>
                  </a:tcPr>
                </a:tc>
                <a:tc>
                  <a:txBody>
                    <a:bodyPr/>
                    <a:lstStyle/>
                    <a:p>
                      <a:pPr>
                        <a:buNone/>
                      </a:pPr>
                      <a:r>
                        <a:rPr u="none" dirty="0">
                          <a:solidFill>
                            <a:schemeClr val="tx1"/>
                          </a:solidFill>
                          <a:latin typeface="メイリオ"/>
                          <a:ea typeface="メイリオ"/>
                          <a:cs typeface="メイリオ"/>
                        </a:rPr>
                        <a:t>44％</a:t>
                      </a:r>
                    </a:p>
                  </a:txBody>
                  <a:tcPr anchor="ctr">
                    <a:lnL>
                      <a:noFill/>
                    </a:lnL>
                    <a:lnR>
                      <a:noFill/>
                    </a:lnR>
                    <a:lnT>
                      <a:noFill/>
                    </a:lnT>
                    <a:lnB>
                      <a:noFill/>
                    </a:lnB>
                    <a:noFill/>
                  </a:tcPr>
                </a:tc>
                <a:extLst>
                  <a:ext uri="{0D108BD9-81ED-4DB2-BD59-A6C34878D82A}">
                    <a16:rowId xmlns:a16="http://schemas.microsoft.com/office/drawing/2014/main" val="10002"/>
                  </a:ext>
                </a:extLst>
              </a:tr>
              <a:tr h="291299">
                <a:tc>
                  <a:txBody>
                    <a:bodyPr/>
                    <a:lstStyle/>
                    <a:p>
                      <a:pPr>
                        <a:buNone/>
                      </a:pPr>
                      <a:r>
                        <a:rPr sz="1400" dirty="0" err="1">
                          <a:latin typeface="メイリオ"/>
                          <a:ea typeface="メイリオ"/>
                          <a:cs typeface="メイリオ"/>
                        </a:rPr>
                        <a:t>ベンゼン</a:t>
                      </a:r>
                      <a:r>
                        <a:rPr lang="ja-JP" altLang="en-US" sz="1400" dirty="0">
                          <a:latin typeface="メイリオ"/>
                          <a:ea typeface="メイリオ"/>
                          <a:cs typeface="メイリオ"/>
                        </a:rPr>
                        <a:t>（第</a:t>
                      </a:r>
                      <a:r>
                        <a:rPr lang="en-US" altLang="ja-JP" sz="1400" dirty="0">
                          <a:latin typeface="メイリオ"/>
                          <a:ea typeface="メイリオ"/>
                          <a:cs typeface="メイリオ"/>
                        </a:rPr>
                        <a:t>4</a:t>
                      </a:r>
                      <a:r>
                        <a:rPr lang="ja-JP" altLang="en-US" sz="1400" dirty="0">
                          <a:latin typeface="メイリオ"/>
                          <a:ea typeface="メイリオ"/>
                          <a:cs typeface="メイリオ"/>
                        </a:rPr>
                        <a:t>類　第１石油）</a:t>
                      </a:r>
                      <a:endParaRPr sz="1400" dirty="0">
                        <a:latin typeface="メイリオ"/>
                        <a:ea typeface="メイリオ"/>
                        <a:cs typeface="メイリオ"/>
                      </a:endParaRPr>
                    </a:p>
                  </a:txBody>
                  <a:tcPr anchor="ctr">
                    <a:lnL>
                      <a:noFill/>
                    </a:lnL>
                    <a:lnR>
                      <a:noFill/>
                    </a:lnR>
                    <a:lnT>
                      <a:noFill/>
                    </a:lnT>
                    <a:lnB>
                      <a:noFill/>
                    </a:lnB>
                    <a:noFill/>
                  </a:tcPr>
                </a:tc>
                <a:tc>
                  <a:txBody>
                    <a:bodyPr/>
                    <a:lstStyle/>
                    <a:p>
                      <a:pPr>
                        <a:buNone/>
                      </a:pPr>
                      <a:r>
                        <a:rPr>
                          <a:latin typeface="メイリオ"/>
                          <a:ea typeface="メイリオ"/>
                          <a:cs typeface="メイリオ"/>
                        </a:rPr>
                        <a:t>1.4％</a:t>
                      </a:r>
                    </a:p>
                  </a:txBody>
                  <a:tcPr anchor="ctr">
                    <a:lnL>
                      <a:noFill/>
                    </a:lnL>
                    <a:lnR>
                      <a:noFill/>
                    </a:lnR>
                    <a:lnT>
                      <a:noFill/>
                    </a:lnT>
                    <a:lnB>
                      <a:noFill/>
                    </a:lnB>
                    <a:noFill/>
                  </a:tcPr>
                </a:tc>
                <a:tc>
                  <a:txBody>
                    <a:bodyPr/>
                    <a:lstStyle/>
                    <a:p>
                      <a:pPr>
                        <a:buNone/>
                      </a:pPr>
                      <a:r>
                        <a:rPr dirty="0">
                          <a:latin typeface="メイリオ"/>
                          <a:ea typeface="メイリオ"/>
                          <a:cs typeface="メイリオ"/>
                        </a:rPr>
                        <a:t>7.1％</a:t>
                      </a:r>
                    </a:p>
                  </a:txBody>
                  <a:tcPr anchor="ctr">
                    <a:lnL>
                      <a:noFill/>
                    </a:lnL>
                    <a:lnR>
                      <a:noFill/>
                    </a:lnR>
                    <a:lnT>
                      <a:noFill/>
                    </a:lnT>
                    <a:lnB>
                      <a:noFill/>
                    </a:lnB>
                    <a:noFill/>
                  </a:tcPr>
                </a:tc>
                <a:extLst>
                  <a:ext uri="{0D108BD9-81ED-4DB2-BD59-A6C34878D82A}">
                    <a16:rowId xmlns:a16="http://schemas.microsoft.com/office/drawing/2014/main" val="10003"/>
                  </a:ext>
                </a:extLst>
              </a:tr>
              <a:tr h="291299">
                <a:tc>
                  <a:txBody>
                    <a:bodyPr/>
                    <a:lstStyle/>
                    <a:p>
                      <a:pPr>
                        <a:buNone/>
                      </a:pPr>
                      <a:r>
                        <a:rPr sz="1400" dirty="0" err="1">
                          <a:latin typeface="メイリオ"/>
                          <a:ea typeface="メイリオ"/>
                          <a:cs typeface="メイリオ"/>
                        </a:rPr>
                        <a:t>トルエン</a:t>
                      </a:r>
                      <a:r>
                        <a:rPr lang="ja-JP" altLang="en-US" sz="1400" dirty="0">
                          <a:latin typeface="メイリオ"/>
                          <a:ea typeface="メイリオ"/>
                          <a:cs typeface="メイリオ"/>
                        </a:rPr>
                        <a:t>（第４類　第１石油）</a:t>
                      </a:r>
                      <a:endParaRPr sz="1400" dirty="0">
                        <a:latin typeface="メイリオ"/>
                        <a:ea typeface="メイリオ"/>
                        <a:cs typeface="メイリオ"/>
                      </a:endParaRPr>
                    </a:p>
                  </a:txBody>
                  <a:tcPr anchor="ctr">
                    <a:lnL>
                      <a:noFill/>
                    </a:lnL>
                    <a:lnR>
                      <a:noFill/>
                    </a:lnR>
                    <a:lnT>
                      <a:noFill/>
                    </a:lnT>
                    <a:lnB>
                      <a:noFill/>
                    </a:lnB>
                    <a:noFill/>
                  </a:tcPr>
                </a:tc>
                <a:tc>
                  <a:txBody>
                    <a:bodyPr/>
                    <a:lstStyle/>
                    <a:p>
                      <a:pPr>
                        <a:buNone/>
                      </a:pPr>
                      <a:r>
                        <a:rPr>
                          <a:latin typeface="メイリオ"/>
                          <a:ea typeface="メイリオ"/>
                          <a:cs typeface="メイリオ"/>
                        </a:rPr>
                        <a:t>1.4％</a:t>
                      </a:r>
                    </a:p>
                  </a:txBody>
                  <a:tcPr anchor="ctr">
                    <a:lnL>
                      <a:noFill/>
                    </a:lnL>
                    <a:lnR>
                      <a:noFill/>
                    </a:lnR>
                    <a:lnT>
                      <a:noFill/>
                    </a:lnT>
                    <a:lnB>
                      <a:noFill/>
                    </a:lnB>
                    <a:noFill/>
                  </a:tcPr>
                </a:tc>
                <a:tc>
                  <a:txBody>
                    <a:bodyPr/>
                    <a:lstStyle/>
                    <a:p>
                      <a:pPr>
                        <a:buNone/>
                      </a:pPr>
                      <a:r>
                        <a:rPr dirty="0">
                          <a:latin typeface="メイリオ"/>
                          <a:ea typeface="メイリオ"/>
                          <a:cs typeface="メイリオ"/>
                        </a:rPr>
                        <a:t>6.7％</a:t>
                      </a:r>
                    </a:p>
                  </a:txBody>
                  <a:tcPr anchor="ctr">
                    <a:lnL>
                      <a:noFill/>
                    </a:lnL>
                    <a:lnR>
                      <a:noFill/>
                    </a:lnR>
                    <a:lnT>
                      <a:noFill/>
                    </a:lnT>
                    <a:lnB>
                      <a:noFill/>
                    </a:lnB>
                    <a:noFill/>
                  </a:tcPr>
                </a:tc>
                <a:extLst>
                  <a:ext uri="{0D108BD9-81ED-4DB2-BD59-A6C34878D82A}">
                    <a16:rowId xmlns:a16="http://schemas.microsoft.com/office/drawing/2014/main" val="10004"/>
                  </a:ext>
                </a:extLst>
              </a:tr>
              <a:tr h="291299">
                <a:tc>
                  <a:txBody>
                    <a:bodyPr/>
                    <a:lstStyle/>
                    <a:p>
                      <a:pPr>
                        <a:buNone/>
                      </a:pPr>
                      <a:r>
                        <a:rPr>
                          <a:latin typeface="メイリオ"/>
                          <a:ea typeface="メイリオ"/>
                          <a:cs typeface="メイリオ"/>
                        </a:rPr>
                        <a:t>エチルアルコール</a:t>
                      </a:r>
                    </a:p>
                  </a:txBody>
                  <a:tcPr anchor="ctr">
                    <a:lnL>
                      <a:noFill/>
                    </a:lnL>
                    <a:lnR>
                      <a:noFill/>
                    </a:lnR>
                    <a:lnT>
                      <a:noFill/>
                    </a:lnT>
                    <a:lnB>
                      <a:noFill/>
                    </a:lnB>
                    <a:noFill/>
                  </a:tcPr>
                </a:tc>
                <a:tc>
                  <a:txBody>
                    <a:bodyPr/>
                    <a:lstStyle/>
                    <a:p>
                      <a:pPr>
                        <a:buNone/>
                      </a:pPr>
                      <a:r>
                        <a:rPr>
                          <a:latin typeface="メイリオ"/>
                          <a:ea typeface="メイリオ"/>
                          <a:cs typeface="メイリオ"/>
                        </a:rPr>
                        <a:t>4.3％</a:t>
                      </a:r>
                    </a:p>
                  </a:txBody>
                  <a:tcPr anchor="ctr">
                    <a:lnL>
                      <a:noFill/>
                    </a:lnL>
                    <a:lnR>
                      <a:noFill/>
                    </a:lnR>
                    <a:lnT>
                      <a:noFill/>
                    </a:lnT>
                    <a:lnB>
                      <a:noFill/>
                    </a:lnB>
                    <a:noFill/>
                  </a:tcPr>
                </a:tc>
                <a:tc>
                  <a:txBody>
                    <a:bodyPr/>
                    <a:lstStyle/>
                    <a:p>
                      <a:pPr>
                        <a:buNone/>
                      </a:pPr>
                      <a:r>
                        <a:rPr>
                          <a:latin typeface="メイリオ"/>
                          <a:ea typeface="メイリオ"/>
                          <a:cs typeface="メイリオ"/>
                        </a:rPr>
                        <a:t>19％</a:t>
                      </a:r>
                    </a:p>
                  </a:txBody>
                  <a:tcPr anchor="ctr">
                    <a:lnL>
                      <a:noFill/>
                    </a:lnL>
                    <a:lnR>
                      <a:noFill/>
                    </a:lnR>
                    <a:lnT>
                      <a:noFill/>
                    </a:lnT>
                    <a:lnB>
                      <a:noFill/>
                    </a:lnB>
                    <a:noFill/>
                  </a:tcPr>
                </a:tc>
                <a:extLst>
                  <a:ext uri="{0D108BD9-81ED-4DB2-BD59-A6C34878D82A}">
                    <a16:rowId xmlns:a16="http://schemas.microsoft.com/office/drawing/2014/main" val="10005"/>
                  </a:ext>
                </a:extLst>
              </a:tr>
              <a:tr h="291299">
                <a:tc>
                  <a:txBody>
                    <a:bodyPr/>
                    <a:lstStyle/>
                    <a:p>
                      <a:pPr>
                        <a:buNone/>
                      </a:pPr>
                      <a:r>
                        <a:rPr>
                          <a:latin typeface="メイリオ"/>
                          <a:ea typeface="メイリオ"/>
                          <a:cs typeface="メイリオ"/>
                        </a:rPr>
                        <a:t>メチルアルコール</a:t>
                      </a:r>
                    </a:p>
                  </a:txBody>
                  <a:tcPr anchor="ctr">
                    <a:lnL>
                      <a:noFill/>
                    </a:lnL>
                    <a:lnR>
                      <a:noFill/>
                    </a:lnR>
                    <a:lnT>
                      <a:noFill/>
                    </a:lnT>
                    <a:lnB>
                      <a:noFill/>
                    </a:lnB>
                    <a:noFill/>
                  </a:tcPr>
                </a:tc>
                <a:tc>
                  <a:txBody>
                    <a:bodyPr/>
                    <a:lstStyle/>
                    <a:p>
                      <a:pPr>
                        <a:buNone/>
                      </a:pPr>
                      <a:r>
                        <a:rPr>
                          <a:latin typeface="メイリオ"/>
                          <a:ea typeface="メイリオ"/>
                          <a:cs typeface="メイリオ"/>
                        </a:rPr>
                        <a:t>7.3％</a:t>
                      </a:r>
                    </a:p>
                  </a:txBody>
                  <a:tcPr anchor="ctr">
                    <a:lnL>
                      <a:noFill/>
                    </a:lnL>
                    <a:lnR>
                      <a:noFill/>
                    </a:lnR>
                    <a:lnT>
                      <a:noFill/>
                    </a:lnT>
                    <a:lnB>
                      <a:noFill/>
                    </a:lnB>
                    <a:noFill/>
                  </a:tcPr>
                </a:tc>
                <a:tc>
                  <a:txBody>
                    <a:bodyPr/>
                    <a:lstStyle/>
                    <a:p>
                      <a:pPr>
                        <a:buNone/>
                      </a:pPr>
                      <a:r>
                        <a:rPr dirty="0">
                          <a:latin typeface="メイリオ"/>
                          <a:ea typeface="メイリオ"/>
                          <a:cs typeface="メイリオ"/>
                        </a:rPr>
                        <a:t>36％</a:t>
                      </a:r>
                    </a:p>
                  </a:txBody>
                  <a:tcPr anchor="ctr">
                    <a:lnL>
                      <a:noFill/>
                    </a:lnL>
                    <a:lnR>
                      <a:noFill/>
                    </a:lnR>
                    <a:lnT>
                      <a:noFill/>
                    </a:lnT>
                    <a:lnB>
                      <a:noFill/>
                    </a:lnB>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546554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992E707-7C34-4B20-23FA-DC3B1A41F45F}"/>
              </a:ext>
            </a:extLst>
          </p:cNvPr>
          <p:cNvSpPr>
            <a:spLocks noGrp="1"/>
          </p:cNvSpPr>
          <p:nvPr>
            <p:ph type="title"/>
          </p:nvPr>
        </p:nvSpPr>
        <p:spPr/>
        <p:txBody>
          <a:bodyPr/>
          <a:lstStyle/>
          <a:p>
            <a:pPr>
              <a:defRPr sz="1950" b="1">
                <a:solidFill>
                  <a:srgbClr val="17365D"/>
                </a:solidFill>
              </a:defRPr>
            </a:pPr>
            <a:r>
              <a:rPr sz="1950" b="1">
                <a:solidFill>
                  <a:srgbClr val="17365D"/>
                </a:solidFill>
              </a:rPr>
              <a:t>引火点・発火点・自然発火を区別する</a:t>
            </a:r>
            <a:endParaRPr/>
          </a:p>
        </p:txBody>
      </p:sp>
      <p:sp>
        <p:nvSpPr>
          <p:cNvPr id="3" name="スライド番号プレースホルダー 2">
            <a:extLst>
              <a:ext uri="{FF2B5EF4-FFF2-40B4-BE49-F238E27FC236}">
                <a16:creationId xmlns:a16="http://schemas.microsoft.com/office/drawing/2014/main" id="{22D7BF2B-12D3-E23E-45D4-3512FD3A7A85}"/>
              </a:ext>
            </a:extLst>
          </p:cNvPr>
          <p:cNvSpPr>
            <a:spLocks noGrp="1"/>
          </p:cNvSpPr>
          <p:nvPr>
            <p:ph type="sldNum" idx="12"/>
          </p:nvPr>
        </p:nvSpPr>
        <p:spPr/>
        <p:txBody>
          <a:bodyPr/>
          <a:lstStyle/>
          <a:p>
            <a:fld id="{4932B27F-0834-4F11-AF0D-3B42CF9EE089}" type="slidenum">
              <a:rPr/>
              <a:t>12</a:t>
            </a:fld>
            <a:endParaRPr/>
          </a:p>
        </p:txBody>
      </p:sp>
      <p:sp>
        <p:nvSpPr>
          <p:cNvPr id="5" name="テキスト ボックス 4">
            <a:extLst>
              <a:ext uri="{FF2B5EF4-FFF2-40B4-BE49-F238E27FC236}">
                <a16:creationId xmlns:a16="http://schemas.microsoft.com/office/drawing/2014/main" id="{E3B5173C-61E9-A439-A0F2-94AD75D16880}"/>
              </a:ext>
            </a:extLst>
          </p:cNvPr>
          <p:cNvSpPr>
            <a:spLocks noGrp="1"/>
          </p:cNvSpPr>
          <p:nvPr/>
        </p:nvSpPr>
        <p:spPr>
          <a:xfrm>
            <a:off x="231227" y="769737"/>
            <a:ext cx="11341647" cy="4801314"/>
          </a:xfrm>
          <a:prstGeom prst="rect">
            <a:avLst/>
          </a:prstGeom>
          <a:noFill/>
          <a:ln>
            <a:noFill/>
          </a:ln>
        </p:spPr>
        <p:txBody>
          <a:bodyPr wrap="square">
            <a:spAutoFit/>
          </a:bodyPr>
          <a:lstStyle/>
          <a:p>
            <a:pPr marL="0" marR="0" lvl="0" indent="0" algn="l" defTabSz="914400">
              <a:lnSpc>
                <a:spcPct val="100000"/>
              </a:lnSpc>
              <a:spcBef>
                <a:spcPct val="0"/>
              </a:spcBef>
              <a:spcAft>
                <a:spcPct val="0"/>
              </a:spcAft>
              <a:buClrTx/>
              <a:buSzTx/>
              <a:buFontTx/>
              <a:buNone/>
            </a:pPr>
            <a:endParaRPr sz="18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800" b="1" i="0" u="none" cap="none" dirty="0">
                <a:ln>
                  <a:noFill/>
                </a:ln>
                <a:solidFill>
                  <a:schemeClr val="tx1"/>
                </a:solidFill>
                <a:latin typeface="メイリオ"/>
                <a:ea typeface="メイリオ"/>
                <a:cs typeface="メイリオ"/>
              </a:rPr>
              <a:t>3．発火点（発火温度）</a:t>
            </a:r>
          </a:p>
          <a:p>
            <a:pPr marL="0" marR="0" lvl="0" indent="0" algn="l" defTabSz="914400">
              <a:lnSpc>
                <a:spcPct val="100000"/>
              </a:lnSpc>
              <a:spcBef>
                <a:spcPct val="0"/>
              </a:spcBef>
              <a:spcAft>
                <a:spcPct val="0"/>
              </a:spcAft>
              <a:buClrTx/>
              <a:buSzTx/>
              <a:buFontTx/>
              <a:buNone/>
            </a:pPr>
            <a:r>
              <a:rPr sz="1800" b="0" i="0" u="none" cap="none" dirty="0" err="1">
                <a:ln>
                  <a:noFill/>
                </a:ln>
                <a:solidFill>
                  <a:schemeClr val="tx1"/>
                </a:solidFill>
                <a:latin typeface="メイリオ"/>
                <a:ea typeface="メイリオ"/>
                <a:cs typeface="メイリオ"/>
              </a:rPr>
              <a:t>発火点とは、空気中で可燃物を加熱し続けたとき、</a:t>
            </a:r>
            <a:r>
              <a:rPr sz="1800" b="0" i="0" u="none" cap="none" dirty="0" err="1">
                <a:ln>
                  <a:noFill/>
                </a:ln>
                <a:solidFill>
                  <a:srgbClr val="FF0000"/>
                </a:solidFill>
                <a:latin typeface="メイリオ"/>
                <a:ea typeface="メイリオ"/>
                <a:cs typeface="メイリオ"/>
              </a:rPr>
              <a:t>火炎や火花などの火源がなくても燃焼を始める最低温度</a:t>
            </a:r>
            <a:endParaRPr sz="1800" b="0" i="0" u="none" cap="none" dirty="0">
              <a:ln>
                <a:noFill/>
              </a:ln>
              <a:solidFill>
                <a:srgbClr val="FF0000"/>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800" b="0" i="0" u="none" cap="none" dirty="0" err="1">
                <a:ln>
                  <a:noFill/>
                </a:ln>
                <a:solidFill>
                  <a:schemeClr val="tx1"/>
                </a:solidFill>
                <a:latin typeface="メイリオ"/>
                <a:ea typeface="メイリオ"/>
                <a:cs typeface="メイリオ"/>
              </a:rPr>
              <a:t>火源を用いずに燃焼が一定時間以上継続する温度を発火点と</a:t>
            </a:r>
            <a:r>
              <a:rPr lang="ja-JP" altLang="en-US" sz="1800" b="0" i="0" u="none" cap="none" dirty="0">
                <a:ln>
                  <a:noFill/>
                </a:ln>
                <a:solidFill>
                  <a:schemeClr val="tx1"/>
                </a:solidFill>
                <a:latin typeface="メイリオ"/>
                <a:ea typeface="メイリオ"/>
                <a:cs typeface="メイリオ"/>
              </a:rPr>
              <a:t>する</a:t>
            </a:r>
            <a:r>
              <a:rPr sz="1800" b="0" i="0" u="none" cap="none" dirty="0">
                <a:ln>
                  <a:noFill/>
                </a:ln>
                <a:solidFill>
                  <a:schemeClr val="tx1"/>
                </a:solidFill>
                <a:latin typeface="メイリオ"/>
                <a:ea typeface="メイリオ"/>
                <a:cs typeface="メイリオ"/>
              </a:rPr>
              <a:t>。</a:t>
            </a:r>
          </a:p>
          <a:p>
            <a:pPr marL="0" marR="0" lvl="0" indent="0" algn="l" defTabSz="914400">
              <a:lnSpc>
                <a:spcPct val="100000"/>
              </a:lnSpc>
              <a:spcBef>
                <a:spcPct val="0"/>
              </a:spcBef>
              <a:spcAft>
                <a:spcPct val="0"/>
              </a:spcAft>
              <a:buClrTx/>
              <a:buSzTx/>
              <a:buFontTx/>
              <a:buNone/>
            </a:pPr>
            <a:r>
              <a:rPr sz="1800" b="0" i="0" u="none" cap="none" dirty="0" err="1">
                <a:ln>
                  <a:noFill/>
                </a:ln>
                <a:solidFill>
                  <a:schemeClr val="tx1"/>
                </a:solidFill>
                <a:latin typeface="メイリオ"/>
                <a:ea typeface="メイリオ"/>
                <a:cs typeface="メイリオ"/>
              </a:rPr>
              <a:t>二硫化炭素</a:t>
            </a:r>
            <a:r>
              <a:rPr lang="ja-JP" altLang="en-US" sz="1800" b="0" i="0" u="none" cap="none" dirty="0">
                <a:ln>
                  <a:noFill/>
                </a:ln>
                <a:solidFill>
                  <a:schemeClr val="tx1"/>
                </a:solidFill>
                <a:latin typeface="メイリオ"/>
                <a:ea typeface="メイリオ"/>
                <a:cs typeface="メイリオ"/>
              </a:rPr>
              <a:t>（発火点　</a:t>
            </a:r>
            <a:r>
              <a:rPr lang="en-US" altLang="ja-JP" sz="1800" b="0" i="0" u="none" cap="none" dirty="0">
                <a:ln>
                  <a:noFill/>
                </a:ln>
                <a:solidFill>
                  <a:schemeClr val="tx1"/>
                </a:solidFill>
                <a:latin typeface="メイリオ"/>
                <a:ea typeface="メイリオ"/>
                <a:cs typeface="メイリオ"/>
              </a:rPr>
              <a:t>102</a:t>
            </a:r>
            <a:r>
              <a:rPr lang="ja-JP" altLang="en-US" dirty="0">
                <a:latin typeface="メイリオ"/>
                <a:ea typeface="メイリオ"/>
                <a:cs typeface="メイリオ"/>
              </a:rPr>
              <a:t>℃</a:t>
            </a:r>
            <a:r>
              <a:rPr lang="ja-JP" altLang="en-US" sz="1800" b="0" i="0" u="none" cap="none" dirty="0">
                <a:ln>
                  <a:noFill/>
                </a:ln>
                <a:solidFill>
                  <a:schemeClr val="tx1"/>
                </a:solidFill>
                <a:latin typeface="メイリオ"/>
                <a:ea typeface="メイリオ"/>
                <a:cs typeface="メイリオ"/>
              </a:rPr>
              <a:t>）</a:t>
            </a:r>
            <a:r>
              <a:rPr sz="1800" b="0" i="0" u="none" cap="none" dirty="0" err="1">
                <a:ln>
                  <a:noFill/>
                </a:ln>
                <a:solidFill>
                  <a:schemeClr val="tx1"/>
                </a:solidFill>
                <a:latin typeface="メイリオ"/>
                <a:ea typeface="メイリオ"/>
                <a:cs typeface="メイリオ"/>
              </a:rPr>
              <a:t>のように発火点が低い物質は、比較的低い温度でも発火するため、特に注意が必要</a:t>
            </a:r>
            <a:endParaRPr sz="18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endParaRPr sz="18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800" b="1" i="0" u="none" cap="none" dirty="0">
                <a:ln>
                  <a:noFill/>
                </a:ln>
                <a:solidFill>
                  <a:schemeClr val="tx1"/>
                </a:solidFill>
                <a:latin typeface="メイリオ"/>
                <a:ea typeface="メイリオ"/>
                <a:cs typeface="メイリオ"/>
              </a:rPr>
              <a:t>4．自然発火</a:t>
            </a:r>
          </a:p>
          <a:p>
            <a:pPr marL="0" marR="0" lvl="0" indent="0" algn="l" defTabSz="914400">
              <a:lnSpc>
                <a:spcPct val="100000"/>
              </a:lnSpc>
              <a:spcBef>
                <a:spcPct val="0"/>
              </a:spcBef>
              <a:spcAft>
                <a:spcPct val="0"/>
              </a:spcAft>
              <a:buClrTx/>
              <a:buSzTx/>
              <a:buFontTx/>
              <a:buNone/>
            </a:pPr>
            <a:r>
              <a:rPr sz="1800" b="0" i="0" u="none" cap="none" dirty="0" err="1">
                <a:ln>
                  <a:noFill/>
                </a:ln>
                <a:solidFill>
                  <a:schemeClr val="tx1"/>
                </a:solidFill>
                <a:latin typeface="メイリオ"/>
                <a:ea typeface="メイリオ"/>
                <a:cs typeface="メイリオ"/>
              </a:rPr>
              <a:t>自然発火とは、外部から火炎や火花などを与えなくても、</a:t>
            </a:r>
            <a:r>
              <a:rPr sz="1800" b="0" i="0" u="none" cap="none" dirty="0" err="1">
                <a:ln>
                  <a:noFill/>
                </a:ln>
                <a:solidFill>
                  <a:srgbClr val="FF0000"/>
                </a:solidFill>
                <a:latin typeface="メイリオ"/>
                <a:ea typeface="メイリオ"/>
                <a:cs typeface="メイリオ"/>
              </a:rPr>
              <a:t>物質が自ら発熱・蓄熱し、発火点に達して燃焼を始める現象</a:t>
            </a:r>
            <a:r>
              <a:rPr sz="1800" b="0" i="0" u="none" cap="none" dirty="0">
                <a:ln>
                  <a:noFill/>
                </a:ln>
                <a:solidFill>
                  <a:srgbClr val="FF0000"/>
                </a:solidFill>
                <a:latin typeface="メイリオ"/>
                <a:ea typeface="メイリオ"/>
                <a:cs typeface="メイリオ"/>
              </a:rPr>
              <a:t>。</a:t>
            </a:r>
          </a:p>
          <a:p>
            <a:pPr marL="0" marR="0" lvl="0" indent="0" algn="l" defTabSz="914400">
              <a:lnSpc>
                <a:spcPct val="100000"/>
              </a:lnSpc>
              <a:spcBef>
                <a:spcPct val="0"/>
              </a:spcBef>
              <a:spcAft>
                <a:spcPct val="0"/>
              </a:spcAft>
              <a:buClrTx/>
              <a:buSzTx/>
              <a:buFontTx/>
              <a:buNone/>
            </a:pPr>
            <a:r>
              <a:rPr sz="1800" b="0" i="0" u="none" cap="none" dirty="0" err="1">
                <a:ln>
                  <a:noFill/>
                </a:ln>
                <a:solidFill>
                  <a:schemeClr val="tx1"/>
                </a:solidFill>
                <a:latin typeface="メイリオ"/>
                <a:ea typeface="メイリオ"/>
                <a:cs typeface="メイリオ"/>
              </a:rPr>
              <a:t>主な原因には、次のような反応</a:t>
            </a:r>
            <a:endParaRPr sz="1800" b="0" i="0" u="none" cap="none"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Char char="•"/>
            </a:pPr>
            <a:r>
              <a:rPr sz="1800" b="0" i="0" u="none" cap="none" dirty="0" err="1">
                <a:ln>
                  <a:noFill/>
                </a:ln>
                <a:solidFill>
                  <a:schemeClr val="tx1"/>
                </a:solidFill>
                <a:latin typeface="メイリオ"/>
                <a:ea typeface="メイリオ"/>
                <a:cs typeface="メイリオ"/>
              </a:rPr>
              <a:t>酸化や分解による反応熱</a:t>
            </a:r>
            <a:r>
              <a:rPr sz="1800" b="0" i="0" u="none" cap="none" dirty="0">
                <a:ln>
                  <a:noFill/>
                </a:ln>
                <a:solidFill>
                  <a:schemeClr val="tx1"/>
                </a:solidFill>
                <a:latin typeface="メイリオ"/>
                <a:ea typeface="メイリオ"/>
                <a:cs typeface="メイリオ"/>
              </a:rPr>
              <a:t> </a:t>
            </a:r>
          </a:p>
          <a:p>
            <a:pPr marL="0" marR="0" lvl="0" indent="0" algn="l" defTabSz="914400">
              <a:lnSpc>
                <a:spcPct val="100000"/>
              </a:lnSpc>
              <a:spcBef>
                <a:spcPct val="0"/>
              </a:spcBef>
              <a:spcAft>
                <a:spcPct val="0"/>
              </a:spcAft>
              <a:buClrTx/>
              <a:buSzTx/>
              <a:buFontTx/>
              <a:buChar char="•"/>
            </a:pPr>
            <a:r>
              <a:rPr sz="1800" b="0" i="0" u="none" cap="none" dirty="0" err="1">
                <a:ln>
                  <a:noFill/>
                </a:ln>
                <a:solidFill>
                  <a:schemeClr val="tx1"/>
                </a:solidFill>
                <a:latin typeface="メイリオ"/>
                <a:ea typeface="メイリオ"/>
                <a:cs typeface="メイリオ"/>
              </a:rPr>
              <a:t>蓄積した熱による温度上昇</a:t>
            </a:r>
            <a:r>
              <a:rPr sz="1800" b="0" i="0" u="none" cap="none" dirty="0">
                <a:ln>
                  <a:noFill/>
                </a:ln>
                <a:solidFill>
                  <a:schemeClr val="tx1"/>
                </a:solidFill>
                <a:latin typeface="メイリオ"/>
                <a:ea typeface="メイリオ"/>
                <a:cs typeface="メイリオ"/>
              </a:rPr>
              <a:t> </a:t>
            </a:r>
          </a:p>
          <a:p>
            <a:pPr marL="0" marR="0" lvl="0" indent="0" algn="l" defTabSz="914400">
              <a:lnSpc>
                <a:spcPct val="100000"/>
              </a:lnSpc>
              <a:spcBef>
                <a:spcPct val="0"/>
              </a:spcBef>
              <a:spcAft>
                <a:spcPct val="0"/>
              </a:spcAft>
              <a:buClrTx/>
              <a:buSzTx/>
              <a:buFontTx/>
              <a:buChar char="•"/>
            </a:pPr>
            <a:r>
              <a:rPr sz="1800" b="0" i="0" u="none" cap="none" dirty="0" err="1">
                <a:ln>
                  <a:noFill/>
                </a:ln>
                <a:solidFill>
                  <a:schemeClr val="tx1"/>
                </a:solidFill>
                <a:latin typeface="メイリオ"/>
                <a:ea typeface="メイリオ"/>
                <a:cs typeface="メイリオ"/>
              </a:rPr>
              <a:t>化学的な酸化・分解反応</a:t>
            </a:r>
            <a:r>
              <a:rPr sz="1800" b="0" i="0" u="none" cap="none" dirty="0">
                <a:ln>
                  <a:noFill/>
                </a:ln>
                <a:solidFill>
                  <a:schemeClr val="tx1"/>
                </a:solidFill>
                <a:latin typeface="メイリオ"/>
                <a:ea typeface="メイリオ"/>
                <a:cs typeface="メイリオ"/>
              </a:rPr>
              <a:t> </a:t>
            </a:r>
          </a:p>
          <a:p>
            <a:pPr marL="0" marR="0" lvl="0" indent="0" algn="l" defTabSz="914400">
              <a:lnSpc>
                <a:spcPct val="100000"/>
              </a:lnSpc>
              <a:spcBef>
                <a:spcPct val="0"/>
              </a:spcBef>
              <a:spcAft>
                <a:spcPct val="0"/>
              </a:spcAft>
              <a:buClrTx/>
              <a:buSzTx/>
              <a:buFontTx/>
              <a:buChar char="•"/>
            </a:pPr>
            <a:r>
              <a:rPr sz="1800" b="0" i="0" u="none" cap="none" dirty="0" err="1">
                <a:ln>
                  <a:noFill/>
                </a:ln>
                <a:solidFill>
                  <a:schemeClr val="tx1"/>
                </a:solidFill>
                <a:latin typeface="メイリオ"/>
                <a:ea typeface="メイリオ"/>
                <a:cs typeface="メイリオ"/>
              </a:rPr>
              <a:t>重合反応</a:t>
            </a:r>
            <a:r>
              <a:rPr sz="1800" b="0" i="0" u="none" cap="none" dirty="0">
                <a:ln>
                  <a:noFill/>
                </a:ln>
                <a:solidFill>
                  <a:schemeClr val="tx1"/>
                </a:solidFill>
                <a:latin typeface="メイリオ"/>
                <a:ea typeface="メイリオ"/>
                <a:cs typeface="メイリオ"/>
              </a:rPr>
              <a:t> </a:t>
            </a:r>
            <a:r>
              <a:rPr lang="ja-JP" altLang="en-US" sz="1800" b="0" i="0" u="none" cap="none" dirty="0">
                <a:ln>
                  <a:noFill/>
                </a:ln>
                <a:solidFill>
                  <a:schemeClr val="tx1"/>
                </a:solidFill>
                <a:latin typeface="メイリオ"/>
                <a:ea typeface="メイリオ"/>
                <a:cs typeface="メイリオ"/>
              </a:rPr>
              <a:t>（分子が結合する反応）</a:t>
            </a:r>
            <a:endParaRPr sz="1800" b="0" i="0" u="none" cap="none"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Char char="•"/>
            </a:pPr>
            <a:r>
              <a:rPr sz="1800" b="0" i="0" u="none" cap="none" dirty="0" err="1">
                <a:ln>
                  <a:noFill/>
                </a:ln>
                <a:solidFill>
                  <a:schemeClr val="tx1"/>
                </a:solidFill>
                <a:latin typeface="メイリオ"/>
                <a:ea typeface="メイリオ"/>
                <a:cs typeface="メイリオ"/>
              </a:rPr>
              <a:t>吸着反応</a:t>
            </a:r>
            <a:r>
              <a:rPr sz="1800" b="0" i="0" u="none" cap="none" dirty="0">
                <a:ln>
                  <a:noFill/>
                </a:ln>
                <a:solidFill>
                  <a:schemeClr val="tx1"/>
                </a:solidFill>
                <a:latin typeface="メイリオ"/>
                <a:ea typeface="メイリオ"/>
                <a:cs typeface="メイリオ"/>
              </a:rPr>
              <a:t> </a:t>
            </a:r>
            <a:r>
              <a:rPr lang="ja-JP" altLang="en-US" sz="1800" b="0" i="0" u="none" cap="none" dirty="0">
                <a:ln>
                  <a:noFill/>
                </a:ln>
                <a:solidFill>
                  <a:schemeClr val="tx1"/>
                </a:solidFill>
                <a:latin typeface="メイリオ"/>
                <a:ea typeface="メイリオ"/>
                <a:cs typeface="メイリオ"/>
              </a:rPr>
              <a:t>（気体・液体分子が固体表面に引き寄せられ、熱放出）</a:t>
            </a:r>
            <a:endParaRPr sz="1800" b="0" i="0" u="none" cap="none"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Char char="•"/>
            </a:pPr>
            <a:r>
              <a:rPr sz="1800" b="0" i="0" u="none" cap="none" dirty="0" err="1">
                <a:ln>
                  <a:noFill/>
                </a:ln>
                <a:solidFill>
                  <a:schemeClr val="tx1"/>
                </a:solidFill>
                <a:latin typeface="メイリオ"/>
                <a:ea typeface="メイリオ"/>
                <a:cs typeface="メイリオ"/>
              </a:rPr>
              <a:t>微生物による発熱反応</a:t>
            </a:r>
            <a:r>
              <a:rPr sz="1800" b="0" i="0" u="none" cap="none" dirty="0">
                <a:ln>
                  <a:noFill/>
                </a:ln>
                <a:solidFill>
                  <a:schemeClr val="tx1"/>
                </a:solidFill>
                <a:latin typeface="メイリオ"/>
                <a:ea typeface="メイリオ"/>
                <a:cs typeface="メイリオ"/>
              </a:rPr>
              <a:t> </a:t>
            </a:r>
          </a:p>
        </p:txBody>
      </p:sp>
      <p:pic>
        <p:nvPicPr>
          <p:cNvPr id="15" name="図 6"/>
          <p:cNvPicPr>
            <a:picLocks noChangeAspect="1"/>
          </p:cNvPicPr>
          <p:nvPr/>
        </p:nvPicPr>
        <p:blipFill>
          <a:blip r:embed="rId3"/>
          <a:stretch>
            <a:fillRect/>
          </a:stretch>
        </p:blipFill>
        <p:spPr>
          <a:xfrm>
            <a:off x="7324725" y="3703137"/>
            <a:ext cx="4248150" cy="2914650"/>
          </a:xfrm>
          <a:prstGeom prst="rect">
            <a:avLst/>
          </a:prstGeom>
        </p:spPr>
      </p:pic>
    </p:spTree>
    <p:extLst>
      <p:ext uri="{BB962C8B-B14F-4D97-AF65-F5344CB8AC3E}">
        <p14:creationId xmlns:p14="http://schemas.microsoft.com/office/powerpoint/2010/main" val="333806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F226ED-5D88-8D9B-B25E-4E3B14DA3850}"/>
              </a:ext>
            </a:extLst>
          </p:cNvPr>
          <p:cNvSpPr>
            <a:spLocks noGrp="1"/>
          </p:cNvSpPr>
          <p:nvPr>
            <p:ph type="title"/>
          </p:nvPr>
        </p:nvSpPr>
        <p:spPr/>
        <p:txBody>
          <a:bodyPr/>
          <a:lstStyle/>
          <a:p>
            <a:endParaRPr kumimoji="1" lang="ja-JP" altLang="en-US"/>
          </a:p>
        </p:txBody>
      </p:sp>
      <p:sp>
        <p:nvSpPr>
          <p:cNvPr id="3" name="スライド番号プレースホルダー 2">
            <a:extLst>
              <a:ext uri="{FF2B5EF4-FFF2-40B4-BE49-F238E27FC236}">
                <a16:creationId xmlns:a16="http://schemas.microsoft.com/office/drawing/2014/main" id="{CD95CA5D-4CD6-D7A4-BDAE-BD8DB60D4FB7}"/>
              </a:ext>
            </a:extLst>
          </p:cNvPr>
          <p:cNvSpPr>
            <a:spLocks noGrp="1"/>
          </p:cNvSpPr>
          <p:nvPr>
            <p:ph type="sldNum" idx="12"/>
          </p:nvPr>
        </p:nvSpPr>
        <p:spPr/>
        <p:txBody>
          <a:bodyPr/>
          <a:lstStyle/>
          <a:p>
            <a:fld id="{4932B27F-0834-4F11-AF0D-3B42CF9EE089}" type="slidenum">
              <a:rPr lang="en-US" altLang="ja-JP" smtClean="0"/>
              <a:t>13</a:t>
            </a:fld>
            <a:endParaRPr lang="ja-JP" altLang="en-US"/>
          </a:p>
        </p:txBody>
      </p:sp>
      <p:sp>
        <p:nvSpPr>
          <p:cNvPr id="7" name="直線コネクタ 6">
            <a:extLst>
              <a:ext uri="{FF2B5EF4-FFF2-40B4-BE49-F238E27FC236}">
                <a16:creationId xmlns:a16="http://schemas.microsoft.com/office/drawing/2014/main" id="{A10705B1-DA5C-46FA-B156-4AEDE641DD31}"/>
              </a:ext>
            </a:extLst>
          </p:cNvPr>
          <p:cNvSpPr>
            <a:spLocks noGrp="1"/>
          </p:cNvSpPr>
          <p:nvPr/>
        </p:nvSpPr>
        <p:spPr>
          <a:xfrm>
            <a:off x="6298121" y="1394610"/>
            <a:ext cx="0" cy="2180102"/>
          </a:xfrm>
          <a:prstGeom prst="line">
            <a:avLst/>
          </a:prstGeom>
          <a:ln w="38100">
            <a:solidFill>
              <a:srgbClr val="F4B183"/>
            </a:solidFill>
            <a:prstDash val="solid"/>
          </a:ln>
        </p:spPr>
      </p:sp>
      <p:sp>
        <p:nvSpPr>
          <p:cNvPr id="8" name="直線コネクタ 7">
            <a:extLst>
              <a:ext uri="{FF2B5EF4-FFF2-40B4-BE49-F238E27FC236}">
                <a16:creationId xmlns:a16="http://schemas.microsoft.com/office/drawing/2014/main" id="{FADC105F-8817-4641-9C47-109D1CD2F38E}"/>
              </a:ext>
            </a:extLst>
          </p:cNvPr>
          <p:cNvSpPr>
            <a:spLocks noGrp="1"/>
          </p:cNvSpPr>
          <p:nvPr/>
        </p:nvSpPr>
        <p:spPr>
          <a:xfrm>
            <a:off x="6318223" y="3328185"/>
            <a:ext cx="0" cy="2180102"/>
          </a:xfrm>
          <a:prstGeom prst="line">
            <a:avLst/>
          </a:prstGeom>
          <a:ln w="38100">
            <a:solidFill>
              <a:srgbClr val="F4B183"/>
            </a:solidFill>
            <a:prstDash val="solid"/>
          </a:ln>
        </p:spPr>
      </p:sp>
      <p:sp>
        <p:nvSpPr>
          <p:cNvPr id="9" name="四角形: 角を丸くする 8">
            <a:extLst>
              <a:ext uri="{FF2B5EF4-FFF2-40B4-BE49-F238E27FC236}">
                <a16:creationId xmlns:a16="http://schemas.microsoft.com/office/drawing/2014/main" id="{247EDD63-ACC3-4499-9D27-9AE9F6F5CC95}"/>
              </a:ext>
            </a:extLst>
          </p:cNvPr>
          <p:cNvSpPr>
            <a:spLocks noGrp="1"/>
          </p:cNvSpPr>
          <p:nvPr/>
        </p:nvSpPr>
        <p:spPr>
          <a:xfrm>
            <a:off x="3654251" y="1246948"/>
            <a:ext cx="5143500" cy="1003788"/>
          </a:xfrm>
          <a:prstGeom prst="roundRect">
            <a:avLst>
              <a:gd name="adj" fmla="val 6250"/>
            </a:avLst>
          </a:prstGeom>
          <a:solidFill>
            <a:srgbClr val="EAF3F8"/>
          </a:solidFill>
          <a:ln w="14288">
            <a:solidFill>
              <a:srgbClr val="2F75B5"/>
            </a:solidFill>
            <a:prstDash val="solid"/>
          </a:ln>
        </p:spPr>
        <p:txBody>
          <a:bodyPr anchor="ctr"/>
          <a:lstStyle/>
          <a:p>
            <a:pPr algn="ctr">
              <a:defRPr sz="1425" b="1">
                <a:solidFill>
                  <a:srgbClr val="17365D"/>
                </a:solidFill>
              </a:defRPr>
            </a:pPr>
            <a:r>
              <a:rPr sz="1425" b="1">
                <a:solidFill>
                  <a:srgbClr val="17365D"/>
                </a:solidFill>
              </a:rPr>
              <a:t>引火点</a:t>
            </a:r>
          </a:p>
          <a:p>
            <a:pPr algn="ctr">
              <a:defRPr sz="1425" b="1">
                <a:solidFill>
                  <a:srgbClr val="17365D"/>
                </a:solidFill>
              </a:defRPr>
            </a:pPr>
            <a:r>
              <a:rPr sz="1425" b="1">
                <a:solidFill>
                  <a:srgbClr val="17365D"/>
                </a:solidFill>
              </a:rPr>
              <a:t>火源あり</a:t>
            </a:r>
          </a:p>
        </p:txBody>
      </p:sp>
      <p:sp>
        <p:nvSpPr>
          <p:cNvPr id="10" name="四角形: 角を丸くする 9">
            <a:extLst>
              <a:ext uri="{FF2B5EF4-FFF2-40B4-BE49-F238E27FC236}">
                <a16:creationId xmlns:a16="http://schemas.microsoft.com/office/drawing/2014/main" id="{3ABFC978-ADF1-4652-9D89-084EAB68C2D8}"/>
              </a:ext>
            </a:extLst>
          </p:cNvPr>
          <p:cNvSpPr>
            <a:spLocks noGrp="1"/>
          </p:cNvSpPr>
          <p:nvPr/>
        </p:nvSpPr>
        <p:spPr>
          <a:xfrm>
            <a:off x="3654251" y="3180523"/>
            <a:ext cx="5143500" cy="1003788"/>
          </a:xfrm>
          <a:prstGeom prst="roundRect">
            <a:avLst>
              <a:gd name="adj" fmla="val 6250"/>
            </a:avLst>
          </a:prstGeom>
          <a:solidFill>
            <a:srgbClr val="F7F9FB"/>
          </a:solidFill>
          <a:ln w="14288">
            <a:solidFill>
              <a:srgbClr val="2F75B5"/>
            </a:solidFill>
            <a:prstDash val="solid"/>
          </a:ln>
        </p:spPr>
        <p:txBody>
          <a:bodyPr anchor="ctr"/>
          <a:lstStyle/>
          <a:p>
            <a:pPr algn="ctr">
              <a:defRPr sz="1425" b="1">
                <a:solidFill>
                  <a:srgbClr val="17365D"/>
                </a:solidFill>
              </a:defRPr>
            </a:pPr>
            <a:r>
              <a:rPr sz="1425" b="1">
                <a:solidFill>
                  <a:srgbClr val="17365D"/>
                </a:solidFill>
              </a:rPr>
              <a:t>発火点</a:t>
            </a:r>
          </a:p>
          <a:p>
            <a:pPr algn="ctr">
              <a:defRPr sz="1425" b="1">
                <a:solidFill>
                  <a:srgbClr val="17365D"/>
                </a:solidFill>
              </a:defRPr>
            </a:pPr>
            <a:r>
              <a:rPr sz="1425" b="1">
                <a:solidFill>
                  <a:srgbClr val="17365D"/>
                </a:solidFill>
              </a:rPr>
              <a:t>火源なし</a:t>
            </a:r>
          </a:p>
        </p:txBody>
      </p:sp>
      <p:sp>
        <p:nvSpPr>
          <p:cNvPr id="11" name="四角形: 角を丸くする 10">
            <a:extLst>
              <a:ext uri="{FF2B5EF4-FFF2-40B4-BE49-F238E27FC236}">
                <a16:creationId xmlns:a16="http://schemas.microsoft.com/office/drawing/2014/main" id="{10AAF132-B1DB-4AA2-95C4-AF78C923B961}"/>
              </a:ext>
            </a:extLst>
          </p:cNvPr>
          <p:cNvSpPr>
            <a:spLocks noGrp="1"/>
          </p:cNvSpPr>
          <p:nvPr/>
        </p:nvSpPr>
        <p:spPr>
          <a:xfrm>
            <a:off x="3654251" y="5114098"/>
            <a:ext cx="5143500" cy="1003788"/>
          </a:xfrm>
          <a:prstGeom prst="roundRect">
            <a:avLst>
              <a:gd name="adj" fmla="val 6250"/>
            </a:avLst>
          </a:prstGeom>
          <a:solidFill>
            <a:srgbClr val="EAF3F8"/>
          </a:solidFill>
          <a:ln w="14288">
            <a:solidFill>
              <a:srgbClr val="2F75B5"/>
            </a:solidFill>
            <a:prstDash val="solid"/>
          </a:ln>
        </p:spPr>
        <p:txBody>
          <a:bodyPr anchor="ctr"/>
          <a:lstStyle/>
          <a:p>
            <a:pPr algn="ctr">
              <a:defRPr sz="1425" b="1">
                <a:solidFill>
                  <a:srgbClr val="17365D"/>
                </a:solidFill>
              </a:defRPr>
            </a:pPr>
            <a:r>
              <a:rPr sz="1425" b="1" dirty="0" err="1">
                <a:solidFill>
                  <a:srgbClr val="17365D"/>
                </a:solidFill>
              </a:rPr>
              <a:t>自然発火</a:t>
            </a:r>
            <a:endParaRPr sz="1425" b="1" dirty="0">
              <a:solidFill>
                <a:srgbClr val="17365D"/>
              </a:solidFill>
            </a:endParaRPr>
          </a:p>
          <a:p>
            <a:pPr algn="ctr">
              <a:defRPr sz="1425" b="1">
                <a:solidFill>
                  <a:srgbClr val="17365D"/>
                </a:solidFill>
              </a:defRPr>
            </a:pPr>
            <a:r>
              <a:rPr sz="1425" b="1" dirty="0" err="1">
                <a:solidFill>
                  <a:srgbClr val="17365D"/>
                </a:solidFill>
              </a:rPr>
              <a:t>熱が蓄積</a:t>
            </a:r>
            <a:r>
              <a:rPr lang="ja-JP" altLang="en-US" sz="1425" b="1" dirty="0">
                <a:solidFill>
                  <a:srgbClr val="17365D"/>
                </a:solidFill>
              </a:rPr>
              <a:t>発火点に達する。</a:t>
            </a:r>
            <a:endParaRPr sz="1425" b="1" dirty="0">
              <a:solidFill>
                <a:srgbClr val="17365D"/>
              </a:solidFill>
            </a:endParaRPr>
          </a:p>
        </p:txBody>
      </p:sp>
    </p:spTree>
    <p:extLst>
      <p:ext uri="{BB962C8B-B14F-4D97-AF65-F5344CB8AC3E}">
        <p14:creationId xmlns:p14="http://schemas.microsoft.com/office/powerpoint/2010/main" val="38320094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466FCFC-C599-78D8-95A7-4797F66551A8}"/>
              </a:ext>
            </a:extLst>
          </p:cNvPr>
          <p:cNvSpPr>
            <a:spLocks noGrp="1"/>
          </p:cNvSpPr>
          <p:nvPr>
            <p:ph type="title"/>
          </p:nvPr>
        </p:nvSpPr>
        <p:spPr/>
        <p:txBody>
          <a:bodyPr/>
          <a:lstStyle/>
          <a:p>
            <a:pPr>
              <a:defRPr sz="1950" b="1">
                <a:solidFill>
                  <a:srgbClr val="17365D"/>
                </a:solidFill>
              </a:defRPr>
            </a:pPr>
            <a:r>
              <a:rPr sz="1950" b="1">
                <a:solidFill>
                  <a:srgbClr val="17365D"/>
                </a:solidFill>
              </a:rPr>
              <a:t>図解で確認</a:t>
            </a:r>
            <a:endParaRPr/>
          </a:p>
        </p:txBody>
      </p:sp>
      <p:sp>
        <p:nvSpPr>
          <p:cNvPr id="3" name="スライド番号プレースホルダー 2">
            <a:extLst>
              <a:ext uri="{FF2B5EF4-FFF2-40B4-BE49-F238E27FC236}">
                <a16:creationId xmlns:a16="http://schemas.microsoft.com/office/drawing/2014/main" id="{66BA1A4A-9C67-E4E9-A296-44F7B906204E}"/>
              </a:ext>
            </a:extLst>
          </p:cNvPr>
          <p:cNvSpPr>
            <a:spLocks noGrp="1"/>
          </p:cNvSpPr>
          <p:nvPr>
            <p:ph type="sldNum" idx="12"/>
          </p:nvPr>
        </p:nvSpPr>
        <p:spPr/>
        <p:txBody>
          <a:bodyPr/>
          <a:lstStyle/>
          <a:p>
            <a:fld id="{4932B27F-0834-4F11-AF0D-3B42CF9EE089}" type="slidenum">
              <a:rPr/>
              <a:t>14</a:t>
            </a:fld>
            <a:endParaRPr/>
          </a:p>
        </p:txBody>
      </p:sp>
      <p:sp>
        <p:nvSpPr>
          <p:cNvPr id="5" name="テキスト ボックス 4">
            <a:extLst>
              <a:ext uri="{FF2B5EF4-FFF2-40B4-BE49-F238E27FC236}">
                <a16:creationId xmlns:a16="http://schemas.microsoft.com/office/drawing/2014/main" id="{96FD82BC-95B7-0BC0-B1A1-246CC8F5CEFC}"/>
              </a:ext>
            </a:extLst>
          </p:cNvPr>
          <p:cNvSpPr>
            <a:spLocks noGrp="1"/>
          </p:cNvSpPr>
          <p:nvPr/>
        </p:nvSpPr>
        <p:spPr>
          <a:xfrm>
            <a:off x="399383" y="1086331"/>
            <a:ext cx="11078589" cy="1200329"/>
          </a:xfrm>
          <a:prstGeom prst="rect">
            <a:avLst/>
          </a:prstGeom>
          <a:noFill/>
          <a:ln>
            <a:noFill/>
          </a:ln>
        </p:spPr>
        <p:txBody>
          <a:bodyPr wrap="square">
            <a:spAutoFit/>
          </a:bodyPr>
          <a:lstStyle/>
          <a:p>
            <a:pPr marL="0" marR="0" lvl="0" indent="0" algn="l" defTabSz="914400">
              <a:lnSpc>
                <a:spcPct val="100000"/>
              </a:lnSpc>
              <a:spcBef>
                <a:spcPct val="0"/>
              </a:spcBef>
              <a:spcAft>
                <a:spcPct val="0"/>
              </a:spcAft>
              <a:buClrTx/>
              <a:buSzTx/>
              <a:buFontTx/>
              <a:buNone/>
            </a:pPr>
            <a:r>
              <a:rPr sz="1800" b="1" i="0" u="none" cap="none" dirty="0">
                <a:ln>
                  <a:noFill/>
                </a:ln>
                <a:solidFill>
                  <a:schemeClr val="tx1"/>
                </a:solidFill>
                <a:latin typeface="メイリオ"/>
                <a:ea typeface="メイリオ"/>
                <a:cs typeface="メイリオ"/>
              </a:rPr>
              <a:t>5．火災性状の基本</a:t>
            </a:r>
          </a:p>
          <a:p>
            <a:pPr marL="0" marR="0" lvl="0" indent="0" algn="l" defTabSz="914400">
              <a:lnSpc>
                <a:spcPct val="100000"/>
              </a:lnSpc>
              <a:spcBef>
                <a:spcPct val="0"/>
              </a:spcBef>
              <a:spcAft>
                <a:spcPct val="0"/>
              </a:spcAft>
              <a:buClrTx/>
              <a:buSzTx/>
              <a:buFontTx/>
              <a:buNone/>
            </a:pPr>
            <a:r>
              <a:rPr sz="1800" b="0" i="0" u="none" cap="none" dirty="0" err="1">
                <a:ln>
                  <a:noFill/>
                </a:ln>
                <a:solidFill>
                  <a:schemeClr val="tx1"/>
                </a:solidFill>
                <a:latin typeface="メイリオ"/>
                <a:ea typeface="メイリオ"/>
                <a:cs typeface="メイリオ"/>
              </a:rPr>
              <a:t>人の意図に反して発生・拡大し、消火設備などを用いて消火する必要のある燃焼現象</a:t>
            </a:r>
            <a:endParaRPr sz="1800" b="0" i="0" u="none" cap="none"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800" b="0" i="0" u="none" cap="none" dirty="0" err="1">
                <a:ln>
                  <a:noFill/>
                </a:ln>
                <a:solidFill>
                  <a:schemeClr val="tx1"/>
                </a:solidFill>
                <a:latin typeface="メイリオ"/>
                <a:ea typeface="メイリオ"/>
                <a:cs typeface="メイリオ"/>
              </a:rPr>
              <a:t>爆発現象は、燃焼が急激に進んで多量のガスや熱を発生し、爆鳴</a:t>
            </a:r>
            <a:r>
              <a:rPr lang="ja-JP" altLang="en-US" sz="1800" b="0" i="0" u="none" cap="none" dirty="0">
                <a:ln>
                  <a:noFill/>
                </a:ln>
                <a:solidFill>
                  <a:schemeClr val="tx1"/>
                </a:solidFill>
                <a:latin typeface="メイリオ"/>
                <a:ea typeface="メイリオ"/>
                <a:cs typeface="メイリオ"/>
              </a:rPr>
              <a:t>（爆音を発する）</a:t>
            </a:r>
            <a:r>
              <a:rPr sz="1800" b="0" i="0" u="none" cap="none" dirty="0">
                <a:ln>
                  <a:noFill/>
                </a:ln>
                <a:solidFill>
                  <a:schemeClr val="tx1"/>
                </a:solidFill>
                <a:latin typeface="メイリオ"/>
                <a:ea typeface="メイリオ"/>
                <a:cs typeface="メイリオ"/>
              </a:rPr>
              <a:t>、</a:t>
            </a:r>
            <a:r>
              <a:rPr sz="1800" b="0" i="0" u="none" cap="none" dirty="0" err="1">
                <a:ln>
                  <a:noFill/>
                </a:ln>
                <a:solidFill>
                  <a:schemeClr val="tx1"/>
                </a:solidFill>
                <a:latin typeface="メイリオ"/>
                <a:ea typeface="メイリオ"/>
                <a:cs typeface="メイリオ"/>
              </a:rPr>
              <a:t>火炎、破壊作用などを伴う現象</a:t>
            </a:r>
            <a:endParaRPr sz="1800" b="0" i="0" u="none" cap="none" dirty="0">
              <a:ln>
                <a:noFill/>
              </a:ln>
              <a:solidFill>
                <a:schemeClr val="tx1"/>
              </a:solidFill>
              <a:latin typeface="メイリオ"/>
              <a:ea typeface="メイリオ"/>
              <a:cs typeface="メイリオ"/>
            </a:endParaRPr>
          </a:p>
        </p:txBody>
      </p:sp>
      <p:pic>
        <p:nvPicPr>
          <p:cNvPr id="11" name="図 7"/>
          <p:cNvPicPr>
            <a:picLocks noChangeAspect="1"/>
          </p:cNvPicPr>
          <p:nvPr/>
        </p:nvPicPr>
        <p:blipFill>
          <a:blip r:embed="rId3"/>
          <a:stretch>
            <a:fillRect/>
          </a:stretch>
        </p:blipFill>
        <p:spPr>
          <a:xfrm>
            <a:off x="472741" y="3429000"/>
            <a:ext cx="4925112" cy="2753109"/>
          </a:xfrm>
          <a:prstGeom prst="rect">
            <a:avLst/>
          </a:prstGeom>
        </p:spPr>
      </p:pic>
      <p:pic>
        <p:nvPicPr>
          <p:cNvPr id="12" name="図 9"/>
          <p:cNvPicPr>
            <a:picLocks noChangeAspect="1"/>
          </p:cNvPicPr>
          <p:nvPr/>
        </p:nvPicPr>
        <p:blipFill>
          <a:blip r:embed="rId4"/>
          <a:stretch>
            <a:fillRect/>
          </a:stretch>
        </p:blipFill>
        <p:spPr>
          <a:xfrm>
            <a:off x="6505228" y="3430130"/>
            <a:ext cx="4972744" cy="2848373"/>
          </a:xfrm>
          <a:prstGeom prst="rect">
            <a:avLst/>
          </a:prstGeom>
        </p:spPr>
      </p:pic>
    </p:spTree>
    <p:extLst>
      <p:ext uri="{BB962C8B-B14F-4D97-AF65-F5344CB8AC3E}">
        <p14:creationId xmlns:p14="http://schemas.microsoft.com/office/powerpoint/2010/main" val="13650984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49B73A-C468-724C-4DF3-345E29E76940}"/>
              </a:ext>
            </a:extLst>
          </p:cNvPr>
          <p:cNvSpPr>
            <a:spLocks noGrp="1"/>
          </p:cNvSpPr>
          <p:nvPr>
            <p:ph type="title"/>
          </p:nvPr>
        </p:nvSpPr>
        <p:spPr/>
        <p:txBody>
          <a:bodyPr/>
          <a:lstStyle/>
          <a:p>
            <a:pPr>
              <a:defRPr sz="1950" b="1">
                <a:solidFill>
                  <a:srgbClr val="17365D"/>
                </a:solidFill>
              </a:defRPr>
            </a:pPr>
            <a:endParaRPr dirty="0"/>
          </a:p>
        </p:txBody>
      </p:sp>
      <p:sp>
        <p:nvSpPr>
          <p:cNvPr id="3" name="スライド番号プレースホルダー 2">
            <a:extLst>
              <a:ext uri="{FF2B5EF4-FFF2-40B4-BE49-F238E27FC236}">
                <a16:creationId xmlns:a16="http://schemas.microsoft.com/office/drawing/2014/main" id="{85568B53-CD71-0C2D-A3B0-0FC8AE6BBE12}"/>
              </a:ext>
            </a:extLst>
          </p:cNvPr>
          <p:cNvSpPr>
            <a:spLocks noGrp="1"/>
          </p:cNvSpPr>
          <p:nvPr>
            <p:ph type="sldNum" idx="12"/>
          </p:nvPr>
        </p:nvSpPr>
        <p:spPr/>
        <p:txBody>
          <a:bodyPr/>
          <a:lstStyle/>
          <a:p>
            <a:fld id="{4932B27F-0834-4F11-AF0D-3B42CF9EE089}" type="slidenum">
              <a:rPr/>
              <a:t>15</a:t>
            </a:fld>
            <a:endParaRPr/>
          </a:p>
        </p:txBody>
      </p:sp>
      <p:graphicFrame>
        <p:nvGraphicFramePr>
          <p:cNvPr id="19" name="表 3"/>
          <p:cNvGraphicFramePr/>
          <p:nvPr>
            <p:extLst>
              <p:ext uri="{D42A27DB-BD31-4B8C-83A1-F6EECF244321}">
                <p14:modId xmlns:p14="http://schemas.microsoft.com/office/powerpoint/2010/main" val="3917204185"/>
              </p:ext>
            </p:extLst>
          </p:nvPr>
        </p:nvGraphicFramePr>
        <p:xfrm>
          <a:off x="195469" y="2277594"/>
          <a:ext cx="11532705" cy="3971497"/>
        </p:xfrm>
        <a:graphic>
          <a:graphicData uri="http://schemas.openxmlformats.org/drawingml/2006/table">
            <a:tbl>
              <a:tblPr/>
              <a:tblGrid>
                <a:gridCol w="3084062">
                  <a:extLst>
                    <a:ext uri="{9D8B030D-6E8A-4147-A177-3AD203B41FA5}">
                      <a16:colId xmlns:a16="http://schemas.microsoft.com/office/drawing/2014/main" val="20000"/>
                    </a:ext>
                  </a:extLst>
                </a:gridCol>
                <a:gridCol w="3552092">
                  <a:extLst>
                    <a:ext uri="{9D8B030D-6E8A-4147-A177-3AD203B41FA5}">
                      <a16:colId xmlns:a16="http://schemas.microsoft.com/office/drawing/2014/main" val="20001"/>
                    </a:ext>
                  </a:extLst>
                </a:gridCol>
                <a:gridCol w="4896551">
                  <a:extLst>
                    <a:ext uri="{9D8B030D-6E8A-4147-A177-3AD203B41FA5}">
                      <a16:colId xmlns:a16="http://schemas.microsoft.com/office/drawing/2014/main" val="20002"/>
                    </a:ext>
                  </a:extLst>
                </a:gridCol>
              </a:tblGrid>
              <a:tr h="389757">
                <a:tc>
                  <a:txBody>
                    <a:bodyPr/>
                    <a:lstStyle/>
                    <a:p>
                      <a:pPr>
                        <a:buNone/>
                      </a:pPr>
                      <a:r>
                        <a:rPr sz="1400">
                          <a:latin typeface="メイリオ"/>
                          <a:ea typeface="メイリオ"/>
                          <a:cs typeface="メイリオ"/>
                        </a:rPr>
                        <a:t>消火方法</a:t>
                      </a:r>
                    </a:p>
                  </a:txBody>
                  <a:tcPr anchor="ctr">
                    <a:lnL>
                      <a:noFill/>
                    </a:lnL>
                    <a:lnR>
                      <a:noFill/>
                    </a:lnR>
                    <a:lnT>
                      <a:noFill/>
                    </a:lnT>
                    <a:lnB>
                      <a:noFill/>
                    </a:lnB>
                    <a:noFill/>
                  </a:tcPr>
                </a:tc>
                <a:tc>
                  <a:txBody>
                    <a:bodyPr/>
                    <a:lstStyle/>
                    <a:p>
                      <a:pPr>
                        <a:buNone/>
                      </a:pPr>
                      <a:r>
                        <a:rPr sz="1400" dirty="0" err="1">
                          <a:latin typeface="メイリオ"/>
                          <a:ea typeface="メイリオ"/>
                          <a:cs typeface="メイリオ"/>
                        </a:rPr>
                        <a:t>消火原理</a:t>
                      </a:r>
                      <a:endParaRPr sz="1400" dirty="0">
                        <a:latin typeface="メイリオ"/>
                        <a:ea typeface="メイリオ"/>
                        <a:cs typeface="メイリオ"/>
                      </a:endParaRPr>
                    </a:p>
                  </a:txBody>
                  <a:tcPr anchor="ctr">
                    <a:lnL>
                      <a:noFill/>
                    </a:lnL>
                    <a:lnR>
                      <a:noFill/>
                    </a:lnR>
                    <a:lnT>
                      <a:noFill/>
                    </a:lnT>
                    <a:lnB>
                      <a:noFill/>
                    </a:lnB>
                    <a:noFill/>
                  </a:tcPr>
                </a:tc>
                <a:tc>
                  <a:txBody>
                    <a:bodyPr/>
                    <a:lstStyle/>
                    <a:p>
                      <a:pPr>
                        <a:buNone/>
                      </a:pPr>
                      <a:r>
                        <a:rPr sz="1400">
                          <a:latin typeface="メイリオ"/>
                          <a:ea typeface="メイリオ"/>
                          <a:cs typeface="メイリオ"/>
                        </a:rPr>
                        <a:t>具体例</a:t>
                      </a:r>
                    </a:p>
                  </a:txBody>
                  <a:tcPr anchor="ctr">
                    <a:lnL>
                      <a:noFill/>
                    </a:lnL>
                    <a:lnR>
                      <a:noFill/>
                    </a:lnR>
                    <a:lnT>
                      <a:noFill/>
                    </a:lnT>
                    <a:lnB>
                      <a:noFill/>
                    </a:lnB>
                    <a:noFill/>
                  </a:tcPr>
                </a:tc>
                <a:extLst>
                  <a:ext uri="{0D108BD9-81ED-4DB2-BD59-A6C34878D82A}">
                    <a16:rowId xmlns:a16="http://schemas.microsoft.com/office/drawing/2014/main" val="10000"/>
                  </a:ext>
                </a:extLst>
              </a:tr>
              <a:tr h="682075">
                <a:tc>
                  <a:txBody>
                    <a:bodyPr/>
                    <a:lstStyle/>
                    <a:p>
                      <a:pPr>
                        <a:buNone/>
                      </a:pPr>
                      <a:r>
                        <a:rPr sz="1400">
                          <a:solidFill>
                            <a:srgbClr val="FF0000"/>
                          </a:solidFill>
                          <a:latin typeface="メイリオ"/>
                          <a:ea typeface="メイリオ"/>
                          <a:cs typeface="メイリオ"/>
                        </a:rPr>
                        <a:t>除去消火</a:t>
                      </a:r>
                    </a:p>
                  </a:txBody>
                  <a:tcPr anchor="ctr">
                    <a:lnL>
                      <a:noFill/>
                    </a:lnL>
                    <a:lnR>
                      <a:noFill/>
                    </a:lnR>
                    <a:lnT>
                      <a:noFill/>
                    </a:lnT>
                    <a:lnB>
                      <a:noFill/>
                    </a:lnB>
                    <a:noFill/>
                  </a:tcPr>
                </a:tc>
                <a:tc>
                  <a:txBody>
                    <a:bodyPr/>
                    <a:lstStyle/>
                    <a:p>
                      <a:pPr>
                        <a:buNone/>
                      </a:pPr>
                      <a:r>
                        <a:rPr sz="1400">
                          <a:latin typeface="メイリオ"/>
                          <a:ea typeface="メイリオ"/>
                          <a:cs typeface="メイリオ"/>
                        </a:rPr>
                        <a:t>可燃物を取り除く</a:t>
                      </a:r>
                    </a:p>
                  </a:txBody>
                  <a:tcPr anchor="ctr">
                    <a:lnL>
                      <a:noFill/>
                    </a:lnL>
                    <a:lnR>
                      <a:noFill/>
                    </a:lnR>
                    <a:lnT>
                      <a:noFill/>
                    </a:lnT>
                    <a:lnB>
                      <a:noFill/>
                    </a:lnB>
                    <a:noFill/>
                  </a:tcPr>
                </a:tc>
                <a:tc>
                  <a:txBody>
                    <a:bodyPr/>
                    <a:lstStyle/>
                    <a:p>
                      <a:pPr>
                        <a:buNone/>
                      </a:pPr>
                      <a:r>
                        <a:rPr sz="1400">
                          <a:latin typeface="メイリオ"/>
                          <a:ea typeface="メイリオ"/>
                          <a:cs typeface="メイリオ"/>
                        </a:rPr>
                        <a:t>ガスの供給停止、未燃焼物の移動</a:t>
                      </a:r>
                    </a:p>
                  </a:txBody>
                  <a:tcPr anchor="ctr">
                    <a:lnL>
                      <a:noFill/>
                    </a:lnL>
                    <a:lnR>
                      <a:noFill/>
                    </a:lnR>
                    <a:lnT>
                      <a:noFill/>
                    </a:lnT>
                    <a:lnB>
                      <a:noFill/>
                    </a:lnB>
                    <a:noFill/>
                  </a:tcPr>
                </a:tc>
                <a:extLst>
                  <a:ext uri="{0D108BD9-81ED-4DB2-BD59-A6C34878D82A}">
                    <a16:rowId xmlns:a16="http://schemas.microsoft.com/office/drawing/2014/main" val="10001"/>
                  </a:ext>
                </a:extLst>
              </a:tr>
              <a:tr h="682075">
                <a:tc>
                  <a:txBody>
                    <a:bodyPr/>
                    <a:lstStyle/>
                    <a:p>
                      <a:pPr>
                        <a:buNone/>
                      </a:pPr>
                      <a:r>
                        <a:rPr sz="1400">
                          <a:solidFill>
                            <a:srgbClr val="FF0000"/>
                          </a:solidFill>
                          <a:latin typeface="メイリオ"/>
                          <a:ea typeface="メイリオ"/>
                          <a:cs typeface="メイリオ"/>
                        </a:rPr>
                        <a:t>窒息消火</a:t>
                      </a:r>
                    </a:p>
                  </a:txBody>
                  <a:tcPr anchor="ctr">
                    <a:lnL>
                      <a:noFill/>
                    </a:lnL>
                    <a:lnR>
                      <a:noFill/>
                    </a:lnR>
                    <a:lnT>
                      <a:noFill/>
                    </a:lnT>
                    <a:lnB>
                      <a:noFill/>
                    </a:lnB>
                    <a:noFill/>
                  </a:tcPr>
                </a:tc>
                <a:tc>
                  <a:txBody>
                    <a:bodyPr/>
                    <a:lstStyle/>
                    <a:p>
                      <a:pPr>
                        <a:buNone/>
                      </a:pPr>
                      <a:r>
                        <a:rPr sz="1400">
                          <a:latin typeface="メイリオ"/>
                          <a:ea typeface="メイリオ"/>
                          <a:cs typeface="メイリオ"/>
                        </a:rPr>
                        <a:t>酸素の供給を遮断する</a:t>
                      </a:r>
                    </a:p>
                  </a:txBody>
                  <a:tcPr anchor="ctr">
                    <a:lnL>
                      <a:noFill/>
                    </a:lnL>
                    <a:lnR>
                      <a:noFill/>
                    </a:lnR>
                    <a:lnT>
                      <a:noFill/>
                    </a:lnT>
                    <a:lnB>
                      <a:noFill/>
                    </a:lnB>
                    <a:noFill/>
                  </a:tcPr>
                </a:tc>
                <a:tc>
                  <a:txBody>
                    <a:bodyPr/>
                    <a:lstStyle/>
                    <a:p>
                      <a:pPr>
                        <a:buNone/>
                      </a:pPr>
                      <a:r>
                        <a:rPr sz="1400" dirty="0" err="1">
                          <a:latin typeface="メイリオ"/>
                          <a:ea typeface="メイリオ"/>
                          <a:cs typeface="メイリオ"/>
                        </a:rPr>
                        <a:t>泡で覆う、二酸化炭素・窒素・粉末消火剤を使用する</a:t>
                      </a:r>
                      <a:endParaRPr lang="en-US" sz="1400" dirty="0">
                        <a:latin typeface="メイリオ"/>
                        <a:ea typeface="メイリオ"/>
                        <a:cs typeface="メイリオ"/>
                      </a:endParaRPr>
                    </a:p>
                    <a:p>
                      <a:pPr>
                        <a:buNone/>
                      </a:pPr>
                      <a:r>
                        <a:rPr lang="ja-JP" altLang="en-US" sz="1400" dirty="0">
                          <a:latin typeface="メイリオ"/>
                          <a:ea typeface="メイリオ"/>
                          <a:cs typeface="メイリオ"/>
                        </a:rPr>
                        <a:t>（泡消火設備などの特殊消防設備）</a:t>
                      </a:r>
                      <a:endParaRPr sz="1400" dirty="0">
                        <a:latin typeface="メイリオ"/>
                        <a:ea typeface="メイリオ"/>
                        <a:cs typeface="メイリオ"/>
                      </a:endParaRPr>
                    </a:p>
                  </a:txBody>
                  <a:tcPr anchor="ctr">
                    <a:lnL>
                      <a:noFill/>
                    </a:lnL>
                    <a:lnR>
                      <a:noFill/>
                    </a:lnR>
                    <a:lnT>
                      <a:noFill/>
                    </a:lnT>
                    <a:lnB>
                      <a:noFill/>
                    </a:lnB>
                    <a:noFill/>
                  </a:tcPr>
                </a:tc>
                <a:extLst>
                  <a:ext uri="{0D108BD9-81ED-4DB2-BD59-A6C34878D82A}">
                    <a16:rowId xmlns:a16="http://schemas.microsoft.com/office/drawing/2014/main" val="10002"/>
                  </a:ext>
                </a:extLst>
              </a:tr>
              <a:tr h="682075">
                <a:tc>
                  <a:txBody>
                    <a:bodyPr/>
                    <a:lstStyle/>
                    <a:p>
                      <a:pPr>
                        <a:buNone/>
                      </a:pPr>
                      <a:r>
                        <a:rPr sz="1400" dirty="0" err="1">
                          <a:solidFill>
                            <a:srgbClr val="FF0000"/>
                          </a:solidFill>
                          <a:latin typeface="メイリオ"/>
                          <a:ea typeface="メイリオ"/>
                          <a:cs typeface="メイリオ"/>
                        </a:rPr>
                        <a:t>冷却消火</a:t>
                      </a:r>
                      <a:endParaRPr sz="1400" dirty="0">
                        <a:solidFill>
                          <a:srgbClr val="FF0000"/>
                        </a:solidFill>
                        <a:latin typeface="メイリオ"/>
                        <a:ea typeface="メイリオ"/>
                        <a:cs typeface="メイリオ"/>
                      </a:endParaRPr>
                    </a:p>
                  </a:txBody>
                  <a:tcPr anchor="ctr">
                    <a:lnL>
                      <a:noFill/>
                    </a:lnL>
                    <a:lnR>
                      <a:noFill/>
                    </a:lnR>
                    <a:lnT>
                      <a:noFill/>
                    </a:lnT>
                    <a:lnB>
                      <a:noFill/>
                    </a:lnB>
                    <a:noFill/>
                  </a:tcPr>
                </a:tc>
                <a:tc>
                  <a:txBody>
                    <a:bodyPr/>
                    <a:lstStyle/>
                    <a:p>
                      <a:pPr>
                        <a:buNone/>
                      </a:pPr>
                      <a:r>
                        <a:rPr sz="1400" dirty="0" err="1">
                          <a:latin typeface="メイリオ"/>
                          <a:ea typeface="メイリオ"/>
                          <a:cs typeface="メイリオ"/>
                        </a:rPr>
                        <a:t>熱を取り除く</a:t>
                      </a:r>
                      <a:endParaRPr sz="1400" dirty="0">
                        <a:latin typeface="メイリオ"/>
                        <a:ea typeface="メイリオ"/>
                        <a:cs typeface="メイリオ"/>
                      </a:endParaRPr>
                    </a:p>
                  </a:txBody>
                  <a:tcPr anchor="ctr">
                    <a:lnL>
                      <a:noFill/>
                    </a:lnL>
                    <a:lnR>
                      <a:noFill/>
                    </a:lnR>
                    <a:lnT>
                      <a:noFill/>
                    </a:lnT>
                    <a:lnB>
                      <a:noFill/>
                    </a:lnB>
                    <a:noFill/>
                  </a:tcPr>
                </a:tc>
                <a:tc>
                  <a:txBody>
                    <a:bodyPr/>
                    <a:lstStyle/>
                    <a:p>
                      <a:pPr>
                        <a:buNone/>
                      </a:pPr>
                      <a:r>
                        <a:rPr sz="1400" dirty="0" err="1">
                          <a:latin typeface="メイリオ"/>
                          <a:ea typeface="メイリオ"/>
                          <a:cs typeface="メイリオ"/>
                        </a:rPr>
                        <a:t>水や水系消火剤で冷却し、温度を燃焼継続温度</a:t>
                      </a:r>
                      <a:endParaRPr lang="en-US" sz="1400" dirty="0">
                        <a:latin typeface="メイリオ"/>
                        <a:ea typeface="メイリオ"/>
                        <a:cs typeface="メイリオ"/>
                      </a:endParaRPr>
                    </a:p>
                    <a:p>
                      <a:pPr>
                        <a:buNone/>
                      </a:pPr>
                      <a:r>
                        <a:rPr lang="ja-JP" altLang="en-US" sz="1400" dirty="0">
                          <a:latin typeface="メイリオ"/>
                          <a:ea typeface="メイリオ"/>
                          <a:cs typeface="メイリオ"/>
                        </a:rPr>
                        <a:t>（燃焼点－</a:t>
                      </a:r>
                      <a:r>
                        <a:rPr lang="ja-JP" altLang="en-US" sz="1400" dirty="0"/>
                        <a:t>一瞬だけ火がつく「引火点」より</a:t>
                      </a:r>
                      <a:r>
                        <a:rPr lang="ja-JP" altLang="en-US" sz="1800" b="1" u="none" strike="noStrike" kern="1200" dirty="0">
                          <a:solidFill>
                            <a:schemeClr val="tx1"/>
                          </a:solidFill>
                          <a:effectLst/>
                          <a:latin typeface="+mn-lt"/>
                          <a:ea typeface="+mn-ea"/>
                          <a:cs typeface="+mn-cs"/>
                        </a:rPr>
                        <a:t>高い。</a:t>
                      </a:r>
                      <a:endParaRPr lang="en-US" altLang="ja-JP" sz="1800" b="1" u="none" strike="noStrike" kern="1200" dirty="0">
                        <a:solidFill>
                          <a:schemeClr val="tx1"/>
                        </a:solidFill>
                        <a:effectLst/>
                        <a:latin typeface="+mn-lt"/>
                        <a:ea typeface="+mn-ea"/>
                        <a:cs typeface="+mn-cs"/>
                      </a:endParaRPr>
                    </a:p>
                    <a:p>
                      <a:pPr>
                        <a:buNone/>
                      </a:pPr>
                      <a:r>
                        <a:rPr lang="ja-JP" altLang="en-US" sz="1800" b="1" u="none" strike="noStrike" kern="1200" dirty="0">
                          <a:solidFill>
                            <a:schemeClr val="tx1"/>
                          </a:solidFill>
                          <a:effectLst/>
                          <a:latin typeface="+mn-lt"/>
                          <a:ea typeface="+mn-ea"/>
                          <a:cs typeface="+mn-cs"/>
                        </a:rPr>
                        <a:t>５秒間燃焼継続</a:t>
                      </a:r>
                      <a:r>
                        <a:rPr lang="ja-JP" altLang="en-US" sz="1400" dirty="0">
                          <a:latin typeface="メイリオ"/>
                          <a:ea typeface="メイリオ"/>
                          <a:cs typeface="メイリオ"/>
                        </a:rPr>
                        <a:t>）</a:t>
                      </a:r>
                      <a:r>
                        <a:rPr sz="1400" dirty="0" err="1">
                          <a:latin typeface="メイリオ"/>
                          <a:ea typeface="メイリオ"/>
                          <a:cs typeface="メイリオ"/>
                        </a:rPr>
                        <a:t>以下に下げる</a:t>
                      </a:r>
                      <a:endParaRPr sz="1400" dirty="0">
                        <a:latin typeface="メイリオ"/>
                        <a:ea typeface="メイリオ"/>
                        <a:cs typeface="メイリオ"/>
                      </a:endParaRPr>
                    </a:p>
                  </a:txBody>
                  <a:tcPr anchor="ctr">
                    <a:lnL>
                      <a:noFill/>
                    </a:lnL>
                    <a:lnR>
                      <a:noFill/>
                    </a:lnR>
                    <a:lnT>
                      <a:noFill/>
                    </a:lnT>
                    <a:lnB>
                      <a:noFill/>
                    </a:lnB>
                    <a:noFill/>
                  </a:tcPr>
                </a:tc>
                <a:extLst>
                  <a:ext uri="{0D108BD9-81ED-4DB2-BD59-A6C34878D82A}">
                    <a16:rowId xmlns:a16="http://schemas.microsoft.com/office/drawing/2014/main" val="10003"/>
                  </a:ext>
                </a:extLst>
              </a:tr>
              <a:tr h="682075">
                <a:tc>
                  <a:txBody>
                    <a:bodyPr/>
                    <a:lstStyle/>
                    <a:p>
                      <a:pPr>
                        <a:buNone/>
                      </a:pPr>
                      <a:r>
                        <a:rPr sz="1400" dirty="0" err="1">
                          <a:solidFill>
                            <a:srgbClr val="FF0000"/>
                          </a:solidFill>
                          <a:latin typeface="メイリオ"/>
                          <a:ea typeface="メイリオ"/>
                          <a:cs typeface="メイリオ"/>
                        </a:rPr>
                        <a:t>希釈消火</a:t>
                      </a:r>
                      <a:endParaRPr sz="1400" dirty="0">
                        <a:solidFill>
                          <a:srgbClr val="FF0000"/>
                        </a:solidFill>
                        <a:latin typeface="メイリオ"/>
                        <a:ea typeface="メイリオ"/>
                        <a:cs typeface="メイリオ"/>
                      </a:endParaRPr>
                    </a:p>
                  </a:txBody>
                  <a:tcPr anchor="ctr">
                    <a:lnL>
                      <a:noFill/>
                    </a:lnL>
                    <a:lnR>
                      <a:noFill/>
                    </a:lnR>
                    <a:lnT>
                      <a:noFill/>
                    </a:lnT>
                    <a:lnB>
                      <a:noFill/>
                    </a:lnB>
                    <a:noFill/>
                  </a:tcPr>
                </a:tc>
                <a:tc>
                  <a:txBody>
                    <a:bodyPr/>
                    <a:lstStyle/>
                    <a:p>
                      <a:pPr>
                        <a:buNone/>
                      </a:pPr>
                      <a:r>
                        <a:rPr sz="1400" dirty="0" err="1">
                          <a:latin typeface="メイリオ"/>
                          <a:ea typeface="メイリオ"/>
                          <a:cs typeface="メイリオ"/>
                        </a:rPr>
                        <a:t>可燃性ガスや酸素の濃度を低下させる</a:t>
                      </a:r>
                      <a:endParaRPr sz="1400" dirty="0">
                        <a:latin typeface="メイリオ"/>
                        <a:ea typeface="メイリオ"/>
                        <a:cs typeface="メイリオ"/>
                      </a:endParaRPr>
                    </a:p>
                  </a:txBody>
                  <a:tcPr anchor="ctr">
                    <a:lnL>
                      <a:noFill/>
                    </a:lnL>
                    <a:lnR>
                      <a:noFill/>
                    </a:lnR>
                    <a:lnT>
                      <a:noFill/>
                    </a:lnT>
                    <a:lnB>
                      <a:noFill/>
                    </a:lnB>
                    <a:noFill/>
                  </a:tcPr>
                </a:tc>
                <a:tc>
                  <a:txBody>
                    <a:bodyPr/>
                    <a:lstStyle/>
                    <a:p>
                      <a:pPr>
                        <a:buNone/>
                      </a:pPr>
                      <a:r>
                        <a:rPr sz="1400" dirty="0" err="1">
                          <a:latin typeface="メイリオ"/>
                          <a:ea typeface="メイリオ"/>
                          <a:cs typeface="メイリオ"/>
                        </a:rPr>
                        <a:t>可燃性ガスを燃焼下限界未満にする、酸素濃度を低下</a:t>
                      </a:r>
                      <a:endParaRPr sz="1400" dirty="0">
                        <a:latin typeface="メイリオ"/>
                        <a:ea typeface="メイリオ"/>
                        <a:cs typeface="メイリオ"/>
                      </a:endParaRPr>
                    </a:p>
                  </a:txBody>
                  <a:tcPr anchor="ctr">
                    <a:lnL>
                      <a:noFill/>
                    </a:lnL>
                    <a:lnR>
                      <a:noFill/>
                    </a:lnR>
                    <a:lnT>
                      <a:noFill/>
                    </a:lnT>
                    <a:lnB>
                      <a:noFill/>
                    </a:lnB>
                    <a:noFill/>
                  </a:tcPr>
                </a:tc>
                <a:extLst>
                  <a:ext uri="{0D108BD9-81ED-4DB2-BD59-A6C34878D82A}">
                    <a16:rowId xmlns:a16="http://schemas.microsoft.com/office/drawing/2014/main" val="10004"/>
                  </a:ext>
                </a:extLst>
              </a:tr>
              <a:tr h="682075">
                <a:tc>
                  <a:txBody>
                    <a:bodyPr/>
                    <a:lstStyle/>
                    <a:p>
                      <a:pPr>
                        <a:buNone/>
                      </a:pPr>
                      <a:r>
                        <a:rPr sz="1400" dirty="0" err="1">
                          <a:solidFill>
                            <a:srgbClr val="FF0000"/>
                          </a:solidFill>
                          <a:latin typeface="メイリオ"/>
                          <a:ea typeface="メイリオ"/>
                          <a:cs typeface="メイリオ"/>
                        </a:rPr>
                        <a:t>化学的消火</a:t>
                      </a:r>
                      <a:endParaRPr sz="1400" dirty="0">
                        <a:solidFill>
                          <a:srgbClr val="FF0000"/>
                        </a:solidFill>
                        <a:latin typeface="メイリオ"/>
                        <a:ea typeface="メイリオ"/>
                        <a:cs typeface="メイリオ"/>
                      </a:endParaRPr>
                    </a:p>
                  </a:txBody>
                  <a:tcPr anchor="ctr">
                    <a:lnL>
                      <a:noFill/>
                    </a:lnL>
                    <a:lnR>
                      <a:noFill/>
                    </a:lnR>
                    <a:lnT>
                      <a:noFill/>
                    </a:lnT>
                    <a:lnB>
                      <a:noFill/>
                    </a:lnB>
                    <a:noFill/>
                  </a:tcPr>
                </a:tc>
                <a:tc>
                  <a:txBody>
                    <a:bodyPr/>
                    <a:lstStyle/>
                    <a:p>
                      <a:pPr>
                        <a:buNone/>
                      </a:pPr>
                      <a:r>
                        <a:rPr sz="1400">
                          <a:latin typeface="メイリオ"/>
                          <a:ea typeface="メイリオ"/>
                          <a:cs typeface="メイリオ"/>
                        </a:rPr>
                        <a:t>燃焼の連鎖反応を抑制する</a:t>
                      </a:r>
                    </a:p>
                  </a:txBody>
                  <a:tcPr anchor="ctr">
                    <a:lnL>
                      <a:noFill/>
                    </a:lnL>
                    <a:lnR>
                      <a:noFill/>
                    </a:lnR>
                    <a:lnT>
                      <a:noFill/>
                    </a:lnT>
                    <a:lnB>
                      <a:noFill/>
                    </a:lnB>
                    <a:noFill/>
                  </a:tcPr>
                </a:tc>
                <a:tc>
                  <a:txBody>
                    <a:bodyPr/>
                    <a:lstStyle/>
                    <a:p>
                      <a:pPr>
                        <a:buNone/>
                      </a:pPr>
                      <a:r>
                        <a:rPr sz="1400" dirty="0" err="1">
                          <a:latin typeface="メイリオ"/>
                          <a:ea typeface="メイリオ"/>
                          <a:cs typeface="メイリオ"/>
                        </a:rPr>
                        <a:t>ハロゲン化物などの消火剤を使用</a:t>
                      </a:r>
                      <a:endParaRPr sz="1400" dirty="0">
                        <a:latin typeface="メイリオ"/>
                        <a:ea typeface="メイリオ"/>
                        <a:cs typeface="メイリオ"/>
                      </a:endParaRPr>
                    </a:p>
                  </a:txBody>
                  <a:tcPr anchor="ctr">
                    <a:lnL>
                      <a:noFill/>
                    </a:lnL>
                    <a:lnR>
                      <a:noFill/>
                    </a:lnR>
                    <a:lnT>
                      <a:noFill/>
                    </a:lnT>
                    <a:lnB>
                      <a:noFill/>
                    </a:lnB>
                    <a:noFill/>
                  </a:tcPr>
                </a:tc>
                <a:extLst>
                  <a:ext uri="{0D108BD9-81ED-4DB2-BD59-A6C34878D82A}">
                    <a16:rowId xmlns:a16="http://schemas.microsoft.com/office/drawing/2014/main" val="10005"/>
                  </a:ext>
                </a:extLst>
              </a:tr>
            </a:tbl>
          </a:graphicData>
        </a:graphic>
      </p:graphicFrame>
      <p:sp>
        <p:nvSpPr>
          <p:cNvPr id="15" name="Rectangle 11">
            <a:extLst>
              <a:ext uri="{FF2B5EF4-FFF2-40B4-BE49-F238E27FC236}">
                <a16:creationId xmlns:a16="http://schemas.microsoft.com/office/drawing/2014/main" id="{AE5F2B65-3BF6-FF1B-405A-48F27D691199}"/>
              </a:ext>
            </a:extLst>
          </p:cNvPr>
          <p:cNvSpPr>
            <a:spLocks noGrp="1"/>
          </p:cNvSpPr>
          <p:nvPr/>
        </p:nvSpPr>
        <p:spPr>
          <a:xfrm>
            <a:off x="91966" y="1011106"/>
            <a:ext cx="9668031" cy="646331"/>
          </a:xfrm>
          <a:prstGeom prst="rect">
            <a:avLst/>
          </a:prstGeom>
          <a:noFill/>
          <a:ln>
            <a:noFill/>
          </a:ln>
        </p:spPr>
        <p:txBody>
          <a:bodyPr vert="horz" wrap="none" lIns="91440" tIns="45720" rIns="91440" bIns="45720" anchor="ctr">
            <a:spAutoFit/>
          </a:bodyPr>
          <a:lstStyle/>
          <a:p>
            <a:pPr marL="0" marR="0" lvl="0" indent="0" algn="l" defTabSz="914400">
              <a:lnSpc>
                <a:spcPct val="100000"/>
              </a:lnSpc>
              <a:spcBef>
                <a:spcPct val="0"/>
              </a:spcBef>
              <a:spcAft>
                <a:spcPct val="0"/>
              </a:spcAft>
              <a:buClrTx/>
              <a:buSzTx/>
              <a:buFontTx/>
              <a:buNone/>
            </a:pPr>
            <a:r>
              <a:rPr sz="1200" b="1" i="0" u="none" cap="none" dirty="0">
                <a:ln>
                  <a:noFill/>
                </a:ln>
                <a:solidFill>
                  <a:schemeClr val="tx1"/>
                </a:solidFill>
                <a:latin typeface="メイリオ"/>
                <a:ea typeface="メイリオ"/>
                <a:cs typeface="メイリオ"/>
              </a:rPr>
              <a:t>6．消火の原理</a:t>
            </a:r>
            <a:endParaRPr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200" b="0" i="0" u="none" cap="none" dirty="0">
                <a:ln>
                  <a:noFill/>
                </a:ln>
                <a:solidFill>
                  <a:schemeClr val="tx1"/>
                </a:solidFill>
                <a:latin typeface="メイリオ"/>
                <a:ea typeface="メイリオ"/>
                <a:cs typeface="メイリオ"/>
              </a:rPr>
              <a:t>燃焼の3要素である</a:t>
            </a:r>
            <a:r>
              <a:rPr sz="1200" b="0" i="0" u="none" cap="none" dirty="0">
                <a:ln>
                  <a:noFill/>
                </a:ln>
                <a:solidFill>
                  <a:srgbClr val="FF0000"/>
                </a:solidFill>
                <a:latin typeface="メイリオ"/>
                <a:ea typeface="メイリオ"/>
                <a:cs typeface="メイリオ"/>
              </a:rPr>
              <a:t>「可燃物・酸素・熱源」のいずれかを取り除くことや、燃焼の連鎖反応を抑えること</a:t>
            </a:r>
            <a:r>
              <a:rPr sz="1200" b="0" i="0" u="none" cap="none" dirty="0">
                <a:ln>
                  <a:noFill/>
                </a:ln>
                <a:solidFill>
                  <a:schemeClr val="tx1"/>
                </a:solidFill>
                <a:latin typeface="メイリオ"/>
                <a:ea typeface="メイリオ"/>
                <a:cs typeface="メイリオ"/>
              </a:rPr>
              <a:t>によって、燃焼を停止させること</a:t>
            </a:r>
          </a:p>
          <a:p>
            <a:pPr marL="0" marR="0" lvl="0" indent="0" algn="l" defTabSz="914400">
              <a:lnSpc>
                <a:spcPct val="100000"/>
              </a:lnSpc>
              <a:spcBef>
                <a:spcPct val="0"/>
              </a:spcBef>
              <a:spcAft>
                <a:spcPct val="0"/>
              </a:spcAft>
              <a:buClrTx/>
              <a:buSzTx/>
              <a:buFontTx/>
              <a:buNone/>
            </a:pPr>
            <a:endParaRPr sz="1200" b="1" i="0" u="none" cap="none" baseline="0" dirty="0">
              <a:ln>
                <a:noFill/>
              </a:ln>
              <a:solidFill>
                <a:schemeClr val="tx1"/>
              </a:solidFill>
              <a:latin typeface="メイリオ"/>
              <a:ea typeface="メイリオ"/>
              <a:cs typeface="メイリオ"/>
            </a:endParaRPr>
          </a:p>
        </p:txBody>
      </p:sp>
    </p:spTree>
    <p:extLst>
      <p:ext uri="{BB962C8B-B14F-4D97-AF65-F5344CB8AC3E}">
        <p14:creationId xmlns:p14="http://schemas.microsoft.com/office/powerpoint/2010/main" val="762786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4229F4-A83E-9BD5-44D6-2A837F5C125A}"/>
              </a:ext>
            </a:extLst>
          </p:cNvPr>
          <p:cNvSpPr>
            <a:spLocks noGrp="1"/>
          </p:cNvSpPr>
          <p:nvPr>
            <p:ph type="title"/>
          </p:nvPr>
        </p:nvSpPr>
        <p:spPr/>
        <p:txBody>
          <a:bodyPr/>
          <a:lstStyle/>
          <a:p>
            <a:endParaRPr kumimoji="1" lang="ja-JP" altLang="en-US" dirty="0"/>
          </a:p>
        </p:txBody>
      </p:sp>
      <p:sp>
        <p:nvSpPr>
          <p:cNvPr id="3" name="スライド番号プレースホルダー 2">
            <a:extLst>
              <a:ext uri="{FF2B5EF4-FFF2-40B4-BE49-F238E27FC236}">
                <a16:creationId xmlns:a16="http://schemas.microsoft.com/office/drawing/2014/main" id="{04948E25-D086-BCFF-5E50-3A73F16AEE6F}"/>
              </a:ext>
            </a:extLst>
          </p:cNvPr>
          <p:cNvSpPr>
            <a:spLocks noGrp="1"/>
          </p:cNvSpPr>
          <p:nvPr>
            <p:ph type="sldNum" sz="quarter" idx="12"/>
          </p:nvPr>
        </p:nvSpPr>
        <p:spPr/>
        <p:txBody>
          <a:bodyPr/>
          <a:lstStyle/>
          <a:p>
            <a:fld id="{4932B27F-0834-4F11-AF0D-3B42CF9EE089}" type="slidenum">
              <a:rPr lang="ja-JP" altLang="en-US" smtClean="0"/>
              <a:pPr/>
              <a:t>16</a:t>
            </a:fld>
            <a:endParaRPr lang="ja-JP" altLang="en-US" dirty="0"/>
          </a:p>
        </p:txBody>
      </p:sp>
      <p:sp>
        <p:nvSpPr>
          <p:cNvPr id="5" name="テキスト ボックス 4">
            <a:extLst>
              <a:ext uri="{FF2B5EF4-FFF2-40B4-BE49-F238E27FC236}">
                <a16:creationId xmlns:a16="http://schemas.microsoft.com/office/drawing/2014/main" id="{87C25EFB-759D-46FE-A414-E7FF67AE7F42}"/>
              </a:ext>
            </a:extLst>
          </p:cNvPr>
          <p:cNvSpPr txBox="1"/>
          <p:nvPr/>
        </p:nvSpPr>
        <p:spPr bwMode="auto">
          <a:xfrm>
            <a:off x="252254" y="374900"/>
            <a:ext cx="11445765" cy="6247864"/>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square">
            <a:spAutoFit/>
          </a:bodyPr>
          <a:lstStyle/>
          <a:p>
            <a:pPr>
              <a:buNone/>
            </a:pPr>
            <a:r>
              <a:rPr lang="ja-JP" altLang="en-US" sz="1000" b="1" dirty="0">
                <a:latin typeface="メイリオ" panose="020B0604030504040204" pitchFamily="50" charset="-128"/>
                <a:ea typeface="メイリオ" panose="020B0604030504040204" pitchFamily="50" charset="-128"/>
              </a:rPr>
              <a:t>問題</a:t>
            </a:r>
            <a:r>
              <a:rPr lang="en-US" altLang="ja-JP" sz="1000" b="1" dirty="0">
                <a:latin typeface="メイリオ" panose="020B0604030504040204" pitchFamily="50" charset="-128"/>
                <a:ea typeface="メイリオ" panose="020B0604030504040204" pitchFamily="50" charset="-128"/>
              </a:rPr>
              <a:t>1</a:t>
            </a:r>
          </a:p>
          <a:p>
            <a:pPr>
              <a:buNone/>
            </a:pPr>
            <a:r>
              <a:rPr lang="ja-JP" altLang="en-US" sz="1000" dirty="0">
                <a:latin typeface="メイリオ" panose="020B0604030504040204" pitchFamily="50" charset="-128"/>
                <a:ea typeface="メイリオ" panose="020B0604030504040204" pitchFamily="50" charset="-128"/>
              </a:rPr>
              <a:t>燃焼範囲の説明として、最も適切なものはどれか。</a:t>
            </a:r>
          </a:p>
          <a:p>
            <a:pPr>
              <a:buFont typeface="+mj-lt"/>
              <a:buAutoNum type="arabicPeriod"/>
            </a:pPr>
            <a:r>
              <a:rPr lang="ja-JP" altLang="en-US" sz="1000" dirty="0">
                <a:latin typeface="メイリオ" panose="020B0604030504040204" pitchFamily="50" charset="-128"/>
                <a:ea typeface="メイリオ" panose="020B0604030504040204" pitchFamily="50" charset="-128"/>
              </a:rPr>
              <a:t>可燃物が自然発火する温度の範囲 </a:t>
            </a:r>
          </a:p>
          <a:p>
            <a:pPr>
              <a:buFont typeface="+mj-lt"/>
              <a:buAutoNum type="arabicPeriod"/>
            </a:pPr>
            <a:r>
              <a:rPr lang="ja-JP" altLang="en-US" sz="1000" dirty="0">
                <a:latin typeface="メイリオ" panose="020B0604030504040204" pitchFamily="50" charset="-128"/>
                <a:ea typeface="メイリオ" panose="020B0604030504040204" pitchFamily="50" charset="-128"/>
              </a:rPr>
              <a:t>可燃性ガスなどが空気中で燃焼できる濃度の範囲 </a:t>
            </a:r>
          </a:p>
          <a:p>
            <a:pPr>
              <a:buFont typeface="+mj-lt"/>
              <a:buAutoNum type="arabicPeriod"/>
            </a:pPr>
            <a:r>
              <a:rPr lang="ja-JP" altLang="en-US" sz="1000" dirty="0">
                <a:latin typeface="メイリオ" panose="020B0604030504040204" pitchFamily="50" charset="-128"/>
                <a:ea typeface="メイリオ" panose="020B0604030504040204" pitchFamily="50" charset="-128"/>
              </a:rPr>
              <a:t>消火剤が有効に作用する温度の範囲 </a:t>
            </a:r>
          </a:p>
          <a:p>
            <a:pPr>
              <a:buFont typeface="+mj-lt"/>
              <a:buAutoNum type="arabicPeriod"/>
            </a:pPr>
            <a:r>
              <a:rPr lang="ja-JP" altLang="en-US" sz="1000" dirty="0">
                <a:latin typeface="メイリオ" panose="020B0604030504040204" pitchFamily="50" charset="-128"/>
                <a:ea typeface="メイリオ" panose="020B0604030504040204" pitchFamily="50" charset="-128"/>
              </a:rPr>
              <a:t>酸素が存在しない状態で燃焼できる時間の範囲 </a:t>
            </a:r>
          </a:p>
          <a:p>
            <a:pPr>
              <a:buNone/>
            </a:pPr>
            <a:r>
              <a:rPr lang="ja-JP" altLang="en-US" sz="1000" b="1" dirty="0">
                <a:latin typeface="メイリオ" panose="020B0604030504040204" pitchFamily="50" charset="-128"/>
                <a:ea typeface="メイリオ" panose="020B0604030504040204" pitchFamily="50" charset="-128"/>
              </a:rPr>
              <a:t>正解：</a:t>
            </a:r>
            <a:r>
              <a:rPr lang="en-US" altLang="ja-JP" sz="1000" b="1" dirty="0">
                <a:latin typeface="メイリオ" panose="020B0604030504040204" pitchFamily="50" charset="-128"/>
                <a:ea typeface="メイリオ" panose="020B0604030504040204" pitchFamily="50" charset="-128"/>
              </a:rPr>
              <a:t>2</a:t>
            </a:r>
            <a:r>
              <a:rPr lang="ja-JP" altLang="en-US" sz="1000" b="1" dirty="0">
                <a:latin typeface="メイリオ" panose="020B0604030504040204" pitchFamily="50" charset="-128"/>
                <a:ea typeface="メイリオ" panose="020B0604030504040204" pitchFamily="50" charset="-128"/>
              </a:rPr>
              <a:t>　解説：</a:t>
            </a:r>
            <a:r>
              <a:rPr lang="ja-JP" altLang="en-US" sz="1000" dirty="0">
                <a:latin typeface="メイリオ" panose="020B0604030504040204" pitchFamily="50" charset="-128"/>
                <a:ea typeface="メイリオ" panose="020B0604030504040204" pitchFamily="50" charset="-128"/>
              </a:rPr>
              <a:t> 燃焼範囲とは、可燃性蒸気や可燃性ガスが空気中で燃焼できる濃度の範囲です。</a:t>
            </a:r>
          </a:p>
          <a:p>
            <a:pPr>
              <a:buNone/>
            </a:pPr>
            <a:endParaRPr lang="ja-JP" altLang="en-US" sz="1000" dirty="0">
              <a:latin typeface="メイリオ" panose="020B0604030504040204" pitchFamily="50" charset="-128"/>
              <a:ea typeface="メイリオ" panose="020B0604030504040204" pitchFamily="50" charset="-128"/>
            </a:endParaRPr>
          </a:p>
          <a:p>
            <a:pPr>
              <a:buNone/>
            </a:pPr>
            <a:r>
              <a:rPr lang="ja-JP" altLang="en-US" sz="1000" b="1" dirty="0">
                <a:latin typeface="メイリオ" panose="020B0604030504040204" pitchFamily="50" charset="-128"/>
                <a:ea typeface="メイリオ" panose="020B0604030504040204" pitchFamily="50" charset="-128"/>
              </a:rPr>
              <a:t>問題</a:t>
            </a:r>
            <a:r>
              <a:rPr lang="en-US" altLang="ja-JP" sz="1000" b="1" dirty="0">
                <a:latin typeface="メイリオ" panose="020B0604030504040204" pitchFamily="50" charset="-128"/>
                <a:ea typeface="メイリオ" panose="020B0604030504040204" pitchFamily="50" charset="-128"/>
              </a:rPr>
              <a:t>2</a:t>
            </a:r>
          </a:p>
          <a:p>
            <a:pPr>
              <a:buNone/>
            </a:pPr>
            <a:r>
              <a:rPr lang="ja-JP" altLang="en-US" sz="1000" dirty="0">
                <a:latin typeface="メイリオ" panose="020B0604030504040204" pitchFamily="50" charset="-128"/>
                <a:ea typeface="メイリオ" panose="020B0604030504040204" pitchFamily="50" charset="-128"/>
              </a:rPr>
              <a:t>一般に、引火の危険性が高い物質の特徴はどれか。</a:t>
            </a:r>
          </a:p>
          <a:p>
            <a:pPr>
              <a:buFont typeface="+mj-lt"/>
              <a:buAutoNum type="arabicPeriod"/>
            </a:pPr>
            <a:r>
              <a:rPr lang="ja-JP" altLang="en-US" sz="1000" dirty="0">
                <a:latin typeface="メイリオ" panose="020B0604030504040204" pitchFamily="50" charset="-128"/>
                <a:ea typeface="メイリオ" panose="020B0604030504040204" pitchFamily="50" charset="-128"/>
              </a:rPr>
              <a:t>燃焼範囲が狭く、燃焼下限界が高い </a:t>
            </a:r>
          </a:p>
          <a:p>
            <a:pPr>
              <a:buFont typeface="+mj-lt"/>
              <a:buAutoNum type="arabicPeriod"/>
            </a:pPr>
            <a:r>
              <a:rPr lang="ja-JP" altLang="en-US" sz="1000" dirty="0">
                <a:latin typeface="メイリオ" panose="020B0604030504040204" pitchFamily="50" charset="-128"/>
                <a:ea typeface="メイリオ" panose="020B0604030504040204" pitchFamily="50" charset="-128"/>
              </a:rPr>
              <a:t>燃焼範囲が狭く、燃焼上限界が低い </a:t>
            </a:r>
          </a:p>
          <a:p>
            <a:pPr>
              <a:buFont typeface="+mj-lt"/>
              <a:buAutoNum type="arabicPeriod"/>
            </a:pPr>
            <a:r>
              <a:rPr lang="ja-JP" altLang="en-US" sz="1000" dirty="0">
                <a:latin typeface="メイリオ" panose="020B0604030504040204" pitchFamily="50" charset="-128"/>
                <a:ea typeface="メイリオ" panose="020B0604030504040204" pitchFamily="50" charset="-128"/>
              </a:rPr>
              <a:t>燃焼範囲が広く、燃焼下限界が低い </a:t>
            </a:r>
          </a:p>
          <a:p>
            <a:pPr>
              <a:buFont typeface="+mj-lt"/>
              <a:buAutoNum type="arabicPeriod"/>
            </a:pPr>
            <a:r>
              <a:rPr lang="ja-JP" altLang="en-US" sz="1000" dirty="0">
                <a:latin typeface="メイリオ" panose="020B0604030504040204" pitchFamily="50" charset="-128"/>
                <a:ea typeface="メイリオ" panose="020B0604030504040204" pitchFamily="50" charset="-128"/>
              </a:rPr>
              <a:t>燃焼範囲が広く、燃焼下限界が高い </a:t>
            </a:r>
          </a:p>
          <a:p>
            <a:pPr>
              <a:buNone/>
            </a:pPr>
            <a:r>
              <a:rPr lang="ja-JP" altLang="en-US" sz="1000" b="1" dirty="0">
                <a:latin typeface="メイリオ" panose="020B0604030504040204" pitchFamily="50" charset="-128"/>
                <a:ea typeface="メイリオ" panose="020B0604030504040204" pitchFamily="50" charset="-128"/>
              </a:rPr>
              <a:t>正解：</a:t>
            </a:r>
            <a:r>
              <a:rPr lang="en-US" altLang="ja-JP" sz="1000" b="1" dirty="0">
                <a:latin typeface="メイリオ" panose="020B0604030504040204" pitchFamily="50" charset="-128"/>
                <a:ea typeface="メイリオ" panose="020B0604030504040204" pitchFamily="50" charset="-128"/>
              </a:rPr>
              <a:t>3</a:t>
            </a:r>
            <a:r>
              <a:rPr lang="ja-JP" altLang="en-US" sz="1000" b="1" dirty="0">
                <a:latin typeface="メイリオ" panose="020B0604030504040204" pitchFamily="50" charset="-128"/>
                <a:ea typeface="メイリオ" panose="020B0604030504040204" pitchFamily="50" charset="-128"/>
              </a:rPr>
              <a:t>　解説：</a:t>
            </a:r>
            <a:r>
              <a:rPr lang="ja-JP" altLang="en-US" sz="1000" dirty="0">
                <a:latin typeface="メイリオ" panose="020B0604030504040204" pitchFamily="50" charset="-128"/>
                <a:ea typeface="メイリオ" panose="020B0604030504040204" pitchFamily="50" charset="-128"/>
              </a:rPr>
              <a:t> 燃焼範囲が広く、燃焼下限界が低い物質は、少量の可燃性蒸気でも燃焼する可能性があるため危険性が高くなります。</a:t>
            </a:r>
          </a:p>
          <a:p>
            <a:pPr>
              <a:buNone/>
            </a:pPr>
            <a:endParaRPr lang="ja-JP" altLang="en-US" sz="1000" dirty="0">
              <a:latin typeface="メイリオ" panose="020B0604030504040204" pitchFamily="50" charset="-128"/>
              <a:ea typeface="メイリオ" panose="020B0604030504040204" pitchFamily="50" charset="-128"/>
            </a:endParaRPr>
          </a:p>
          <a:p>
            <a:pPr>
              <a:buNone/>
            </a:pPr>
            <a:r>
              <a:rPr lang="ja-JP" altLang="en-US" sz="1000" b="1" dirty="0">
                <a:latin typeface="メイリオ" panose="020B0604030504040204" pitchFamily="50" charset="-128"/>
                <a:ea typeface="メイリオ" panose="020B0604030504040204" pitchFamily="50" charset="-128"/>
              </a:rPr>
              <a:t>問題</a:t>
            </a:r>
            <a:r>
              <a:rPr lang="en-US" altLang="ja-JP" sz="1000" b="1" dirty="0">
                <a:latin typeface="メイリオ" panose="020B0604030504040204" pitchFamily="50" charset="-128"/>
                <a:ea typeface="メイリオ" panose="020B0604030504040204" pitchFamily="50" charset="-128"/>
              </a:rPr>
              <a:t>3</a:t>
            </a:r>
          </a:p>
          <a:p>
            <a:pPr>
              <a:buNone/>
            </a:pPr>
            <a:r>
              <a:rPr lang="ja-JP" altLang="en-US" sz="1000" dirty="0">
                <a:latin typeface="メイリオ" panose="020B0604030504040204" pitchFamily="50" charset="-128"/>
                <a:ea typeface="メイリオ" panose="020B0604030504040204" pitchFamily="50" charset="-128"/>
              </a:rPr>
              <a:t>発火点の説明として、最も適切なものはどれか。</a:t>
            </a:r>
          </a:p>
          <a:p>
            <a:pPr>
              <a:buFont typeface="+mj-lt"/>
              <a:buAutoNum type="arabicPeriod"/>
            </a:pPr>
            <a:r>
              <a:rPr lang="ja-JP" altLang="en-US" sz="1000" dirty="0">
                <a:latin typeface="メイリオ" panose="020B0604030504040204" pitchFamily="50" charset="-128"/>
                <a:ea typeface="メイリオ" panose="020B0604030504040204" pitchFamily="50" charset="-128"/>
              </a:rPr>
              <a:t>火源を近づけたときに一時的に燃え始める最低温度 </a:t>
            </a:r>
          </a:p>
          <a:p>
            <a:pPr>
              <a:buFont typeface="+mj-lt"/>
              <a:buAutoNum type="arabicPeriod"/>
            </a:pPr>
            <a:r>
              <a:rPr lang="ja-JP" altLang="en-US" sz="1000" dirty="0">
                <a:latin typeface="メイリオ" panose="020B0604030504040204" pitchFamily="50" charset="-128"/>
                <a:ea typeface="メイリオ" panose="020B0604030504040204" pitchFamily="50" charset="-128"/>
              </a:rPr>
              <a:t>火源がなくても可燃物が燃焼を始める最低温度 </a:t>
            </a:r>
          </a:p>
          <a:p>
            <a:pPr>
              <a:buFont typeface="+mj-lt"/>
              <a:buAutoNum type="arabicPeriod"/>
            </a:pPr>
            <a:r>
              <a:rPr lang="ja-JP" altLang="en-US" sz="1000" dirty="0">
                <a:latin typeface="メイリオ" panose="020B0604030504040204" pitchFamily="50" charset="-128"/>
                <a:ea typeface="メイリオ" panose="020B0604030504040204" pitchFamily="50" charset="-128"/>
              </a:rPr>
              <a:t>可燃性液体が沸騰を始める最低温度 </a:t>
            </a:r>
          </a:p>
          <a:p>
            <a:pPr>
              <a:buFont typeface="+mj-lt"/>
              <a:buAutoNum type="arabicPeriod"/>
            </a:pPr>
            <a:r>
              <a:rPr lang="ja-JP" altLang="en-US" sz="1000" dirty="0">
                <a:latin typeface="メイリオ" panose="020B0604030504040204" pitchFamily="50" charset="-128"/>
                <a:ea typeface="メイリオ" panose="020B0604030504040204" pitchFamily="50" charset="-128"/>
              </a:rPr>
              <a:t>燃焼を継続できなくなる最高温度 </a:t>
            </a:r>
          </a:p>
          <a:p>
            <a:pPr>
              <a:buNone/>
            </a:pPr>
            <a:r>
              <a:rPr lang="ja-JP" altLang="en-US" sz="1000" b="1" dirty="0">
                <a:latin typeface="メイリオ" panose="020B0604030504040204" pitchFamily="50" charset="-128"/>
                <a:ea typeface="メイリオ" panose="020B0604030504040204" pitchFamily="50" charset="-128"/>
              </a:rPr>
              <a:t>正解：</a:t>
            </a:r>
            <a:r>
              <a:rPr lang="en-US" altLang="ja-JP" sz="1000" b="1" dirty="0">
                <a:latin typeface="メイリオ" panose="020B0604030504040204" pitchFamily="50" charset="-128"/>
                <a:ea typeface="メイリオ" panose="020B0604030504040204" pitchFamily="50" charset="-128"/>
              </a:rPr>
              <a:t>2</a:t>
            </a:r>
            <a:r>
              <a:rPr lang="ja-JP" altLang="en-US" sz="1000" b="1" dirty="0">
                <a:latin typeface="メイリオ" panose="020B0604030504040204" pitchFamily="50" charset="-128"/>
                <a:ea typeface="メイリオ" panose="020B0604030504040204" pitchFamily="50" charset="-128"/>
              </a:rPr>
              <a:t>　解説：</a:t>
            </a:r>
            <a:r>
              <a:rPr lang="ja-JP" altLang="en-US" sz="1000" dirty="0">
                <a:latin typeface="メイリオ" panose="020B0604030504040204" pitchFamily="50" charset="-128"/>
                <a:ea typeface="メイリオ" panose="020B0604030504040204" pitchFamily="50" charset="-128"/>
              </a:rPr>
              <a:t> 発火点とは、火炎や火花などの火源がなくても、加熱によって可燃物が燃焼を始める最低温度です。</a:t>
            </a:r>
          </a:p>
          <a:p>
            <a:pPr>
              <a:buNone/>
            </a:pPr>
            <a:endParaRPr lang="ja-JP" altLang="en-US" sz="1000" dirty="0">
              <a:latin typeface="メイリオ" panose="020B0604030504040204" pitchFamily="50" charset="-128"/>
              <a:ea typeface="メイリオ" panose="020B0604030504040204" pitchFamily="50" charset="-128"/>
            </a:endParaRPr>
          </a:p>
          <a:p>
            <a:pPr>
              <a:buNone/>
            </a:pPr>
            <a:r>
              <a:rPr lang="ja-JP" altLang="en-US" sz="1000" b="1" dirty="0">
                <a:latin typeface="メイリオ" panose="020B0604030504040204" pitchFamily="50" charset="-128"/>
                <a:ea typeface="メイリオ" panose="020B0604030504040204" pitchFamily="50" charset="-128"/>
              </a:rPr>
              <a:t>問題</a:t>
            </a:r>
            <a:r>
              <a:rPr lang="en-US" altLang="ja-JP" sz="1000" b="1" dirty="0">
                <a:latin typeface="メイリオ" panose="020B0604030504040204" pitchFamily="50" charset="-128"/>
                <a:ea typeface="メイリオ" panose="020B0604030504040204" pitchFamily="50" charset="-128"/>
              </a:rPr>
              <a:t>4</a:t>
            </a:r>
          </a:p>
          <a:p>
            <a:pPr>
              <a:buNone/>
            </a:pPr>
            <a:r>
              <a:rPr lang="ja-JP" altLang="en-US" sz="1000" dirty="0">
                <a:latin typeface="メイリオ" panose="020B0604030504040204" pitchFamily="50" charset="-128"/>
                <a:ea typeface="メイリオ" panose="020B0604030504040204" pitchFamily="50" charset="-128"/>
              </a:rPr>
              <a:t>次の物質のうち、発火点が最も低いものはどれか。</a:t>
            </a:r>
          </a:p>
          <a:p>
            <a:pPr>
              <a:buFont typeface="+mj-lt"/>
              <a:buAutoNum type="arabicPeriod"/>
            </a:pPr>
            <a:r>
              <a:rPr lang="ja-JP" altLang="en-US" sz="1000" dirty="0">
                <a:latin typeface="メイリオ" panose="020B0604030504040204" pitchFamily="50" charset="-128"/>
                <a:ea typeface="メイリオ" panose="020B0604030504040204" pitchFamily="50" charset="-128"/>
              </a:rPr>
              <a:t>二硫化炭素 </a:t>
            </a:r>
          </a:p>
          <a:p>
            <a:pPr>
              <a:buFont typeface="+mj-lt"/>
              <a:buAutoNum type="arabicPeriod"/>
            </a:pPr>
            <a:r>
              <a:rPr lang="ja-JP" altLang="en-US" sz="1000" dirty="0">
                <a:latin typeface="メイリオ" panose="020B0604030504040204" pitchFamily="50" charset="-128"/>
                <a:ea typeface="メイリオ" panose="020B0604030504040204" pitchFamily="50" charset="-128"/>
              </a:rPr>
              <a:t>軽油 </a:t>
            </a:r>
          </a:p>
          <a:p>
            <a:pPr>
              <a:buFont typeface="+mj-lt"/>
              <a:buAutoNum type="arabicPeriod"/>
            </a:pPr>
            <a:r>
              <a:rPr lang="ja-JP" altLang="en-US" sz="1000" dirty="0">
                <a:latin typeface="メイリオ" panose="020B0604030504040204" pitchFamily="50" charset="-128"/>
                <a:ea typeface="メイリオ" panose="020B0604030504040204" pitchFamily="50" charset="-128"/>
              </a:rPr>
              <a:t>アセトン </a:t>
            </a:r>
          </a:p>
          <a:p>
            <a:pPr>
              <a:buFont typeface="+mj-lt"/>
              <a:buAutoNum type="arabicPeriod"/>
            </a:pPr>
            <a:r>
              <a:rPr lang="ja-JP" altLang="en-US" sz="1000" dirty="0">
                <a:latin typeface="メイリオ" panose="020B0604030504040204" pitchFamily="50" charset="-128"/>
                <a:ea typeface="メイリオ" panose="020B0604030504040204" pitchFamily="50" charset="-128"/>
              </a:rPr>
              <a:t>ベンゼン </a:t>
            </a:r>
          </a:p>
          <a:p>
            <a:pPr>
              <a:buNone/>
            </a:pPr>
            <a:r>
              <a:rPr lang="ja-JP" altLang="en-US" sz="1000" b="1" dirty="0">
                <a:latin typeface="メイリオ" panose="020B0604030504040204" pitchFamily="50" charset="-128"/>
                <a:ea typeface="メイリオ" panose="020B0604030504040204" pitchFamily="50" charset="-128"/>
              </a:rPr>
              <a:t>正解：</a:t>
            </a:r>
            <a:r>
              <a:rPr lang="en-US" altLang="ja-JP" sz="1000" b="1" dirty="0">
                <a:latin typeface="メイリオ" panose="020B0604030504040204" pitchFamily="50" charset="-128"/>
                <a:ea typeface="メイリオ" panose="020B0604030504040204" pitchFamily="50" charset="-128"/>
              </a:rPr>
              <a:t>1</a:t>
            </a:r>
            <a:r>
              <a:rPr lang="ja-JP" altLang="en-US" sz="1000" b="1" dirty="0">
                <a:latin typeface="メイリオ" panose="020B0604030504040204" pitchFamily="50" charset="-128"/>
                <a:ea typeface="メイリオ" panose="020B0604030504040204" pitchFamily="50" charset="-128"/>
              </a:rPr>
              <a:t>　解説：</a:t>
            </a:r>
            <a:r>
              <a:rPr lang="ja-JP" altLang="en-US" sz="1000" dirty="0">
                <a:latin typeface="メイリオ" panose="020B0604030504040204" pitchFamily="50" charset="-128"/>
                <a:ea typeface="メイリオ" panose="020B0604030504040204" pitchFamily="50" charset="-128"/>
              </a:rPr>
              <a:t> 二硫化炭素の発火点は約</a:t>
            </a:r>
            <a:r>
              <a:rPr lang="en-US" altLang="ja-JP" sz="1000" dirty="0">
                <a:latin typeface="メイリオ" panose="020B0604030504040204" pitchFamily="50" charset="-128"/>
                <a:ea typeface="メイリオ" panose="020B0604030504040204" pitchFamily="50" charset="-128"/>
              </a:rPr>
              <a:t>90℃</a:t>
            </a:r>
            <a:r>
              <a:rPr lang="ja-JP" altLang="en-US" sz="1000" dirty="0">
                <a:latin typeface="メイリオ" panose="020B0604030504040204" pitchFamily="50" charset="-128"/>
                <a:ea typeface="メイリオ" panose="020B0604030504040204" pitchFamily="50" charset="-128"/>
              </a:rPr>
              <a:t>であり、他の選択肢よりも低いため、加熱に対して特に注意が必要です。</a:t>
            </a:r>
          </a:p>
          <a:p>
            <a:pPr>
              <a:buNone/>
            </a:pPr>
            <a:endParaRPr lang="ja-JP" altLang="en-US" sz="1000" dirty="0">
              <a:latin typeface="メイリオ" panose="020B0604030504040204" pitchFamily="50" charset="-128"/>
              <a:ea typeface="メイリオ" panose="020B0604030504040204" pitchFamily="50" charset="-128"/>
            </a:endParaRPr>
          </a:p>
          <a:p>
            <a:pPr>
              <a:buNone/>
            </a:pPr>
            <a:r>
              <a:rPr lang="ja-JP" altLang="en-US" sz="1000" b="1" dirty="0">
                <a:latin typeface="メイリオ" panose="020B0604030504040204" pitchFamily="50" charset="-128"/>
                <a:ea typeface="メイリオ" panose="020B0604030504040204" pitchFamily="50" charset="-128"/>
              </a:rPr>
              <a:t>問題</a:t>
            </a:r>
            <a:r>
              <a:rPr lang="en-US" altLang="ja-JP" sz="1000" b="1" dirty="0">
                <a:latin typeface="メイリオ" panose="020B0604030504040204" pitchFamily="50" charset="-128"/>
                <a:ea typeface="メイリオ" panose="020B0604030504040204" pitchFamily="50" charset="-128"/>
              </a:rPr>
              <a:t>5</a:t>
            </a:r>
          </a:p>
          <a:p>
            <a:pPr>
              <a:buNone/>
            </a:pPr>
            <a:r>
              <a:rPr lang="ja-JP" altLang="en-US" sz="1000" dirty="0">
                <a:latin typeface="メイリオ" panose="020B0604030504040204" pitchFamily="50" charset="-128"/>
                <a:ea typeface="メイリオ" panose="020B0604030504040204" pitchFamily="50" charset="-128"/>
              </a:rPr>
              <a:t>自然発火の説明として、最も適切なものはどれか。</a:t>
            </a:r>
          </a:p>
          <a:p>
            <a:pPr>
              <a:buFont typeface="+mj-lt"/>
              <a:buAutoNum type="arabicPeriod"/>
            </a:pPr>
            <a:r>
              <a:rPr lang="ja-JP" altLang="en-US" sz="1000" dirty="0">
                <a:latin typeface="メイリオ" panose="020B0604030504040204" pitchFamily="50" charset="-128"/>
                <a:ea typeface="メイリオ" panose="020B0604030504040204" pitchFamily="50" charset="-128"/>
              </a:rPr>
              <a:t>外部の火炎によって可燃物が着火する現象 </a:t>
            </a:r>
          </a:p>
          <a:p>
            <a:pPr>
              <a:buFont typeface="+mj-lt"/>
              <a:buAutoNum type="arabicPeriod"/>
            </a:pPr>
            <a:r>
              <a:rPr lang="ja-JP" altLang="en-US" sz="1000" dirty="0">
                <a:latin typeface="メイリオ" panose="020B0604030504040204" pitchFamily="50" charset="-128"/>
                <a:ea typeface="メイリオ" panose="020B0604030504040204" pitchFamily="50" charset="-128"/>
              </a:rPr>
              <a:t>可燃性ガスが空気と混合して爆発する現象 </a:t>
            </a:r>
          </a:p>
          <a:p>
            <a:pPr>
              <a:buFont typeface="+mj-lt"/>
              <a:buAutoNum type="arabicPeriod"/>
            </a:pPr>
            <a:r>
              <a:rPr lang="ja-JP" altLang="en-US" sz="1000" dirty="0">
                <a:latin typeface="メイリオ" panose="020B0604030504040204" pitchFamily="50" charset="-128"/>
                <a:ea typeface="メイリオ" panose="020B0604030504040204" pitchFamily="50" charset="-128"/>
              </a:rPr>
              <a:t>物質が自ら発熱・蓄熱し、発火点に達して燃焼を始める現象 </a:t>
            </a:r>
          </a:p>
          <a:p>
            <a:pPr>
              <a:buFont typeface="+mj-lt"/>
              <a:buAutoNum type="arabicPeriod"/>
            </a:pPr>
            <a:r>
              <a:rPr lang="ja-JP" altLang="en-US" sz="1000" dirty="0">
                <a:latin typeface="メイリオ" panose="020B0604030504040204" pitchFamily="50" charset="-128"/>
                <a:ea typeface="メイリオ" panose="020B0604030504040204" pitchFamily="50" charset="-128"/>
              </a:rPr>
              <a:t>液体から発生した蒸気が火源によって燃焼する現象 </a:t>
            </a:r>
          </a:p>
          <a:p>
            <a:pPr>
              <a:buNone/>
            </a:pPr>
            <a:r>
              <a:rPr lang="ja-JP" altLang="en-US" sz="1000" b="1" dirty="0">
                <a:latin typeface="メイリオ" panose="020B0604030504040204" pitchFamily="50" charset="-128"/>
                <a:ea typeface="メイリオ" panose="020B0604030504040204" pitchFamily="50" charset="-128"/>
              </a:rPr>
              <a:t>正解：</a:t>
            </a:r>
            <a:r>
              <a:rPr lang="en-US" altLang="ja-JP" sz="1000" b="1" dirty="0">
                <a:latin typeface="メイリオ" panose="020B0604030504040204" pitchFamily="50" charset="-128"/>
                <a:ea typeface="メイリオ" panose="020B0604030504040204" pitchFamily="50" charset="-128"/>
              </a:rPr>
              <a:t>3</a:t>
            </a:r>
            <a:r>
              <a:rPr lang="ja-JP" altLang="en-US" sz="1000" b="1" dirty="0">
                <a:latin typeface="メイリオ" panose="020B0604030504040204" pitchFamily="50" charset="-128"/>
                <a:ea typeface="メイリオ" panose="020B0604030504040204" pitchFamily="50" charset="-128"/>
              </a:rPr>
              <a:t>　解説：</a:t>
            </a:r>
            <a:r>
              <a:rPr lang="ja-JP" altLang="en-US" sz="1000" dirty="0">
                <a:latin typeface="メイリオ" panose="020B0604030504040204" pitchFamily="50" charset="-128"/>
                <a:ea typeface="メイリオ" panose="020B0604030504040204" pitchFamily="50" charset="-128"/>
              </a:rPr>
              <a:t> 自然発火は、酸化・分解・重合・吸着・微生物反応などで生じた熱が蓄積し、外部の火源がなくても発火する現象です。</a:t>
            </a:r>
          </a:p>
        </p:txBody>
      </p:sp>
    </p:spTree>
    <p:extLst>
      <p:ext uri="{BB962C8B-B14F-4D97-AF65-F5344CB8AC3E}">
        <p14:creationId xmlns:p14="http://schemas.microsoft.com/office/powerpoint/2010/main" val="317829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2E76DD-1D54-0582-CFEE-C5E7756F4DF9}"/>
              </a:ext>
            </a:extLst>
          </p:cNvPr>
          <p:cNvSpPr>
            <a:spLocks noGrp="1"/>
          </p:cNvSpPr>
          <p:nvPr>
            <p:ph type="title"/>
          </p:nvPr>
        </p:nvSpPr>
        <p:spPr/>
        <p:txBody>
          <a:bodyPr/>
          <a:lstStyle/>
          <a:p>
            <a:endParaRPr kumimoji="1" lang="ja-JP" altLang="en-US" dirty="0"/>
          </a:p>
        </p:txBody>
      </p:sp>
      <p:sp>
        <p:nvSpPr>
          <p:cNvPr id="3" name="スライド番号プレースホルダー 2">
            <a:extLst>
              <a:ext uri="{FF2B5EF4-FFF2-40B4-BE49-F238E27FC236}">
                <a16:creationId xmlns:a16="http://schemas.microsoft.com/office/drawing/2014/main" id="{CFD60E81-0459-93B3-B0BD-0D29E3F75B76}"/>
              </a:ext>
            </a:extLst>
          </p:cNvPr>
          <p:cNvSpPr>
            <a:spLocks noGrp="1"/>
          </p:cNvSpPr>
          <p:nvPr>
            <p:ph type="sldNum" sz="quarter" idx="12"/>
          </p:nvPr>
        </p:nvSpPr>
        <p:spPr/>
        <p:txBody>
          <a:bodyPr/>
          <a:lstStyle/>
          <a:p>
            <a:fld id="{4932B27F-0834-4F11-AF0D-3B42CF9EE089}" type="slidenum">
              <a:rPr lang="ja-JP" altLang="en-US" smtClean="0"/>
              <a:pPr/>
              <a:t>17</a:t>
            </a:fld>
            <a:endParaRPr lang="ja-JP" altLang="en-US" dirty="0"/>
          </a:p>
        </p:txBody>
      </p:sp>
      <p:sp>
        <p:nvSpPr>
          <p:cNvPr id="5" name="テキスト ボックス 4">
            <a:extLst>
              <a:ext uri="{FF2B5EF4-FFF2-40B4-BE49-F238E27FC236}">
                <a16:creationId xmlns:a16="http://schemas.microsoft.com/office/drawing/2014/main" id="{C3D818DB-2AF9-4586-D401-8A96550C73FA}"/>
              </a:ext>
            </a:extLst>
          </p:cNvPr>
          <p:cNvSpPr txBox="1"/>
          <p:nvPr/>
        </p:nvSpPr>
        <p:spPr bwMode="auto">
          <a:xfrm>
            <a:off x="189188" y="380185"/>
            <a:ext cx="11824138" cy="609397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square">
            <a:spAutoFit/>
          </a:bodyPr>
          <a:lstStyle/>
          <a:p>
            <a:pPr>
              <a:buNone/>
            </a:pPr>
            <a:r>
              <a:rPr lang="ja-JP" altLang="en-US" sz="1000" b="1" dirty="0">
                <a:latin typeface="メイリオ" panose="020B0604030504040204" pitchFamily="50" charset="-128"/>
                <a:ea typeface="メイリオ" panose="020B0604030504040204" pitchFamily="50" charset="-128"/>
              </a:rPr>
              <a:t>問題６</a:t>
            </a:r>
            <a:endParaRPr lang="en-US" altLang="ja-JP" sz="1000" b="1" dirty="0">
              <a:latin typeface="メイリオ" panose="020B0604030504040204" pitchFamily="50" charset="-128"/>
              <a:ea typeface="メイリオ" panose="020B0604030504040204" pitchFamily="50" charset="-128"/>
            </a:endParaRPr>
          </a:p>
          <a:p>
            <a:pPr>
              <a:buNone/>
            </a:pPr>
            <a:r>
              <a:rPr lang="ja-JP" altLang="en-US" sz="1000" dirty="0">
                <a:latin typeface="メイリオ" panose="020B0604030504040204" pitchFamily="50" charset="-128"/>
                <a:ea typeface="メイリオ" panose="020B0604030504040204" pitchFamily="50" charset="-128"/>
              </a:rPr>
              <a:t>バックドラフトの説明として、最も適切なものはどれか。</a:t>
            </a:r>
          </a:p>
          <a:p>
            <a:pPr>
              <a:buFont typeface="+mj-lt"/>
              <a:buAutoNum type="arabicPeriod"/>
            </a:pPr>
            <a:r>
              <a:rPr lang="ja-JP" altLang="en-US" sz="1000" dirty="0">
                <a:latin typeface="メイリオ" panose="020B0604030504040204" pitchFamily="50" charset="-128"/>
                <a:ea typeface="メイリオ" panose="020B0604030504040204" pitchFamily="50" charset="-128"/>
              </a:rPr>
              <a:t>放射熱により室内の可燃物が一斉に燃え始める現象 </a:t>
            </a:r>
          </a:p>
          <a:p>
            <a:pPr>
              <a:buFont typeface="+mj-lt"/>
              <a:buAutoNum type="arabicPeriod"/>
            </a:pPr>
            <a:r>
              <a:rPr lang="ja-JP" altLang="en-US" sz="1000" dirty="0">
                <a:latin typeface="メイリオ" panose="020B0604030504040204" pitchFamily="50" charset="-128"/>
                <a:ea typeface="メイリオ" panose="020B0604030504040204" pitchFamily="50" charset="-128"/>
              </a:rPr>
              <a:t>酸素不足の室内に空気が流入し、可燃性ガスが爆発的に燃焼する現象 </a:t>
            </a:r>
          </a:p>
          <a:p>
            <a:pPr>
              <a:buFont typeface="+mj-lt"/>
              <a:buAutoNum type="arabicPeriod"/>
            </a:pPr>
            <a:r>
              <a:rPr lang="ja-JP" altLang="en-US" sz="1000" dirty="0">
                <a:latin typeface="メイリオ" panose="020B0604030504040204" pitchFamily="50" charset="-128"/>
                <a:ea typeface="メイリオ" panose="020B0604030504040204" pitchFamily="50" charset="-128"/>
              </a:rPr>
              <a:t>高温の煙が天井に沿って広がる現象 </a:t>
            </a:r>
          </a:p>
          <a:p>
            <a:pPr>
              <a:buFont typeface="+mj-lt"/>
              <a:buAutoNum type="arabicPeriod"/>
            </a:pPr>
            <a:r>
              <a:rPr lang="ja-JP" altLang="en-US" sz="1000" dirty="0">
                <a:latin typeface="メイリオ" panose="020B0604030504040204" pitchFamily="50" charset="-128"/>
                <a:ea typeface="メイリオ" panose="020B0604030504040204" pitchFamily="50" charset="-128"/>
              </a:rPr>
              <a:t>可燃物が外部の火源なしに発火する現象 </a:t>
            </a:r>
          </a:p>
          <a:p>
            <a:pPr>
              <a:buNone/>
            </a:pPr>
            <a:r>
              <a:rPr lang="ja-JP" altLang="en-US" sz="1000" b="1" dirty="0">
                <a:latin typeface="メイリオ" panose="020B0604030504040204" pitchFamily="50" charset="-128"/>
                <a:ea typeface="メイリオ" panose="020B0604030504040204" pitchFamily="50" charset="-128"/>
              </a:rPr>
              <a:t>正解：</a:t>
            </a:r>
            <a:r>
              <a:rPr lang="en-US" altLang="ja-JP" sz="1000" b="1" dirty="0">
                <a:latin typeface="メイリオ" panose="020B0604030504040204" pitchFamily="50" charset="-128"/>
                <a:ea typeface="メイリオ" panose="020B0604030504040204" pitchFamily="50" charset="-128"/>
              </a:rPr>
              <a:t>2</a:t>
            </a:r>
            <a:r>
              <a:rPr lang="ja-JP" altLang="en-US" sz="1000" b="1" dirty="0">
                <a:latin typeface="メイリオ" panose="020B0604030504040204" pitchFamily="50" charset="-128"/>
                <a:ea typeface="メイリオ" panose="020B0604030504040204" pitchFamily="50" charset="-128"/>
              </a:rPr>
              <a:t>　解説：</a:t>
            </a:r>
            <a:r>
              <a:rPr lang="ja-JP" altLang="en-US" sz="1000" dirty="0">
                <a:latin typeface="メイリオ" panose="020B0604030504040204" pitchFamily="50" charset="-128"/>
                <a:ea typeface="メイリオ" panose="020B0604030504040204" pitchFamily="50" charset="-128"/>
              </a:rPr>
              <a:t> 酸素不足によって可燃性ガスが充満した室内へ新鮮な空気が流入すると、爆発的な燃焼が起こることがあります。</a:t>
            </a:r>
          </a:p>
          <a:p>
            <a:pPr>
              <a:buNone/>
            </a:pPr>
            <a:br>
              <a:rPr lang="ja-JP" altLang="en-US" sz="1000" dirty="0">
                <a:latin typeface="メイリオ" panose="020B0604030504040204" pitchFamily="50" charset="-128"/>
                <a:ea typeface="メイリオ" panose="020B0604030504040204" pitchFamily="50" charset="-128"/>
              </a:rPr>
            </a:br>
            <a:r>
              <a:rPr lang="ja-JP" altLang="en-US" sz="1000" b="1" dirty="0">
                <a:latin typeface="メイリオ" panose="020B0604030504040204" pitchFamily="50" charset="-128"/>
                <a:ea typeface="メイリオ" panose="020B0604030504040204" pitchFamily="50" charset="-128"/>
              </a:rPr>
              <a:t>問題７</a:t>
            </a:r>
            <a:endParaRPr lang="en-US" altLang="ja-JP" sz="1000" b="1" dirty="0">
              <a:latin typeface="メイリオ" panose="020B0604030504040204" pitchFamily="50" charset="-128"/>
              <a:ea typeface="メイリオ" panose="020B0604030504040204" pitchFamily="50" charset="-128"/>
            </a:endParaRPr>
          </a:p>
          <a:p>
            <a:pPr>
              <a:buNone/>
            </a:pPr>
            <a:r>
              <a:rPr lang="ja-JP" altLang="en-US" sz="1000" dirty="0">
                <a:latin typeface="メイリオ" panose="020B0604030504040204" pitchFamily="50" charset="-128"/>
                <a:ea typeface="メイリオ" panose="020B0604030504040204" pitchFamily="50" charset="-128"/>
              </a:rPr>
              <a:t>フラッシュオーバーの説明として、最も適切なものはどれか。</a:t>
            </a:r>
          </a:p>
          <a:p>
            <a:pPr>
              <a:buFont typeface="+mj-lt"/>
              <a:buAutoNum type="arabicPeriod"/>
            </a:pPr>
            <a:r>
              <a:rPr lang="ja-JP" altLang="en-US" sz="1000" dirty="0">
                <a:latin typeface="メイリオ" panose="020B0604030504040204" pitchFamily="50" charset="-128"/>
                <a:ea typeface="メイリオ" panose="020B0604030504040204" pitchFamily="50" charset="-128"/>
              </a:rPr>
              <a:t>室内の可燃物が放射熱によって一斉に燃え始める現象 </a:t>
            </a:r>
          </a:p>
          <a:p>
            <a:pPr>
              <a:buFont typeface="+mj-lt"/>
              <a:buAutoNum type="arabicPeriod"/>
            </a:pPr>
            <a:r>
              <a:rPr lang="ja-JP" altLang="en-US" sz="1000" dirty="0">
                <a:latin typeface="メイリオ" panose="020B0604030504040204" pitchFamily="50" charset="-128"/>
                <a:ea typeface="メイリオ" panose="020B0604030504040204" pitchFamily="50" charset="-128"/>
              </a:rPr>
              <a:t>煙が階段を通って上階へ広がる現象 </a:t>
            </a:r>
          </a:p>
          <a:p>
            <a:pPr>
              <a:buFont typeface="+mj-lt"/>
              <a:buAutoNum type="arabicPeriod"/>
            </a:pPr>
            <a:r>
              <a:rPr lang="ja-JP" altLang="en-US" sz="1000" dirty="0">
                <a:latin typeface="メイリオ" panose="020B0604030504040204" pitchFamily="50" charset="-128"/>
                <a:ea typeface="メイリオ" panose="020B0604030504040204" pitchFamily="50" charset="-128"/>
              </a:rPr>
              <a:t>ガスの供給を止めて燃焼を停止させる現象 </a:t>
            </a:r>
          </a:p>
          <a:p>
            <a:pPr>
              <a:buFont typeface="+mj-lt"/>
              <a:buAutoNum type="arabicPeriod"/>
            </a:pPr>
            <a:r>
              <a:rPr lang="ja-JP" altLang="en-US" sz="1000" dirty="0">
                <a:latin typeface="メイリオ" panose="020B0604030504040204" pitchFamily="50" charset="-128"/>
                <a:ea typeface="メイリオ" panose="020B0604030504040204" pitchFamily="50" charset="-128"/>
              </a:rPr>
              <a:t>不完全燃焼によって一酸化炭素が発生する現象 </a:t>
            </a:r>
          </a:p>
          <a:p>
            <a:pPr>
              <a:buNone/>
            </a:pPr>
            <a:r>
              <a:rPr lang="ja-JP" altLang="en-US" sz="1000" b="1" dirty="0">
                <a:latin typeface="メイリオ" panose="020B0604030504040204" pitchFamily="50" charset="-128"/>
                <a:ea typeface="メイリオ" panose="020B0604030504040204" pitchFamily="50" charset="-128"/>
              </a:rPr>
              <a:t>正解：</a:t>
            </a:r>
            <a:r>
              <a:rPr lang="en-US" altLang="ja-JP" sz="1000" b="1" dirty="0">
                <a:latin typeface="メイリオ" panose="020B0604030504040204" pitchFamily="50" charset="-128"/>
                <a:ea typeface="メイリオ" panose="020B0604030504040204" pitchFamily="50" charset="-128"/>
              </a:rPr>
              <a:t>1</a:t>
            </a:r>
            <a:r>
              <a:rPr lang="ja-JP" altLang="en-US" sz="1000" b="1" dirty="0">
                <a:latin typeface="メイリオ" panose="020B0604030504040204" pitchFamily="50" charset="-128"/>
                <a:ea typeface="メイリオ" panose="020B0604030504040204" pitchFamily="50" charset="-128"/>
              </a:rPr>
              <a:t>　解説：</a:t>
            </a:r>
            <a:r>
              <a:rPr lang="ja-JP" altLang="en-US" sz="1000" dirty="0">
                <a:latin typeface="メイリオ" panose="020B0604030504040204" pitchFamily="50" charset="-128"/>
                <a:ea typeface="メイリオ" panose="020B0604030504040204" pitchFamily="50" charset="-128"/>
              </a:rPr>
              <a:t> フラッシュオーバーは、天井や壁などからの放射熱によって室内の可燃物が一斉に燃え始め、室内全体が火炎に包まれる現象です。</a:t>
            </a:r>
          </a:p>
          <a:p>
            <a:pPr>
              <a:buNone/>
            </a:pPr>
            <a:endParaRPr lang="ja-JP" altLang="en-US" sz="1000" dirty="0">
              <a:latin typeface="メイリオ" panose="020B0604030504040204" pitchFamily="50" charset="-128"/>
              <a:ea typeface="メイリオ" panose="020B0604030504040204" pitchFamily="50" charset="-128"/>
            </a:endParaRPr>
          </a:p>
          <a:p>
            <a:pPr>
              <a:buNone/>
            </a:pPr>
            <a:r>
              <a:rPr lang="ja-JP" altLang="en-US" sz="1000" b="1" dirty="0">
                <a:latin typeface="メイリオ" panose="020B0604030504040204" pitchFamily="50" charset="-128"/>
                <a:ea typeface="メイリオ" panose="020B0604030504040204" pitchFamily="50" charset="-128"/>
              </a:rPr>
              <a:t>問題８</a:t>
            </a:r>
            <a:endParaRPr lang="en-US" altLang="ja-JP" sz="1000" b="1" dirty="0">
              <a:latin typeface="メイリオ" panose="020B0604030504040204" pitchFamily="50" charset="-128"/>
              <a:ea typeface="メイリオ" panose="020B0604030504040204" pitchFamily="50" charset="-128"/>
            </a:endParaRPr>
          </a:p>
          <a:p>
            <a:pPr>
              <a:buNone/>
            </a:pPr>
            <a:r>
              <a:rPr lang="ja-JP" altLang="en-US" sz="1000" dirty="0">
                <a:latin typeface="メイリオ" panose="020B0604030504040204" pitchFamily="50" charset="-128"/>
                <a:ea typeface="メイリオ" panose="020B0604030504040204" pitchFamily="50" charset="-128"/>
              </a:rPr>
              <a:t>建物内における煙の流動について、正しいものはどれか。</a:t>
            </a:r>
          </a:p>
          <a:p>
            <a:pPr>
              <a:buFont typeface="+mj-lt"/>
              <a:buAutoNum type="arabicPeriod"/>
            </a:pPr>
            <a:r>
              <a:rPr lang="ja-JP" altLang="en-US" sz="1000" dirty="0">
                <a:latin typeface="メイリオ" panose="020B0604030504040204" pitchFamily="50" charset="-128"/>
                <a:ea typeface="メイリオ" panose="020B0604030504040204" pitchFamily="50" charset="-128"/>
              </a:rPr>
              <a:t>高温の煙は床面に沿って広がる </a:t>
            </a:r>
          </a:p>
          <a:p>
            <a:pPr>
              <a:buFont typeface="+mj-lt"/>
              <a:buAutoNum type="arabicPeriod"/>
            </a:pPr>
            <a:r>
              <a:rPr lang="ja-JP" altLang="en-US" sz="1000" dirty="0">
                <a:latin typeface="メイリオ" panose="020B0604030504040204" pitchFamily="50" charset="-128"/>
                <a:ea typeface="メイリオ" panose="020B0604030504040204" pitchFamily="50" charset="-128"/>
              </a:rPr>
              <a:t>高温の煙は浮力で上昇し、天井に達すると水平方向に広がる </a:t>
            </a:r>
          </a:p>
          <a:p>
            <a:pPr>
              <a:buFont typeface="+mj-lt"/>
              <a:buAutoNum type="arabicPeriod"/>
            </a:pPr>
            <a:r>
              <a:rPr lang="ja-JP" altLang="en-US" sz="1000" dirty="0">
                <a:latin typeface="メイリオ" panose="020B0604030504040204" pitchFamily="50" charset="-128"/>
                <a:ea typeface="メイリオ" panose="020B0604030504040204" pitchFamily="50" charset="-128"/>
              </a:rPr>
              <a:t>煙は階段や吹き抜けでは広がりにくい </a:t>
            </a:r>
          </a:p>
          <a:p>
            <a:pPr>
              <a:buFont typeface="+mj-lt"/>
              <a:buAutoNum type="arabicPeriod"/>
            </a:pPr>
            <a:r>
              <a:rPr lang="ja-JP" altLang="en-US" sz="1000" dirty="0">
                <a:latin typeface="メイリオ" panose="020B0604030504040204" pitchFamily="50" charset="-128"/>
                <a:ea typeface="メイリオ" panose="020B0604030504040204" pitchFamily="50" charset="-128"/>
              </a:rPr>
              <a:t>煙の量が増えると煙の層は上昇する </a:t>
            </a:r>
          </a:p>
          <a:p>
            <a:pPr>
              <a:buNone/>
            </a:pPr>
            <a:r>
              <a:rPr lang="ja-JP" altLang="en-US" sz="1000" b="1" dirty="0">
                <a:latin typeface="メイリオ" panose="020B0604030504040204" pitchFamily="50" charset="-128"/>
                <a:ea typeface="メイリオ" panose="020B0604030504040204" pitchFamily="50" charset="-128"/>
              </a:rPr>
              <a:t>正解：</a:t>
            </a:r>
            <a:r>
              <a:rPr lang="en-US" altLang="ja-JP" sz="1000" b="1" dirty="0">
                <a:latin typeface="メイリオ" panose="020B0604030504040204" pitchFamily="50" charset="-128"/>
                <a:ea typeface="メイリオ" panose="020B0604030504040204" pitchFamily="50" charset="-128"/>
              </a:rPr>
              <a:t>2</a:t>
            </a:r>
            <a:r>
              <a:rPr lang="ja-JP" altLang="en-US" sz="1000" b="1" dirty="0">
                <a:latin typeface="メイリオ" panose="020B0604030504040204" pitchFamily="50" charset="-128"/>
                <a:ea typeface="メイリオ" panose="020B0604030504040204" pitchFamily="50" charset="-128"/>
              </a:rPr>
              <a:t>　解説：</a:t>
            </a:r>
            <a:r>
              <a:rPr lang="ja-JP" altLang="en-US" sz="1000" dirty="0">
                <a:latin typeface="メイリオ" panose="020B0604030504040204" pitchFamily="50" charset="-128"/>
                <a:ea typeface="メイリオ" panose="020B0604030504040204" pitchFamily="50" charset="-128"/>
              </a:rPr>
              <a:t> 高温の煙は浮力によって上昇し、天井に達した後、水平方向へ広がります。煙が増えると煙層は次第に下降します。</a:t>
            </a:r>
          </a:p>
          <a:p>
            <a:pPr>
              <a:buNone/>
            </a:pPr>
            <a:endParaRPr lang="ja-JP" altLang="en-US" sz="1000" dirty="0">
              <a:latin typeface="メイリオ" panose="020B0604030504040204" pitchFamily="50" charset="-128"/>
              <a:ea typeface="メイリオ" panose="020B0604030504040204" pitchFamily="50" charset="-128"/>
            </a:endParaRPr>
          </a:p>
          <a:p>
            <a:pPr>
              <a:buNone/>
            </a:pPr>
            <a:r>
              <a:rPr lang="ja-JP" altLang="en-US" sz="1000" b="1" dirty="0">
                <a:latin typeface="メイリオ" panose="020B0604030504040204" pitchFamily="50" charset="-128"/>
                <a:ea typeface="メイリオ" panose="020B0604030504040204" pitchFamily="50" charset="-128"/>
              </a:rPr>
              <a:t>問題９</a:t>
            </a:r>
            <a:endParaRPr lang="en-US" altLang="ja-JP" sz="1000" b="1" dirty="0">
              <a:latin typeface="メイリオ" panose="020B0604030504040204" pitchFamily="50" charset="-128"/>
              <a:ea typeface="メイリオ" panose="020B0604030504040204" pitchFamily="50" charset="-128"/>
            </a:endParaRPr>
          </a:p>
          <a:p>
            <a:pPr>
              <a:buNone/>
            </a:pPr>
            <a:r>
              <a:rPr lang="ja-JP" altLang="en-US" sz="1000" dirty="0">
                <a:latin typeface="メイリオ" panose="020B0604030504040204" pitchFamily="50" charset="-128"/>
                <a:ea typeface="メイリオ" panose="020B0604030504040204" pitchFamily="50" charset="-128"/>
              </a:rPr>
              <a:t>ガスの供給を停止して消火する方法は、どの消火原理に該当するか。</a:t>
            </a:r>
          </a:p>
          <a:p>
            <a:pPr>
              <a:buFont typeface="+mj-lt"/>
              <a:buAutoNum type="arabicPeriod"/>
            </a:pPr>
            <a:r>
              <a:rPr lang="ja-JP" altLang="en-US" sz="1000" dirty="0">
                <a:latin typeface="メイリオ" panose="020B0604030504040204" pitchFamily="50" charset="-128"/>
                <a:ea typeface="メイリオ" panose="020B0604030504040204" pitchFamily="50" charset="-128"/>
              </a:rPr>
              <a:t>冷却消火 </a:t>
            </a:r>
          </a:p>
          <a:p>
            <a:pPr>
              <a:buFont typeface="+mj-lt"/>
              <a:buAutoNum type="arabicPeriod"/>
            </a:pPr>
            <a:r>
              <a:rPr lang="ja-JP" altLang="en-US" sz="1000" dirty="0">
                <a:latin typeface="メイリオ" panose="020B0604030504040204" pitchFamily="50" charset="-128"/>
                <a:ea typeface="メイリオ" panose="020B0604030504040204" pitchFamily="50" charset="-128"/>
              </a:rPr>
              <a:t>窒息消火 </a:t>
            </a:r>
          </a:p>
          <a:p>
            <a:pPr>
              <a:buFont typeface="+mj-lt"/>
              <a:buAutoNum type="arabicPeriod"/>
            </a:pPr>
            <a:r>
              <a:rPr lang="ja-JP" altLang="en-US" sz="1000" dirty="0">
                <a:latin typeface="メイリオ" panose="020B0604030504040204" pitchFamily="50" charset="-128"/>
                <a:ea typeface="メイリオ" panose="020B0604030504040204" pitchFamily="50" charset="-128"/>
              </a:rPr>
              <a:t>除去消火 </a:t>
            </a:r>
          </a:p>
          <a:p>
            <a:pPr>
              <a:buFont typeface="+mj-lt"/>
              <a:buAutoNum type="arabicPeriod"/>
            </a:pPr>
            <a:r>
              <a:rPr lang="ja-JP" altLang="en-US" sz="1000" dirty="0">
                <a:latin typeface="メイリオ" panose="020B0604030504040204" pitchFamily="50" charset="-128"/>
                <a:ea typeface="メイリオ" panose="020B0604030504040204" pitchFamily="50" charset="-128"/>
              </a:rPr>
              <a:t>化学的消火 </a:t>
            </a:r>
          </a:p>
          <a:p>
            <a:pPr>
              <a:buNone/>
            </a:pPr>
            <a:r>
              <a:rPr lang="ja-JP" altLang="en-US" sz="1000" b="1" dirty="0">
                <a:latin typeface="メイリオ" panose="020B0604030504040204" pitchFamily="50" charset="-128"/>
                <a:ea typeface="メイリオ" panose="020B0604030504040204" pitchFamily="50" charset="-128"/>
              </a:rPr>
              <a:t>正解：</a:t>
            </a:r>
            <a:r>
              <a:rPr lang="en-US" altLang="ja-JP" sz="1000" b="1" dirty="0">
                <a:latin typeface="メイリオ" panose="020B0604030504040204" pitchFamily="50" charset="-128"/>
                <a:ea typeface="メイリオ" panose="020B0604030504040204" pitchFamily="50" charset="-128"/>
              </a:rPr>
              <a:t>3</a:t>
            </a:r>
            <a:r>
              <a:rPr lang="ja-JP" altLang="en-US" sz="1000" b="1" dirty="0">
                <a:latin typeface="メイリオ" panose="020B0604030504040204" pitchFamily="50" charset="-128"/>
                <a:ea typeface="メイリオ" panose="020B0604030504040204" pitchFamily="50" charset="-128"/>
              </a:rPr>
              <a:t>　解説：</a:t>
            </a:r>
            <a:r>
              <a:rPr lang="ja-JP" altLang="en-US" sz="1000" dirty="0">
                <a:latin typeface="メイリオ" panose="020B0604030504040204" pitchFamily="50" charset="-128"/>
                <a:ea typeface="メイリオ" panose="020B0604030504040204" pitchFamily="50" charset="-128"/>
              </a:rPr>
              <a:t> ガスの供給を止めることは、燃焼に必要な可燃物を取り除くため「除去消火」に該当します。</a:t>
            </a:r>
          </a:p>
          <a:p>
            <a:pPr>
              <a:buNone/>
            </a:pPr>
            <a:endParaRPr lang="ja-JP" altLang="en-US" sz="1000" dirty="0">
              <a:latin typeface="メイリオ" panose="020B0604030504040204" pitchFamily="50" charset="-128"/>
              <a:ea typeface="メイリオ" panose="020B0604030504040204" pitchFamily="50" charset="-128"/>
            </a:endParaRPr>
          </a:p>
          <a:p>
            <a:pPr>
              <a:buNone/>
            </a:pPr>
            <a:r>
              <a:rPr lang="ja-JP" altLang="en-US" sz="1000" b="1" dirty="0">
                <a:latin typeface="メイリオ" panose="020B0604030504040204" pitchFamily="50" charset="-128"/>
                <a:ea typeface="メイリオ" panose="020B0604030504040204" pitchFamily="50" charset="-128"/>
              </a:rPr>
              <a:t>問題１０</a:t>
            </a:r>
            <a:endParaRPr lang="en-US" altLang="ja-JP" sz="1000" b="1" dirty="0">
              <a:latin typeface="メイリオ" panose="020B0604030504040204" pitchFamily="50" charset="-128"/>
              <a:ea typeface="メイリオ" panose="020B0604030504040204" pitchFamily="50" charset="-128"/>
            </a:endParaRPr>
          </a:p>
          <a:p>
            <a:pPr>
              <a:buNone/>
            </a:pPr>
            <a:r>
              <a:rPr lang="ja-JP" altLang="en-US" sz="1000" dirty="0">
                <a:latin typeface="メイリオ" panose="020B0604030504040204" pitchFamily="50" charset="-128"/>
                <a:ea typeface="メイリオ" panose="020B0604030504040204" pitchFamily="50" charset="-128"/>
              </a:rPr>
              <a:t>燃焼の連鎖反応を抑制して消火する方法はどれか。</a:t>
            </a:r>
          </a:p>
          <a:p>
            <a:pPr>
              <a:buFont typeface="+mj-lt"/>
              <a:buAutoNum type="arabicPeriod"/>
            </a:pPr>
            <a:r>
              <a:rPr lang="ja-JP" altLang="en-US" sz="1000" dirty="0">
                <a:latin typeface="メイリオ" panose="020B0604030504040204" pitchFamily="50" charset="-128"/>
                <a:ea typeface="メイリオ" panose="020B0604030504040204" pitchFamily="50" charset="-128"/>
              </a:rPr>
              <a:t>化学的消火 </a:t>
            </a:r>
          </a:p>
          <a:p>
            <a:pPr>
              <a:buFont typeface="+mj-lt"/>
              <a:buAutoNum type="arabicPeriod"/>
            </a:pPr>
            <a:r>
              <a:rPr lang="ja-JP" altLang="en-US" sz="1000" dirty="0">
                <a:latin typeface="メイリオ" panose="020B0604030504040204" pitchFamily="50" charset="-128"/>
                <a:ea typeface="メイリオ" panose="020B0604030504040204" pitchFamily="50" charset="-128"/>
              </a:rPr>
              <a:t>冷却消火 </a:t>
            </a:r>
          </a:p>
          <a:p>
            <a:pPr>
              <a:buFont typeface="+mj-lt"/>
              <a:buAutoNum type="arabicPeriod"/>
            </a:pPr>
            <a:r>
              <a:rPr lang="ja-JP" altLang="en-US" sz="1000" dirty="0">
                <a:latin typeface="メイリオ" panose="020B0604030504040204" pitchFamily="50" charset="-128"/>
                <a:ea typeface="メイリオ" panose="020B0604030504040204" pitchFamily="50" charset="-128"/>
              </a:rPr>
              <a:t>希釈消火 </a:t>
            </a:r>
          </a:p>
          <a:p>
            <a:pPr>
              <a:buFont typeface="+mj-lt"/>
              <a:buAutoNum type="arabicPeriod"/>
            </a:pPr>
            <a:r>
              <a:rPr lang="ja-JP" altLang="en-US" sz="1000" dirty="0">
                <a:latin typeface="メイリオ" panose="020B0604030504040204" pitchFamily="50" charset="-128"/>
                <a:ea typeface="メイリオ" panose="020B0604030504040204" pitchFamily="50" charset="-128"/>
              </a:rPr>
              <a:t>除去消火 </a:t>
            </a:r>
          </a:p>
          <a:p>
            <a:pPr>
              <a:buNone/>
            </a:pPr>
            <a:r>
              <a:rPr lang="ja-JP" altLang="en-US" sz="1000" b="1" dirty="0">
                <a:latin typeface="メイリオ" panose="020B0604030504040204" pitchFamily="50" charset="-128"/>
                <a:ea typeface="メイリオ" panose="020B0604030504040204" pitchFamily="50" charset="-128"/>
              </a:rPr>
              <a:t>正解：</a:t>
            </a:r>
            <a:r>
              <a:rPr lang="en-US" altLang="ja-JP" sz="1000" b="1" dirty="0">
                <a:latin typeface="メイリオ" panose="020B0604030504040204" pitchFamily="50" charset="-128"/>
                <a:ea typeface="メイリオ" panose="020B0604030504040204" pitchFamily="50" charset="-128"/>
              </a:rPr>
              <a:t>1</a:t>
            </a:r>
            <a:r>
              <a:rPr lang="ja-JP" altLang="en-US" sz="1000" b="1" dirty="0">
                <a:latin typeface="メイリオ" panose="020B0604030504040204" pitchFamily="50" charset="-128"/>
                <a:ea typeface="メイリオ" panose="020B0604030504040204" pitchFamily="50" charset="-128"/>
              </a:rPr>
              <a:t>　解説：</a:t>
            </a:r>
            <a:r>
              <a:rPr lang="ja-JP" altLang="en-US" sz="1000" dirty="0">
                <a:latin typeface="メイリオ" panose="020B0604030504040204" pitchFamily="50" charset="-128"/>
                <a:ea typeface="メイリオ" panose="020B0604030504040204" pitchFamily="50" charset="-128"/>
              </a:rPr>
              <a:t> 化学的消火は、消火剤によって燃焼の連鎖反応を抑制し、燃焼を停止させる方法です。</a:t>
            </a:r>
          </a:p>
        </p:txBody>
      </p:sp>
    </p:spTree>
    <p:extLst>
      <p:ext uri="{BB962C8B-B14F-4D97-AF65-F5344CB8AC3E}">
        <p14:creationId xmlns:p14="http://schemas.microsoft.com/office/powerpoint/2010/main" val="3135866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D5E08B7-00C4-FBFD-929A-4759057270F3}"/>
              </a:ext>
            </a:extLst>
          </p:cNvPr>
          <p:cNvSpPr>
            <a:spLocks noGrp="1"/>
          </p:cNvSpPr>
          <p:nvPr>
            <p:ph type="title"/>
          </p:nvPr>
        </p:nvSpPr>
        <p:spPr/>
        <p:txBody>
          <a:bodyPr>
            <a:normAutofit/>
          </a:bodyPr>
          <a:lstStyle/>
          <a:p>
            <a:r>
              <a:rPr>
                <a:solidFill>
                  <a:srgbClr val="000000"/>
                </a:solidFill>
                <a:latin typeface="メイリオ"/>
                <a:ea typeface="メイリオ"/>
                <a:cs typeface="メイリオ"/>
              </a:rPr>
              <a:t>２　消防関係法令及び建築基準法例に関する基礎知識</a:t>
            </a:r>
            <a:endParaRPr/>
          </a:p>
        </p:txBody>
      </p:sp>
      <p:sp>
        <p:nvSpPr>
          <p:cNvPr id="3" name="スライド番号プレースホルダー 2">
            <a:extLst>
              <a:ext uri="{FF2B5EF4-FFF2-40B4-BE49-F238E27FC236}">
                <a16:creationId xmlns:a16="http://schemas.microsoft.com/office/drawing/2014/main" id="{E843C401-EBB2-A7FC-8D5E-35925D37E992}"/>
              </a:ext>
            </a:extLst>
          </p:cNvPr>
          <p:cNvSpPr>
            <a:spLocks noGrp="1"/>
          </p:cNvSpPr>
          <p:nvPr>
            <p:ph type="sldNum" idx="12"/>
          </p:nvPr>
        </p:nvSpPr>
        <p:spPr/>
        <p:txBody>
          <a:bodyPr/>
          <a:lstStyle/>
          <a:p>
            <a:fld id="{4932B27F-0834-4F11-AF0D-3B42CF9EE089}" type="slidenum">
              <a:rPr/>
              <a:t>18</a:t>
            </a:fld>
            <a:endParaRPr/>
          </a:p>
        </p:txBody>
      </p:sp>
      <p:sp>
        <p:nvSpPr>
          <p:cNvPr id="5" name="Rectangle 1">
            <a:extLst>
              <a:ext uri="{FF2B5EF4-FFF2-40B4-BE49-F238E27FC236}">
                <a16:creationId xmlns:a16="http://schemas.microsoft.com/office/drawing/2014/main" id="{42F6713E-AC1E-A592-6062-A96ED47E2B9F}"/>
              </a:ext>
            </a:extLst>
          </p:cNvPr>
          <p:cNvSpPr>
            <a:spLocks noGrp="1"/>
          </p:cNvSpPr>
          <p:nvPr/>
        </p:nvSpPr>
        <p:spPr>
          <a:xfrm>
            <a:off x="100019" y="547258"/>
            <a:ext cx="11991961" cy="6294031"/>
          </a:xfrm>
          <a:prstGeom prst="rect">
            <a:avLst/>
          </a:prstGeom>
          <a:noFill/>
          <a:ln>
            <a:noFill/>
          </a:ln>
        </p:spPr>
        <p:txBody>
          <a:bodyPr vert="horz" wrap="square" lIns="91440" tIns="45720" rIns="91440" bIns="45720" anchor="ctr">
            <a:spAutoFit/>
          </a:bodyPr>
          <a:lstStyle/>
          <a:p>
            <a:pPr marL="0" marR="0" lvl="0" indent="0" algn="l" defTabSz="914400">
              <a:lnSpc>
                <a:spcPct val="100000"/>
              </a:lnSpc>
              <a:spcBef>
                <a:spcPct val="0"/>
              </a:spcBef>
              <a:spcAft>
                <a:spcPct val="0"/>
              </a:spcAft>
              <a:buClrTx/>
              <a:buSzTx/>
              <a:buFontTx/>
              <a:buNone/>
            </a:pPr>
            <a:endParaRPr sz="11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400" b="1" i="0" u="none" cap="none" dirty="0">
                <a:ln>
                  <a:noFill/>
                </a:ln>
                <a:solidFill>
                  <a:schemeClr val="tx1"/>
                </a:solidFill>
                <a:latin typeface="メイリオ"/>
                <a:ea typeface="メイリオ"/>
                <a:cs typeface="メイリオ"/>
              </a:rPr>
              <a:t>1．消防関係法令の体系</a:t>
            </a:r>
          </a:p>
          <a:p>
            <a:pPr marL="0" marR="0" lvl="0" indent="0" algn="l" defTabSz="914400">
              <a:lnSpc>
                <a:spcPct val="100000"/>
              </a:lnSpc>
              <a:spcBef>
                <a:spcPct val="0"/>
              </a:spcBef>
              <a:spcAft>
                <a:spcPct val="0"/>
              </a:spcAft>
              <a:buClrTx/>
              <a:buSzTx/>
              <a:buFontTx/>
              <a:buNone/>
            </a:pPr>
            <a:endParaRPr sz="1400" b="0"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None/>
            </a:pPr>
            <a:r>
              <a:rPr sz="1400" b="1" i="0" u="none" cap="none" dirty="0">
                <a:ln>
                  <a:noFill/>
                </a:ln>
                <a:solidFill>
                  <a:schemeClr val="tx1"/>
                </a:solidFill>
                <a:latin typeface="メイリオ"/>
                <a:ea typeface="メイリオ"/>
                <a:cs typeface="メイリオ"/>
              </a:rPr>
              <a:t>　⑴</a:t>
            </a:r>
            <a:r>
              <a:rPr sz="1400" b="1" i="0" u="none" cap="none" dirty="0" err="1">
                <a:ln>
                  <a:noFill/>
                </a:ln>
                <a:solidFill>
                  <a:schemeClr val="tx1"/>
                </a:solidFill>
                <a:latin typeface="メイリオ"/>
                <a:ea typeface="メイリオ"/>
                <a:cs typeface="メイリオ"/>
              </a:rPr>
              <a:t>消防組織法</a:t>
            </a:r>
            <a:br>
              <a:rPr dirty="0"/>
            </a:br>
            <a:r>
              <a:rPr sz="1400" b="0" i="0" u="none" cap="none" dirty="0" err="1">
                <a:ln>
                  <a:noFill/>
                </a:ln>
                <a:solidFill>
                  <a:schemeClr val="tx1"/>
                </a:solidFill>
                <a:latin typeface="メイリオ"/>
                <a:ea typeface="メイリオ"/>
                <a:cs typeface="メイリオ"/>
              </a:rPr>
              <a:t>消防の組織や運営に関する基本事項を定める法律</a:t>
            </a:r>
            <a:r>
              <a:rPr sz="1400" b="0" i="0" u="none" cap="none" dirty="0">
                <a:ln>
                  <a:noFill/>
                </a:ln>
                <a:solidFill>
                  <a:schemeClr val="tx1"/>
                </a:solidFill>
                <a:latin typeface="メイリオ"/>
                <a:ea typeface="メイリオ"/>
                <a:cs typeface="メイリオ"/>
              </a:rPr>
              <a:t> </a:t>
            </a:r>
          </a:p>
          <a:p>
            <a:pPr marL="0" marR="0" lvl="0" indent="0" algn="l" defTabSz="914400">
              <a:lnSpc>
                <a:spcPct val="100000"/>
              </a:lnSpc>
              <a:spcBef>
                <a:spcPct val="0"/>
              </a:spcBef>
              <a:spcAft>
                <a:spcPct val="0"/>
              </a:spcAft>
              <a:buClrTx/>
              <a:buSzTx/>
              <a:buNone/>
            </a:pPr>
            <a:r>
              <a:rPr sz="1400" b="1" i="0" u="none" cap="none" dirty="0">
                <a:ln>
                  <a:noFill/>
                </a:ln>
                <a:solidFill>
                  <a:schemeClr val="tx1"/>
                </a:solidFill>
                <a:latin typeface="メイリオ"/>
                <a:ea typeface="メイリオ"/>
                <a:cs typeface="メイリオ"/>
              </a:rPr>
              <a:t>　⑵</a:t>
            </a:r>
            <a:r>
              <a:rPr sz="1400" b="1" i="0" u="none" cap="none" dirty="0" err="1">
                <a:ln>
                  <a:noFill/>
                </a:ln>
                <a:solidFill>
                  <a:schemeClr val="tx1"/>
                </a:solidFill>
                <a:latin typeface="メイリオ"/>
                <a:ea typeface="メイリオ"/>
                <a:cs typeface="メイリオ"/>
              </a:rPr>
              <a:t>消防法</a:t>
            </a:r>
            <a:br>
              <a:rPr dirty="0"/>
            </a:br>
            <a:r>
              <a:rPr sz="1400" b="0" i="0" u="none" cap="none" dirty="0" err="1">
                <a:ln>
                  <a:noFill/>
                </a:ln>
                <a:solidFill>
                  <a:schemeClr val="tx1"/>
                </a:solidFill>
                <a:latin typeface="メイリオ"/>
                <a:ea typeface="メイリオ"/>
                <a:cs typeface="メイリオ"/>
              </a:rPr>
              <a:t>火災の予防・警戒・鎮圧、国民の生命・身体・財産の保護、災害による被害の軽減などを目的とする法律</a:t>
            </a:r>
            <a:r>
              <a:rPr sz="1400" b="0" i="0" u="none" cap="none" dirty="0">
                <a:ln>
                  <a:noFill/>
                </a:ln>
                <a:solidFill>
                  <a:schemeClr val="tx1"/>
                </a:solidFill>
                <a:latin typeface="メイリオ"/>
                <a:ea typeface="メイリオ"/>
                <a:cs typeface="メイリオ"/>
              </a:rPr>
              <a:t> </a:t>
            </a:r>
          </a:p>
          <a:p>
            <a:pPr marL="0" marR="0" lvl="0" indent="0" algn="l" defTabSz="914400">
              <a:lnSpc>
                <a:spcPct val="100000"/>
              </a:lnSpc>
              <a:spcBef>
                <a:spcPct val="0"/>
              </a:spcBef>
              <a:spcAft>
                <a:spcPct val="0"/>
              </a:spcAft>
              <a:buClrTx/>
              <a:buSzTx/>
              <a:buFontTx/>
              <a:buNone/>
            </a:pPr>
            <a:r>
              <a:rPr sz="1400" b="0" i="0" u="none" cap="none" dirty="0" err="1">
                <a:ln>
                  <a:noFill/>
                </a:ln>
                <a:solidFill>
                  <a:schemeClr val="tx1"/>
                </a:solidFill>
                <a:latin typeface="メイリオ"/>
                <a:ea typeface="メイリオ"/>
                <a:cs typeface="メイリオ"/>
              </a:rPr>
              <a:t>消防法では、火災や地震などの災害から国民を守るとともに、傷病者の搬送を適切に行い、社会公共の福祉を増進すること</a:t>
            </a:r>
            <a:r>
              <a:rPr lang="ja-JP" altLang="en-US" sz="1400" b="0" i="0" u="none" cap="none" dirty="0">
                <a:ln>
                  <a:noFill/>
                </a:ln>
                <a:solidFill>
                  <a:schemeClr val="tx1"/>
                </a:solidFill>
                <a:latin typeface="メイリオ"/>
                <a:ea typeface="メイリオ"/>
                <a:cs typeface="メイリオ"/>
              </a:rPr>
              <a:t>が</a:t>
            </a:r>
            <a:r>
              <a:rPr sz="1400" b="0" i="0" u="none" cap="none" dirty="0" err="1">
                <a:ln>
                  <a:noFill/>
                </a:ln>
                <a:solidFill>
                  <a:schemeClr val="tx1"/>
                </a:solidFill>
                <a:latin typeface="メイリオ"/>
                <a:ea typeface="メイリオ"/>
                <a:cs typeface="メイリオ"/>
              </a:rPr>
              <a:t>目的</a:t>
            </a:r>
            <a:endParaRPr sz="14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400" b="1" i="0" u="none" cap="none" dirty="0">
                <a:ln>
                  <a:noFill/>
                </a:ln>
                <a:solidFill>
                  <a:schemeClr val="tx1"/>
                </a:solidFill>
                <a:latin typeface="メイリオ"/>
                <a:ea typeface="メイリオ"/>
                <a:cs typeface="メイリオ"/>
              </a:rPr>
              <a:t>2．法令の階層</a:t>
            </a:r>
          </a:p>
          <a:p>
            <a:pPr marL="0" marR="0" lvl="0" indent="0" algn="l" defTabSz="914400">
              <a:lnSpc>
                <a:spcPct val="100000"/>
              </a:lnSpc>
              <a:spcBef>
                <a:spcPct val="0"/>
              </a:spcBef>
              <a:spcAft>
                <a:spcPct val="0"/>
              </a:spcAft>
              <a:buClrTx/>
              <a:buSzTx/>
              <a:buFontTx/>
              <a:buNone/>
            </a:pPr>
            <a:endParaRPr sz="1400" b="0"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400" b="0" i="0" u="none" cap="none" dirty="0" err="1">
                <a:ln>
                  <a:noFill/>
                </a:ln>
                <a:solidFill>
                  <a:schemeClr val="tx1"/>
                </a:solidFill>
                <a:latin typeface="メイリオ"/>
                <a:ea typeface="メイリオ"/>
                <a:cs typeface="メイリオ"/>
              </a:rPr>
              <a:t>一般に、</a:t>
            </a:r>
            <a:r>
              <a:rPr sz="1400" b="1" i="0" u="none" cap="none" dirty="0" err="1">
                <a:ln>
                  <a:noFill/>
                </a:ln>
                <a:solidFill>
                  <a:schemeClr val="tx1"/>
                </a:solidFill>
                <a:latin typeface="メイリオ"/>
                <a:ea typeface="メイリオ"/>
                <a:cs typeface="メイリオ"/>
              </a:rPr>
              <a:t>法律→政令</a:t>
            </a:r>
            <a:r>
              <a:rPr lang="ja-JP" altLang="en-US" sz="1400" b="1" i="0" u="none" cap="none" dirty="0">
                <a:ln>
                  <a:noFill/>
                </a:ln>
                <a:solidFill>
                  <a:schemeClr val="tx1"/>
                </a:solidFill>
                <a:latin typeface="メイリオ"/>
                <a:ea typeface="メイリオ"/>
                <a:cs typeface="メイリオ"/>
              </a:rPr>
              <a:t>（施行令）</a:t>
            </a:r>
            <a:r>
              <a:rPr sz="1400" b="1" i="0" u="none" cap="none" dirty="0">
                <a:ln>
                  <a:noFill/>
                </a:ln>
                <a:solidFill>
                  <a:schemeClr val="tx1"/>
                </a:solidFill>
                <a:latin typeface="メイリオ"/>
                <a:ea typeface="メイリオ"/>
                <a:cs typeface="メイリオ"/>
              </a:rPr>
              <a:t>→</a:t>
            </a:r>
            <a:r>
              <a:rPr sz="1400" b="1" i="0" u="none" cap="none" dirty="0" err="1">
                <a:ln>
                  <a:noFill/>
                </a:ln>
                <a:solidFill>
                  <a:schemeClr val="tx1"/>
                </a:solidFill>
                <a:latin typeface="メイリオ"/>
                <a:ea typeface="メイリオ"/>
                <a:cs typeface="メイリオ"/>
              </a:rPr>
              <a:t>省令</a:t>
            </a:r>
            <a:r>
              <a:rPr lang="ja-JP" altLang="en-US" sz="1400" b="1" i="0" u="none" cap="none" dirty="0">
                <a:ln>
                  <a:noFill/>
                </a:ln>
                <a:solidFill>
                  <a:schemeClr val="tx1"/>
                </a:solidFill>
                <a:latin typeface="メイリオ"/>
                <a:ea typeface="メイリオ"/>
                <a:cs typeface="メイリオ"/>
              </a:rPr>
              <a:t>（施行規則）</a:t>
            </a:r>
            <a:r>
              <a:rPr sz="1400" b="1" i="0" u="none" cap="none" dirty="0">
                <a:ln>
                  <a:noFill/>
                </a:ln>
                <a:solidFill>
                  <a:schemeClr val="tx1"/>
                </a:solidFill>
                <a:latin typeface="メイリオ"/>
                <a:ea typeface="メイリオ"/>
                <a:cs typeface="メイリオ"/>
              </a:rPr>
              <a:t>→</a:t>
            </a:r>
            <a:r>
              <a:rPr sz="1400" b="1" i="0" u="none" cap="none" dirty="0" err="1">
                <a:ln>
                  <a:noFill/>
                </a:ln>
                <a:solidFill>
                  <a:schemeClr val="tx1"/>
                </a:solidFill>
                <a:latin typeface="メイリオ"/>
                <a:ea typeface="メイリオ"/>
                <a:cs typeface="メイリオ"/>
              </a:rPr>
              <a:t>告示</a:t>
            </a:r>
            <a:r>
              <a:rPr sz="1400" b="0" i="0" u="none" cap="none" dirty="0" err="1">
                <a:ln>
                  <a:noFill/>
                </a:ln>
                <a:solidFill>
                  <a:schemeClr val="tx1"/>
                </a:solidFill>
                <a:latin typeface="メイリオ"/>
                <a:ea typeface="メイリオ"/>
                <a:cs typeface="メイリオ"/>
              </a:rPr>
              <a:t>の順</a:t>
            </a:r>
            <a:endParaRPr sz="1400" b="0" i="0" u="none" cap="none"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400" b="0" i="0" u="none" cap="none" dirty="0" err="1">
                <a:ln>
                  <a:noFill/>
                </a:ln>
                <a:solidFill>
                  <a:schemeClr val="tx1"/>
                </a:solidFill>
                <a:latin typeface="メイリオ"/>
                <a:ea typeface="メイリオ"/>
                <a:cs typeface="メイリオ"/>
              </a:rPr>
              <a:t>また、危険物や消防用設備等に関する詳細な基準は、消防法施行令・消防法施行規則・危険物関係省令・告示・条例などに規定</a:t>
            </a:r>
            <a:endParaRPr sz="14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endParaRPr sz="14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400" b="1" i="0" u="none" cap="none" dirty="0">
                <a:ln>
                  <a:noFill/>
                </a:ln>
                <a:solidFill>
                  <a:schemeClr val="tx1"/>
                </a:solidFill>
                <a:latin typeface="メイリオ"/>
                <a:ea typeface="メイリオ"/>
                <a:cs typeface="メイリオ"/>
              </a:rPr>
              <a:t>3．予防に関係する主な用語</a:t>
            </a:r>
          </a:p>
          <a:p>
            <a:pPr marL="0" marR="0" lvl="0" indent="0" algn="l" defTabSz="914400">
              <a:lnSpc>
                <a:spcPct val="100000"/>
              </a:lnSpc>
              <a:spcBef>
                <a:spcPct val="0"/>
              </a:spcBef>
              <a:spcAft>
                <a:spcPct val="0"/>
              </a:spcAft>
              <a:buClrTx/>
              <a:buSzTx/>
              <a:buFontTx/>
              <a:buNone/>
            </a:pPr>
            <a:endParaRPr sz="14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400" b="1" i="0" u="none" cap="none" dirty="0" err="1">
                <a:ln>
                  <a:noFill/>
                </a:ln>
                <a:solidFill>
                  <a:schemeClr val="tx1"/>
                </a:solidFill>
                <a:latin typeface="メイリオ"/>
                <a:ea typeface="メイリオ"/>
                <a:cs typeface="メイリオ"/>
              </a:rPr>
              <a:t>防火対象物</a:t>
            </a:r>
            <a:endParaRPr sz="1400" b="1" i="0" u="none" cap="none"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400" b="0" i="0" u="none" cap="none" dirty="0" err="1">
                <a:ln>
                  <a:noFill/>
                </a:ln>
                <a:solidFill>
                  <a:schemeClr val="tx1"/>
                </a:solidFill>
                <a:latin typeface="メイリオ"/>
                <a:ea typeface="メイリオ"/>
                <a:cs typeface="メイリオ"/>
              </a:rPr>
              <a:t>山林、舟車、船きょ・ふ頭に係留された船舶、建築物など、火災予防の対象となるもの</a:t>
            </a:r>
            <a:endParaRPr sz="14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400" b="1" i="0" u="none" cap="none" dirty="0" err="1">
                <a:ln>
                  <a:noFill/>
                </a:ln>
                <a:solidFill>
                  <a:schemeClr val="tx1"/>
                </a:solidFill>
                <a:latin typeface="メイリオ"/>
                <a:ea typeface="メイリオ"/>
                <a:cs typeface="メイリオ"/>
              </a:rPr>
              <a:t>消防対象物</a:t>
            </a:r>
            <a:endParaRPr sz="1400" b="1" i="0" u="none" cap="none"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400" b="0" i="0" u="none" cap="none" dirty="0" err="1">
                <a:ln>
                  <a:noFill/>
                </a:ln>
                <a:solidFill>
                  <a:schemeClr val="tx1"/>
                </a:solidFill>
                <a:latin typeface="メイリオ"/>
                <a:ea typeface="メイリオ"/>
                <a:cs typeface="メイリオ"/>
              </a:rPr>
              <a:t>防火対象物に加え、枯草などの物件も含む、消防活動の対象となるもの</a:t>
            </a:r>
            <a:endParaRPr sz="14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400" b="1" i="0" u="none" cap="none" dirty="0" err="1">
                <a:ln>
                  <a:noFill/>
                </a:ln>
                <a:solidFill>
                  <a:schemeClr val="tx1"/>
                </a:solidFill>
                <a:latin typeface="メイリオ"/>
                <a:ea typeface="メイリオ"/>
                <a:cs typeface="メイリオ"/>
              </a:rPr>
              <a:t>関係者</a:t>
            </a:r>
            <a:endParaRPr sz="1400" b="1" i="0" u="none" cap="none"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400" b="0" i="0" u="none" cap="none" dirty="0" err="1">
                <a:ln>
                  <a:noFill/>
                </a:ln>
                <a:solidFill>
                  <a:schemeClr val="tx1"/>
                </a:solidFill>
                <a:latin typeface="メイリオ"/>
                <a:ea typeface="メイリオ"/>
                <a:cs typeface="メイリオ"/>
              </a:rPr>
              <a:t>防火対象物または消防対象物の</a:t>
            </a:r>
            <a:r>
              <a:rPr sz="1400" b="1" i="0" u="none" cap="none" dirty="0" err="1">
                <a:ln>
                  <a:noFill/>
                </a:ln>
                <a:solidFill>
                  <a:srgbClr val="FF0000"/>
                </a:solidFill>
                <a:latin typeface="メイリオ"/>
                <a:ea typeface="メイリオ"/>
                <a:cs typeface="メイリオ"/>
              </a:rPr>
              <a:t>所有者・管理者・占有者</a:t>
            </a:r>
            <a:endParaRPr sz="14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400" b="1" i="0" u="none" cap="none" dirty="0" err="1">
                <a:ln>
                  <a:noFill/>
                </a:ln>
                <a:solidFill>
                  <a:schemeClr val="tx1"/>
                </a:solidFill>
                <a:latin typeface="メイリオ"/>
                <a:ea typeface="メイリオ"/>
                <a:cs typeface="メイリオ"/>
              </a:rPr>
              <a:t>関係のある場所</a:t>
            </a:r>
            <a:endParaRPr sz="1400" b="1" i="0" u="none" cap="none"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400" b="0" i="0" u="none" cap="none" dirty="0" err="1">
                <a:ln>
                  <a:noFill/>
                </a:ln>
                <a:solidFill>
                  <a:schemeClr val="tx1"/>
                </a:solidFill>
                <a:latin typeface="メイリオ"/>
                <a:ea typeface="メイリオ"/>
                <a:cs typeface="メイリオ"/>
              </a:rPr>
              <a:t>防火対象物が所在する場所</a:t>
            </a:r>
            <a:endParaRPr sz="14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400" b="1" i="0" u="none" cap="none" dirty="0" err="1">
                <a:ln>
                  <a:noFill/>
                </a:ln>
                <a:solidFill>
                  <a:schemeClr val="tx1"/>
                </a:solidFill>
                <a:latin typeface="メイリオ"/>
                <a:ea typeface="メイリオ"/>
                <a:cs typeface="メイリオ"/>
              </a:rPr>
              <a:t>舟車</a:t>
            </a:r>
            <a:endParaRPr sz="1400" b="1" i="0" u="none" cap="none"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400" b="0" i="0" u="none" cap="none" dirty="0" err="1">
                <a:ln>
                  <a:noFill/>
                </a:ln>
                <a:solidFill>
                  <a:schemeClr val="tx1"/>
                </a:solidFill>
                <a:latin typeface="メイリオ"/>
                <a:ea typeface="メイリオ"/>
                <a:cs typeface="メイリオ"/>
              </a:rPr>
              <a:t>船舶安全法の適用を受けない船舶や端舟、はしけ、被曳航船、鉄道車両、自動車など</a:t>
            </a:r>
            <a:endParaRPr sz="14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400" b="1" i="0" u="none" cap="none" dirty="0" err="1">
                <a:ln>
                  <a:noFill/>
                </a:ln>
                <a:solidFill>
                  <a:schemeClr val="tx1"/>
                </a:solidFill>
                <a:latin typeface="メイリオ"/>
                <a:ea typeface="メイリオ"/>
                <a:cs typeface="メイリオ"/>
              </a:rPr>
              <a:t>危険物</a:t>
            </a:r>
            <a:endParaRPr sz="1400" b="1" i="0" u="none" cap="none"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400" b="0" i="0" u="none" cap="none" dirty="0">
                <a:ln>
                  <a:noFill/>
                </a:ln>
                <a:solidFill>
                  <a:schemeClr val="tx1"/>
                </a:solidFill>
                <a:latin typeface="メイリオ"/>
                <a:ea typeface="メイリオ"/>
                <a:cs typeface="メイリオ"/>
              </a:rPr>
              <a:t>消防法別表第1に掲げる物品で、同表に定める区分に応じた性質を有するもの</a:t>
            </a:r>
            <a:endParaRPr sz="14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endParaRPr sz="2800" b="0" i="0" u="none" cap="none" baseline="0" dirty="0">
              <a:ln>
                <a:noFill/>
              </a:ln>
              <a:solidFill>
                <a:schemeClr val="tx1"/>
              </a:solidFill>
              <a:latin typeface="メイリオ"/>
              <a:ea typeface="メイリオ"/>
              <a:cs typeface="メイリオ"/>
            </a:endParaRPr>
          </a:p>
        </p:txBody>
      </p:sp>
    </p:spTree>
    <p:extLst>
      <p:ext uri="{BB962C8B-B14F-4D97-AF65-F5344CB8AC3E}">
        <p14:creationId xmlns:p14="http://schemas.microsoft.com/office/powerpoint/2010/main" val="22183138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316D45-AC44-87D3-53F6-6F74FEB1880E}"/>
              </a:ext>
            </a:extLst>
          </p:cNvPr>
          <p:cNvSpPr>
            <a:spLocks noGrp="1"/>
          </p:cNvSpPr>
          <p:nvPr>
            <p:ph type="title"/>
          </p:nvPr>
        </p:nvSpPr>
        <p:spPr/>
        <p:txBody>
          <a:bodyPr/>
          <a:lstStyle/>
          <a:p>
            <a:endParaRPr kumimoji="1" lang="ja-JP" altLang="en-US"/>
          </a:p>
        </p:txBody>
      </p:sp>
      <p:sp>
        <p:nvSpPr>
          <p:cNvPr id="3" name="スライド番号プレースホルダー 2">
            <a:extLst>
              <a:ext uri="{FF2B5EF4-FFF2-40B4-BE49-F238E27FC236}">
                <a16:creationId xmlns:a16="http://schemas.microsoft.com/office/drawing/2014/main" id="{D3F145D8-92FD-3F81-C0E6-CEDF35880BBE}"/>
              </a:ext>
            </a:extLst>
          </p:cNvPr>
          <p:cNvSpPr>
            <a:spLocks noGrp="1"/>
          </p:cNvSpPr>
          <p:nvPr>
            <p:ph type="sldNum" idx="12"/>
          </p:nvPr>
        </p:nvSpPr>
        <p:spPr/>
        <p:txBody>
          <a:bodyPr/>
          <a:lstStyle/>
          <a:p>
            <a:fld id="{4932B27F-0834-4F11-AF0D-3B42CF9EE089}" type="slidenum">
              <a:rPr lang="en-US" altLang="ja-JP" smtClean="0"/>
              <a:t>19</a:t>
            </a:fld>
            <a:endParaRPr lang="ja-JP" altLang="en-US"/>
          </a:p>
        </p:txBody>
      </p:sp>
      <p:sp>
        <p:nvSpPr>
          <p:cNvPr id="6" name="直線コネクタ 5">
            <a:extLst>
              <a:ext uri="{FF2B5EF4-FFF2-40B4-BE49-F238E27FC236}">
                <a16:creationId xmlns:a16="http://schemas.microsoft.com/office/drawing/2014/main" id="{6D348C53-C9CB-44DE-B0AD-964756C2E339}"/>
              </a:ext>
            </a:extLst>
          </p:cNvPr>
          <p:cNvSpPr>
            <a:spLocks noGrp="1"/>
          </p:cNvSpPr>
          <p:nvPr/>
        </p:nvSpPr>
        <p:spPr>
          <a:xfrm>
            <a:off x="6096000" y="2093979"/>
            <a:ext cx="0" cy="413223"/>
          </a:xfrm>
          <a:prstGeom prst="line">
            <a:avLst/>
          </a:prstGeom>
          <a:ln w="38100">
            <a:solidFill>
              <a:srgbClr val="F4B183"/>
            </a:solidFill>
            <a:prstDash val="solid"/>
          </a:ln>
        </p:spPr>
      </p:sp>
      <p:sp>
        <p:nvSpPr>
          <p:cNvPr id="7" name="直線コネクタ 6">
            <a:extLst>
              <a:ext uri="{FF2B5EF4-FFF2-40B4-BE49-F238E27FC236}">
                <a16:creationId xmlns:a16="http://schemas.microsoft.com/office/drawing/2014/main" id="{61213CF5-F97A-4998-A09C-E13B7E44FD11}"/>
              </a:ext>
            </a:extLst>
          </p:cNvPr>
          <p:cNvSpPr>
            <a:spLocks noGrp="1"/>
          </p:cNvSpPr>
          <p:nvPr/>
        </p:nvSpPr>
        <p:spPr>
          <a:xfrm>
            <a:off x="6096000" y="3383029"/>
            <a:ext cx="0" cy="413223"/>
          </a:xfrm>
          <a:prstGeom prst="line">
            <a:avLst/>
          </a:prstGeom>
          <a:ln w="38100">
            <a:solidFill>
              <a:srgbClr val="F4B183"/>
            </a:solidFill>
            <a:prstDash val="solid"/>
          </a:ln>
        </p:spPr>
      </p:sp>
      <p:sp>
        <p:nvSpPr>
          <p:cNvPr id="8" name="直線コネクタ 7">
            <a:extLst>
              <a:ext uri="{FF2B5EF4-FFF2-40B4-BE49-F238E27FC236}">
                <a16:creationId xmlns:a16="http://schemas.microsoft.com/office/drawing/2014/main" id="{2294AF43-D571-4E05-B6CA-617ADEB90D8C}"/>
              </a:ext>
            </a:extLst>
          </p:cNvPr>
          <p:cNvSpPr>
            <a:spLocks noGrp="1"/>
          </p:cNvSpPr>
          <p:nvPr/>
        </p:nvSpPr>
        <p:spPr>
          <a:xfrm>
            <a:off x="6096000" y="4672079"/>
            <a:ext cx="0" cy="413223"/>
          </a:xfrm>
          <a:prstGeom prst="line">
            <a:avLst/>
          </a:prstGeom>
          <a:ln w="38100">
            <a:solidFill>
              <a:srgbClr val="F4B183"/>
            </a:solidFill>
            <a:prstDash val="solid"/>
          </a:ln>
        </p:spPr>
      </p:sp>
      <p:sp>
        <p:nvSpPr>
          <p:cNvPr id="9" name="四角形: 角を丸くする 8">
            <a:extLst>
              <a:ext uri="{FF2B5EF4-FFF2-40B4-BE49-F238E27FC236}">
                <a16:creationId xmlns:a16="http://schemas.microsoft.com/office/drawing/2014/main" id="{275D5DBE-105A-48BA-A895-D4803DC34538}"/>
              </a:ext>
            </a:extLst>
          </p:cNvPr>
          <p:cNvSpPr>
            <a:spLocks noGrp="1"/>
          </p:cNvSpPr>
          <p:nvPr/>
        </p:nvSpPr>
        <p:spPr>
          <a:xfrm>
            <a:off x="3857625" y="1457011"/>
            <a:ext cx="4476750" cy="370742"/>
          </a:xfrm>
          <a:prstGeom prst="roundRect">
            <a:avLst>
              <a:gd name="adj" fmla="val 6250"/>
            </a:avLst>
          </a:prstGeom>
          <a:solidFill>
            <a:srgbClr val="EAF3F8"/>
          </a:solidFill>
          <a:ln w="14288">
            <a:solidFill>
              <a:srgbClr val="2F75B5"/>
            </a:solidFill>
            <a:prstDash val="solid"/>
          </a:ln>
        </p:spPr>
        <p:txBody>
          <a:bodyPr anchor="ctr"/>
          <a:lstStyle/>
          <a:p>
            <a:pPr algn="ctr">
              <a:defRPr sz="1425" b="1">
                <a:solidFill>
                  <a:srgbClr val="17365D"/>
                </a:solidFill>
              </a:defRPr>
            </a:pPr>
            <a:r>
              <a:rPr sz="1425" b="1">
                <a:solidFill>
                  <a:srgbClr val="17365D"/>
                </a:solidFill>
              </a:rPr>
              <a:t>法律</a:t>
            </a:r>
          </a:p>
        </p:txBody>
      </p:sp>
      <p:sp>
        <p:nvSpPr>
          <p:cNvPr id="10" name="四角形: 角を丸くする 9">
            <a:extLst>
              <a:ext uri="{FF2B5EF4-FFF2-40B4-BE49-F238E27FC236}">
                <a16:creationId xmlns:a16="http://schemas.microsoft.com/office/drawing/2014/main" id="{EB8C972D-5BA1-4313-B693-4B440584EE08}"/>
              </a:ext>
            </a:extLst>
          </p:cNvPr>
          <p:cNvSpPr>
            <a:spLocks noGrp="1"/>
          </p:cNvSpPr>
          <p:nvPr/>
        </p:nvSpPr>
        <p:spPr>
          <a:xfrm>
            <a:off x="3857625" y="2746061"/>
            <a:ext cx="4476750" cy="370742"/>
          </a:xfrm>
          <a:prstGeom prst="roundRect">
            <a:avLst>
              <a:gd name="adj" fmla="val 6250"/>
            </a:avLst>
          </a:prstGeom>
          <a:solidFill>
            <a:srgbClr val="F7F9FB"/>
          </a:solidFill>
          <a:ln w="14288">
            <a:solidFill>
              <a:srgbClr val="2F75B5"/>
            </a:solidFill>
            <a:prstDash val="solid"/>
          </a:ln>
        </p:spPr>
        <p:txBody>
          <a:bodyPr anchor="ctr"/>
          <a:lstStyle/>
          <a:p>
            <a:pPr algn="ctr">
              <a:defRPr sz="1425" b="1">
                <a:solidFill>
                  <a:srgbClr val="17365D"/>
                </a:solidFill>
              </a:defRPr>
            </a:pPr>
            <a:r>
              <a:rPr sz="1425" b="1" dirty="0" err="1">
                <a:solidFill>
                  <a:srgbClr val="17365D"/>
                </a:solidFill>
              </a:rPr>
              <a:t>政令</a:t>
            </a:r>
            <a:r>
              <a:rPr lang="ja-JP" altLang="en-US" sz="1425" b="1" dirty="0">
                <a:solidFill>
                  <a:srgbClr val="17365D"/>
                </a:solidFill>
              </a:rPr>
              <a:t>（施行令）</a:t>
            </a:r>
            <a:endParaRPr sz="1425" b="1" dirty="0">
              <a:solidFill>
                <a:srgbClr val="17365D"/>
              </a:solidFill>
            </a:endParaRPr>
          </a:p>
        </p:txBody>
      </p:sp>
      <p:sp>
        <p:nvSpPr>
          <p:cNvPr id="11" name="四角形: 角を丸くする 10">
            <a:extLst>
              <a:ext uri="{FF2B5EF4-FFF2-40B4-BE49-F238E27FC236}">
                <a16:creationId xmlns:a16="http://schemas.microsoft.com/office/drawing/2014/main" id="{147BC845-80F1-4D93-B501-82291175320F}"/>
              </a:ext>
            </a:extLst>
          </p:cNvPr>
          <p:cNvSpPr>
            <a:spLocks noGrp="1"/>
          </p:cNvSpPr>
          <p:nvPr/>
        </p:nvSpPr>
        <p:spPr>
          <a:xfrm>
            <a:off x="3857625" y="4035111"/>
            <a:ext cx="4476750" cy="370742"/>
          </a:xfrm>
          <a:prstGeom prst="roundRect">
            <a:avLst>
              <a:gd name="adj" fmla="val 6250"/>
            </a:avLst>
          </a:prstGeom>
          <a:solidFill>
            <a:srgbClr val="EAF3F8"/>
          </a:solidFill>
          <a:ln w="14288">
            <a:solidFill>
              <a:srgbClr val="2F75B5"/>
            </a:solidFill>
            <a:prstDash val="solid"/>
          </a:ln>
        </p:spPr>
        <p:txBody>
          <a:bodyPr anchor="ctr"/>
          <a:lstStyle/>
          <a:p>
            <a:pPr algn="ctr">
              <a:defRPr sz="1425" b="1">
                <a:solidFill>
                  <a:srgbClr val="17365D"/>
                </a:solidFill>
              </a:defRPr>
            </a:pPr>
            <a:r>
              <a:rPr sz="1425" b="1" dirty="0" err="1">
                <a:solidFill>
                  <a:srgbClr val="17365D"/>
                </a:solidFill>
              </a:rPr>
              <a:t>省令</a:t>
            </a:r>
            <a:r>
              <a:rPr lang="ja-JP" altLang="en-US" sz="1425" b="1" dirty="0">
                <a:solidFill>
                  <a:srgbClr val="17365D"/>
                </a:solidFill>
              </a:rPr>
              <a:t>（施行規則）</a:t>
            </a:r>
            <a:endParaRPr sz="1425" b="1" dirty="0">
              <a:solidFill>
                <a:srgbClr val="17365D"/>
              </a:solidFill>
            </a:endParaRPr>
          </a:p>
        </p:txBody>
      </p:sp>
      <p:sp>
        <p:nvSpPr>
          <p:cNvPr id="12" name="四角形: 角を丸くする 11">
            <a:extLst>
              <a:ext uri="{FF2B5EF4-FFF2-40B4-BE49-F238E27FC236}">
                <a16:creationId xmlns:a16="http://schemas.microsoft.com/office/drawing/2014/main" id="{08B1C918-B926-4B37-AAAE-57354ED40AC0}"/>
              </a:ext>
            </a:extLst>
          </p:cNvPr>
          <p:cNvSpPr>
            <a:spLocks noGrp="1"/>
          </p:cNvSpPr>
          <p:nvPr/>
        </p:nvSpPr>
        <p:spPr>
          <a:xfrm>
            <a:off x="3857625" y="5324161"/>
            <a:ext cx="4476750" cy="370742"/>
          </a:xfrm>
          <a:prstGeom prst="roundRect">
            <a:avLst>
              <a:gd name="adj" fmla="val 6250"/>
            </a:avLst>
          </a:prstGeom>
          <a:solidFill>
            <a:srgbClr val="F7F9FB"/>
          </a:solidFill>
          <a:ln w="14288">
            <a:solidFill>
              <a:srgbClr val="2F75B5"/>
            </a:solidFill>
            <a:prstDash val="solid"/>
          </a:ln>
        </p:spPr>
        <p:txBody>
          <a:bodyPr anchor="ctr"/>
          <a:lstStyle/>
          <a:p>
            <a:pPr algn="ctr">
              <a:defRPr sz="1425" b="1">
                <a:solidFill>
                  <a:srgbClr val="17365D"/>
                </a:solidFill>
              </a:defRPr>
            </a:pPr>
            <a:r>
              <a:rPr lang="ja-JP" altLang="en-US" sz="1425" b="1" dirty="0">
                <a:solidFill>
                  <a:srgbClr val="17365D"/>
                </a:solidFill>
              </a:rPr>
              <a:t>告示</a:t>
            </a:r>
            <a:endParaRPr sz="1425" b="1" dirty="0">
              <a:solidFill>
                <a:srgbClr val="17365D"/>
              </a:solidFill>
            </a:endParaRPr>
          </a:p>
        </p:txBody>
      </p:sp>
    </p:spTree>
    <p:extLst>
      <p:ext uri="{BB962C8B-B14F-4D97-AF65-F5344CB8AC3E}">
        <p14:creationId xmlns:p14="http://schemas.microsoft.com/office/powerpoint/2010/main" val="40902344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9F8AEC-E426-EB21-B17A-CDF7B076677A}"/>
              </a:ext>
            </a:extLst>
          </p:cNvPr>
          <p:cNvSpPr>
            <a:spLocks noGrp="1"/>
          </p:cNvSpPr>
          <p:nvPr>
            <p:ph type="title"/>
          </p:nvPr>
        </p:nvSpPr>
        <p:spPr/>
        <p:txBody>
          <a:bodyPr/>
          <a:lstStyle/>
          <a:p>
            <a:pPr>
              <a:defRPr sz="1950" b="1">
                <a:solidFill>
                  <a:srgbClr val="17365D"/>
                </a:solidFill>
              </a:defRPr>
            </a:pPr>
            <a:r>
              <a:rPr sz="1950" b="1">
                <a:solidFill>
                  <a:srgbClr val="17365D"/>
                </a:solidFill>
              </a:rPr>
              <a:t>消防法と建築基準法は安全を異なる角度から守る</a:t>
            </a:r>
            <a:endParaRPr/>
          </a:p>
        </p:txBody>
      </p:sp>
      <p:sp>
        <p:nvSpPr>
          <p:cNvPr id="3" name="スライド番号プレースホルダー 2">
            <a:extLst>
              <a:ext uri="{FF2B5EF4-FFF2-40B4-BE49-F238E27FC236}">
                <a16:creationId xmlns:a16="http://schemas.microsoft.com/office/drawing/2014/main" id="{24D69F5E-5801-8559-3A59-F7203A3A9C03}"/>
              </a:ext>
            </a:extLst>
          </p:cNvPr>
          <p:cNvSpPr>
            <a:spLocks noGrp="1"/>
          </p:cNvSpPr>
          <p:nvPr>
            <p:ph type="sldNum" idx="12"/>
          </p:nvPr>
        </p:nvSpPr>
        <p:spPr/>
        <p:txBody>
          <a:bodyPr/>
          <a:lstStyle/>
          <a:p>
            <a:fld id="{4932B27F-0834-4F11-AF0D-3B42CF9EE089}" type="slidenum">
              <a:rPr/>
              <a:t>20</a:t>
            </a:fld>
            <a:endParaRPr/>
          </a:p>
        </p:txBody>
      </p:sp>
      <p:sp>
        <p:nvSpPr>
          <p:cNvPr id="5" name="テキスト ボックス 4">
            <a:extLst>
              <a:ext uri="{FF2B5EF4-FFF2-40B4-BE49-F238E27FC236}">
                <a16:creationId xmlns:a16="http://schemas.microsoft.com/office/drawing/2014/main" id="{9899F1A1-5339-42F3-F8EB-CF12059EF520}"/>
              </a:ext>
            </a:extLst>
          </p:cNvPr>
          <p:cNvSpPr>
            <a:spLocks noGrp="1"/>
          </p:cNvSpPr>
          <p:nvPr/>
        </p:nvSpPr>
        <p:spPr>
          <a:xfrm>
            <a:off x="409904" y="913800"/>
            <a:ext cx="11582400" cy="4093428"/>
          </a:xfrm>
          <a:prstGeom prst="rect">
            <a:avLst/>
          </a:prstGeom>
          <a:noFill/>
          <a:ln>
            <a:noFill/>
          </a:ln>
        </p:spPr>
        <p:txBody>
          <a:bodyPr wrap="square">
            <a:spAutoFit/>
          </a:bodyPr>
          <a:lstStyle/>
          <a:p>
            <a:pPr marL="0" marR="0" lvl="0" indent="0" algn="l" defTabSz="914400">
              <a:lnSpc>
                <a:spcPct val="100000"/>
              </a:lnSpc>
              <a:spcBef>
                <a:spcPct val="0"/>
              </a:spcBef>
              <a:spcAft>
                <a:spcPct val="0"/>
              </a:spcAft>
              <a:buClrTx/>
              <a:buSzTx/>
              <a:buFontTx/>
              <a:buNone/>
            </a:pPr>
            <a:r>
              <a:rPr sz="2000" b="1" i="0" u="none" cap="none" dirty="0">
                <a:ln>
                  <a:noFill/>
                </a:ln>
                <a:solidFill>
                  <a:schemeClr val="tx1"/>
                </a:solidFill>
                <a:latin typeface="メイリオ"/>
                <a:ea typeface="メイリオ"/>
                <a:cs typeface="メイリオ"/>
              </a:rPr>
              <a:t>4．建築基準法の目的</a:t>
            </a:r>
          </a:p>
          <a:p>
            <a:pPr marL="0" marR="0" lvl="0" indent="0" algn="l" defTabSz="914400">
              <a:lnSpc>
                <a:spcPct val="100000"/>
              </a:lnSpc>
              <a:spcBef>
                <a:spcPct val="0"/>
              </a:spcBef>
              <a:spcAft>
                <a:spcPct val="0"/>
              </a:spcAft>
              <a:buClrTx/>
              <a:buSzTx/>
              <a:buFontTx/>
              <a:buNone/>
            </a:pPr>
            <a:r>
              <a:rPr sz="2000" b="0" i="0" u="none" cap="none" dirty="0" err="1">
                <a:ln>
                  <a:noFill/>
                </a:ln>
                <a:solidFill>
                  <a:schemeClr val="tx1"/>
                </a:solidFill>
                <a:latin typeface="メイリオ"/>
                <a:ea typeface="メイリオ"/>
                <a:cs typeface="メイリオ"/>
              </a:rPr>
              <a:t>建築基準法は、建築物の敷地・構造・設備・用途に関する最低限の基準を定める法律</a:t>
            </a:r>
            <a:endParaRPr sz="2000" b="0" i="0" u="none" cap="none"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2000" b="0" i="0" u="none" cap="none" dirty="0" err="1">
                <a:ln>
                  <a:noFill/>
                </a:ln>
                <a:solidFill>
                  <a:schemeClr val="tx1"/>
                </a:solidFill>
                <a:latin typeface="メイリオ"/>
                <a:ea typeface="メイリオ"/>
                <a:cs typeface="メイリオ"/>
              </a:rPr>
              <a:t>その目的は、国民の生命・健康・財産を保護し、公共の福祉を増進すること</a:t>
            </a:r>
            <a:endParaRPr sz="20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2000" b="1" i="0" u="none" cap="none" dirty="0">
                <a:ln>
                  <a:noFill/>
                </a:ln>
                <a:solidFill>
                  <a:schemeClr val="tx1"/>
                </a:solidFill>
                <a:latin typeface="メイリオ"/>
                <a:ea typeface="メイリオ"/>
                <a:cs typeface="メイリオ"/>
              </a:rPr>
              <a:t>5．建築関係法令の体系</a:t>
            </a:r>
          </a:p>
          <a:p>
            <a:pPr marL="0" marR="0" lvl="0" indent="0" algn="l" defTabSz="914400">
              <a:lnSpc>
                <a:spcPct val="100000"/>
              </a:lnSpc>
              <a:spcBef>
                <a:spcPct val="0"/>
              </a:spcBef>
              <a:spcAft>
                <a:spcPct val="0"/>
              </a:spcAft>
              <a:buClrTx/>
              <a:buSzTx/>
              <a:buFontTx/>
              <a:buNone/>
            </a:pPr>
            <a:r>
              <a:rPr sz="2000" b="0" i="0" u="none" cap="none" dirty="0" err="1">
                <a:ln>
                  <a:noFill/>
                </a:ln>
                <a:solidFill>
                  <a:schemeClr val="tx1"/>
                </a:solidFill>
                <a:latin typeface="メイリオ"/>
                <a:ea typeface="メイリオ"/>
                <a:cs typeface="メイリオ"/>
              </a:rPr>
              <a:t>建築物の安全に関する基準は、主に次の法令</a:t>
            </a:r>
            <a:endParaRPr sz="2000" b="0" i="0" u="none" cap="none"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Char char="•"/>
            </a:pPr>
            <a:r>
              <a:rPr sz="2000" b="0" i="0" u="none" cap="none" dirty="0" err="1">
                <a:ln>
                  <a:noFill/>
                </a:ln>
                <a:solidFill>
                  <a:schemeClr val="tx1"/>
                </a:solidFill>
                <a:latin typeface="メイリオ"/>
                <a:ea typeface="メイリオ"/>
                <a:cs typeface="メイリオ"/>
              </a:rPr>
              <a:t>建築基準法</a:t>
            </a:r>
            <a:r>
              <a:rPr sz="2000" b="0" i="0" u="none" cap="none" dirty="0">
                <a:ln>
                  <a:noFill/>
                </a:ln>
                <a:solidFill>
                  <a:schemeClr val="tx1"/>
                </a:solidFill>
                <a:latin typeface="メイリオ"/>
                <a:ea typeface="メイリオ"/>
                <a:cs typeface="メイリオ"/>
              </a:rPr>
              <a:t> </a:t>
            </a:r>
          </a:p>
          <a:p>
            <a:pPr marL="0" marR="0" lvl="0" indent="0" algn="l" defTabSz="914400">
              <a:lnSpc>
                <a:spcPct val="100000"/>
              </a:lnSpc>
              <a:spcBef>
                <a:spcPct val="0"/>
              </a:spcBef>
              <a:spcAft>
                <a:spcPct val="0"/>
              </a:spcAft>
              <a:buClrTx/>
              <a:buSzTx/>
              <a:buFontTx/>
              <a:buChar char="•"/>
            </a:pPr>
            <a:r>
              <a:rPr sz="2000" b="0" i="0" u="none" cap="none" dirty="0" err="1">
                <a:ln>
                  <a:noFill/>
                </a:ln>
                <a:solidFill>
                  <a:schemeClr val="tx1"/>
                </a:solidFill>
                <a:latin typeface="メイリオ"/>
                <a:ea typeface="メイリオ"/>
                <a:cs typeface="メイリオ"/>
              </a:rPr>
              <a:t>建築基準法施行令</a:t>
            </a:r>
            <a:r>
              <a:rPr sz="2000" b="0" i="0" u="none" cap="none" dirty="0">
                <a:ln>
                  <a:noFill/>
                </a:ln>
                <a:solidFill>
                  <a:schemeClr val="tx1"/>
                </a:solidFill>
                <a:latin typeface="メイリオ"/>
                <a:ea typeface="メイリオ"/>
                <a:cs typeface="メイリオ"/>
              </a:rPr>
              <a:t> </a:t>
            </a:r>
          </a:p>
          <a:p>
            <a:pPr marL="0" marR="0" lvl="0" indent="0" algn="l" defTabSz="914400">
              <a:lnSpc>
                <a:spcPct val="100000"/>
              </a:lnSpc>
              <a:spcBef>
                <a:spcPct val="0"/>
              </a:spcBef>
              <a:spcAft>
                <a:spcPct val="0"/>
              </a:spcAft>
              <a:buClrTx/>
              <a:buSzTx/>
              <a:buFontTx/>
              <a:buChar char="•"/>
            </a:pPr>
            <a:r>
              <a:rPr sz="2000" b="0" i="0" u="none" cap="none" dirty="0" err="1">
                <a:ln>
                  <a:noFill/>
                </a:ln>
                <a:solidFill>
                  <a:schemeClr val="tx1"/>
                </a:solidFill>
                <a:latin typeface="メイリオ"/>
                <a:ea typeface="メイリオ"/>
                <a:cs typeface="メイリオ"/>
              </a:rPr>
              <a:t>建築基準法施行規則</a:t>
            </a:r>
            <a:r>
              <a:rPr sz="2000" b="0" i="0" u="none" cap="none" dirty="0">
                <a:ln>
                  <a:noFill/>
                </a:ln>
                <a:solidFill>
                  <a:schemeClr val="tx1"/>
                </a:solidFill>
                <a:latin typeface="メイリオ"/>
                <a:ea typeface="メイリオ"/>
                <a:cs typeface="メイリオ"/>
              </a:rPr>
              <a:t> </a:t>
            </a:r>
          </a:p>
          <a:p>
            <a:pPr marL="0" marR="0" lvl="0" indent="0" algn="l" defTabSz="914400">
              <a:lnSpc>
                <a:spcPct val="100000"/>
              </a:lnSpc>
              <a:spcBef>
                <a:spcPct val="0"/>
              </a:spcBef>
              <a:spcAft>
                <a:spcPct val="0"/>
              </a:spcAft>
              <a:buClrTx/>
              <a:buSzTx/>
              <a:buFontTx/>
              <a:buChar char="•"/>
            </a:pPr>
            <a:r>
              <a:rPr sz="2000" b="0" i="0" u="none" cap="none" dirty="0" err="1">
                <a:ln>
                  <a:noFill/>
                </a:ln>
                <a:solidFill>
                  <a:schemeClr val="tx1"/>
                </a:solidFill>
                <a:latin typeface="メイリオ"/>
                <a:ea typeface="メイリオ"/>
                <a:cs typeface="メイリオ"/>
              </a:rPr>
              <a:t>告示</a:t>
            </a:r>
            <a:r>
              <a:rPr sz="2000" b="0" i="0" u="none" cap="none" dirty="0">
                <a:ln>
                  <a:noFill/>
                </a:ln>
                <a:solidFill>
                  <a:schemeClr val="tx1"/>
                </a:solidFill>
                <a:latin typeface="メイリオ"/>
                <a:ea typeface="メイリオ"/>
                <a:cs typeface="メイリオ"/>
              </a:rPr>
              <a:t> </a:t>
            </a:r>
          </a:p>
          <a:p>
            <a:pPr marL="0" marR="0" lvl="0" indent="0" algn="l" defTabSz="914400">
              <a:lnSpc>
                <a:spcPct val="100000"/>
              </a:lnSpc>
              <a:spcBef>
                <a:spcPct val="0"/>
              </a:spcBef>
              <a:spcAft>
                <a:spcPct val="0"/>
              </a:spcAft>
              <a:buClrTx/>
              <a:buSzTx/>
              <a:buFontTx/>
              <a:buChar char="•"/>
            </a:pPr>
            <a:r>
              <a:rPr sz="2000" b="0" i="0" u="none" cap="none" dirty="0" err="1">
                <a:ln>
                  <a:noFill/>
                </a:ln>
                <a:solidFill>
                  <a:schemeClr val="tx1"/>
                </a:solidFill>
                <a:latin typeface="メイリオ"/>
                <a:ea typeface="メイリオ"/>
                <a:cs typeface="メイリオ"/>
              </a:rPr>
              <a:t>地方公共団体の条例</a:t>
            </a:r>
            <a:r>
              <a:rPr sz="2000" b="0" i="0" u="none" cap="none" dirty="0">
                <a:ln>
                  <a:noFill/>
                </a:ln>
                <a:solidFill>
                  <a:schemeClr val="tx1"/>
                </a:solidFill>
                <a:latin typeface="メイリオ"/>
                <a:ea typeface="メイリオ"/>
                <a:cs typeface="メイリオ"/>
              </a:rPr>
              <a:t> </a:t>
            </a:r>
          </a:p>
          <a:p>
            <a:pPr marL="0" marR="0" lvl="0" indent="0" algn="l" defTabSz="914400">
              <a:lnSpc>
                <a:spcPct val="100000"/>
              </a:lnSpc>
              <a:spcBef>
                <a:spcPct val="0"/>
              </a:spcBef>
              <a:spcAft>
                <a:spcPct val="0"/>
              </a:spcAft>
              <a:buClrTx/>
              <a:buSzTx/>
              <a:buFontTx/>
              <a:buNone/>
            </a:pPr>
            <a:r>
              <a:rPr sz="2000" b="0" i="0" u="none" cap="none" dirty="0" err="1">
                <a:ln>
                  <a:noFill/>
                </a:ln>
                <a:solidFill>
                  <a:schemeClr val="tx1"/>
                </a:solidFill>
                <a:latin typeface="メイリオ"/>
                <a:ea typeface="メイリオ"/>
                <a:cs typeface="メイリオ"/>
              </a:rPr>
              <a:t>防火・避難・構造・設備などについて</a:t>
            </a:r>
            <a:r>
              <a:rPr sz="2000" b="0" i="0" u="none" cap="none" dirty="0">
                <a:ln>
                  <a:noFill/>
                </a:ln>
                <a:solidFill>
                  <a:schemeClr val="tx1"/>
                </a:solidFill>
                <a:latin typeface="メイリオ"/>
                <a:ea typeface="メイリオ"/>
                <a:cs typeface="メイリオ"/>
              </a:rPr>
              <a:t>、</a:t>
            </a:r>
            <a:endParaRPr lang="en-US" sz="2000" b="0" i="0" u="none" cap="none"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2000" b="0" i="0" u="none" cap="none" dirty="0" err="1">
                <a:ln>
                  <a:noFill/>
                </a:ln>
                <a:solidFill>
                  <a:schemeClr val="tx1"/>
                </a:solidFill>
                <a:latin typeface="メイリオ"/>
                <a:ea typeface="メイリオ"/>
                <a:cs typeface="メイリオ"/>
              </a:rPr>
              <a:t>法律を基本として、政令・省令・告示により</a:t>
            </a:r>
            <a:endParaRPr lang="en-US" sz="2000" b="0" i="0" u="none" cap="none"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2000" b="0" i="0" u="none" cap="none" dirty="0" err="1">
                <a:ln>
                  <a:noFill/>
                </a:ln>
                <a:solidFill>
                  <a:schemeClr val="tx1"/>
                </a:solidFill>
                <a:latin typeface="メイリオ"/>
                <a:ea typeface="メイリオ"/>
                <a:cs typeface="メイリオ"/>
              </a:rPr>
              <a:t>詳細な技術基準が定められてい</a:t>
            </a:r>
            <a:r>
              <a:rPr lang="ja-JP" altLang="en-US" sz="2000" b="0" i="0" u="none" cap="none" dirty="0">
                <a:ln>
                  <a:noFill/>
                </a:ln>
                <a:solidFill>
                  <a:schemeClr val="tx1"/>
                </a:solidFill>
                <a:latin typeface="メイリオ"/>
                <a:ea typeface="メイリオ"/>
                <a:cs typeface="メイリオ"/>
              </a:rPr>
              <a:t>る</a:t>
            </a:r>
            <a:r>
              <a:rPr sz="2000" b="0" i="0" u="none" cap="none" dirty="0">
                <a:ln>
                  <a:noFill/>
                </a:ln>
                <a:solidFill>
                  <a:schemeClr val="tx1"/>
                </a:solidFill>
                <a:latin typeface="メイリオ"/>
                <a:ea typeface="メイリオ"/>
                <a:cs typeface="メイリオ"/>
              </a:rPr>
              <a:t>。</a:t>
            </a:r>
          </a:p>
        </p:txBody>
      </p:sp>
      <p:sp>
        <p:nvSpPr>
          <p:cNvPr id="6" name="直線コネクタ 5">
            <a:extLst>
              <a:ext uri="{FF2B5EF4-FFF2-40B4-BE49-F238E27FC236}">
                <a16:creationId xmlns:a16="http://schemas.microsoft.com/office/drawing/2014/main" id="{A9E9BC9E-476C-4F2B-B324-0CA843A37334}"/>
              </a:ext>
            </a:extLst>
          </p:cNvPr>
          <p:cNvSpPr>
            <a:spLocks noGrp="1"/>
          </p:cNvSpPr>
          <p:nvPr/>
        </p:nvSpPr>
        <p:spPr>
          <a:xfrm>
            <a:off x="9448800" y="3975700"/>
            <a:ext cx="0" cy="679450"/>
          </a:xfrm>
          <a:prstGeom prst="line">
            <a:avLst/>
          </a:prstGeom>
          <a:ln w="38100">
            <a:solidFill>
              <a:srgbClr val="F4B183"/>
            </a:solidFill>
            <a:prstDash val="solid"/>
          </a:ln>
        </p:spPr>
      </p:sp>
      <p:sp>
        <p:nvSpPr>
          <p:cNvPr id="7" name="直線コネクタ 6">
            <a:extLst>
              <a:ext uri="{FF2B5EF4-FFF2-40B4-BE49-F238E27FC236}">
                <a16:creationId xmlns:a16="http://schemas.microsoft.com/office/drawing/2014/main" id="{259D9166-1AEF-4A6D-A7DE-5288180DFCBF}"/>
              </a:ext>
            </a:extLst>
          </p:cNvPr>
          <p:cNvSpPr>
            <a:spLocks noGrp="1"/>
          </p:cNvSpPr>
          <p:nvPr/>
        </p:nvSpPr>
        <p:spPr>
          <a:xfrm>
            <a:off x="9448800" y="5264750"/>
            <a:ext cx="0" cy="679450"/>
          </a:xfrm>
          <a:prstGeom prst="line">
            <a:avLst/>
          </a:prstGeom>
          <a:ln w="38100">
            <a:solidFill>
              <a:srgbClr val="F4B183"/>
            </a:solidFill>
            <a:prstDash val="solid"/>
          </a:ln>
        </p:spPr>
      </p:sp>
      <p:sp>
        <p:nvSpPr>
          <p:cNvPr id="9" name="四角形: 角を丸くする 8">
            <a:extLst>
              <a:ext uri="{FF2B5EF4-FFF2-40B4-BE49-F238E27FC236}">
                <a16:creationId xmlns:a16="http://schemas.microsoft.com/office/drawing/2014/main" id="{F52C8097-3B4B-4082-97CB-CC28CA90295D}"/>
              </a:ext>
            </a:extLst>
          </p:cNvPr>
          <p:cNvSpPr>
            <a:spLocks noGrp="1"/>
          </p:cNvSpPr>
          <p:nvPr/>
        </p:nvSpPr>
        <p:spPr>
          <a:xfrm>
            <a:off x="7210425" y="3366100"/>
            <a:ext cx="4476750" cy="609600"/>
          </a:xfrm>
          <a:prstGeom prst="roundRect">
            <a:avLst>
              <a:gd name="adj" fmla="val 6250"/>
            </a:avLst>
          </a:prstGeom>
          <a:solidFill>
            <a:srgbClr val="EAF3F8"/>
          </a:solidFill>
          <a:ln w="14288">
            <a:solidFill>
              <a:srgbClr val="2F75B5"/>
            </a:solidFill>
            <a:prstDash val="solid"/>
          </a:ln>
        </p:spPr>
        <p:txBody>
          <a:bodyPr anchor="ctr"/>
          <a:lstStyle/>
          <a:p>
            <a:pPr algn="ctr">
              <a:defRPr sz="1425" b="1">
                <a:solidFill>
                  <a:srgbClr val="17365D"/>
                </a:solidFill>
              </a:defRPr>
            </a:pPr>
            <a:r>
              <a:rPr sz="1425" b="1">
                <a:solidFill>
                  <a:srgbClr val="17365D"/>
                </a:solidFill>
              </a:rPr>
              <a:t>建築計画</a:t>
            </a:r>
          </a:p>
        </p:txBody>
      </p:sp>
      <p:sp>
        <p:nvSpPr>
          <p:cNvPr id="10" name="四角形: 角を丸くする 9">
            <a:extLst>
              <a:ext uri="{FF2B5EF4-FFF2-40B4-BE49-F238E27FC236}">
                <a16:creationId xmlns:a16="http://schemas.microsoft.com/office/drawing/2014/main" id="{9039F64A-2E24-443C-B10F-C2657557E57B}"/>
              </a:ext>
            </a:extLst>
          </p:cNvPr>
          <p:cNvSpPr>
            <a:spLocks noGrp="1"/>
          </p:cNvSpPr>
          <p:nvPr/>
        </p:nvSpPr>
        <p:spPr>
          <a:xfrm>
            <a:off x="7210425" y="4655150"/>
            <a:ext cx="4476750" cy="609600"/>
          </a:xfrm>
          <a:prstGeom prst="roundRect">
            <a:avLst>
              <a:gd name="adj" fmla="val 6250"/>
            </a:avLst>
          </a:prstGeom>
          <a:solidFill>
            <a:srgbClr val="F7F9FB"/>
          </a:solidFill>
          <a:ln w="14288">
            <a:solidFill>
              <a:srgbClr val="2F75B5"/>
            </a:solidFill>
            <a:prstDash val="solid"/>
          </a:ln>
        </p:spPr>
        <p:txBody>
          <a:bodyPr anchor="ctr"/>
          <a:lstStyle/>
          <a:p>
            <a:pPr algn="ctr">
              <a:defRPr sz="1425" b="1">
                <a:solidFill>
                  <a:srgbClr val="17365D"/>
                </a:solidFill>
              </a:defRPr>
            </a:pPr>
            <a:r>
              <a:rPr sz="1425" b="1">
                <a:solidFill>
                  <a:srgbClr val="17365D"/>
                </a:solidFill>
              </a:rPr>
              <a:t>建築確認</a:t>
            </a:r>
          </a:p>
          <a:p>
            <a:pPr algn="ctr">
              <a:defRPr sz="1425" b="1">
                <a:solidFill>
                  <a:srgbClr val="17365D"/>
                </a:solidFill>
              </a:defRPr>
            </a:pPr>
            <a:r>
              <a:rPr sz="1425" b="1">
                <a:solidFill>
                  <a:srgbClr val="17365D"/>
                </a:solidFill>
              </a:rPr>
              <a:t>＋消防同意</a:t>
            </a:r>
          </a:p>
        </p:txBody>
      </p:sp>
      <p:sp>
        <p:nvSpPr>
          <p:cNvPr id="11" name="四角形: 角を丸くする 10">
            <a:extLst>
              <a:ext uri="{FF2B5EF4-FFF2-40B4-BE49-F238E27FC236}">
                <a16:creationId xmlns:a16="http://schemas.microsoft.com/office/drawing/2014/main" id="{B7950D11-C8CE-4C2C-A713-2C0F4E3BAB35}"/>
              </a:ext>
            </a:extLst>
          </p:cNvPr>
          <p:cNvSpPr>
            <a:spLocks noGrp="1"/>
          </p:cNvSpPr>
          <p:nvPr/>
        </p:nvSpPr>
        <p:spPr>
          <a:xfrm>
            <a:off x="7210425" y="5944200"/>
            <a:ext cx="4476750" cy="609600"/>
          </a:xfrm>
          <a:prstGeom prst="roundRect">
            <a:avLst>
              <a:gd name="adj" fmla="val 6250"/>
            </a:avLst>
          </a:prstGeom>
          <a:solidFill>
            <a:srgbClr val="EAF3F8"/>
          </a:solidFill>
          <a:ln w="14288">
            <a:solidFill>
              <a:srgbClr val="2F75B5"/>
            </a:solidFill>
            <a:prstDash val="solid"/>
          </a:ln>
        </p:spPr>
        <p:txBody>
          <a:bodyPr anchor="ctr"/>
          <a:lstStyle/>
          <a:p>
            <a:pPr algn="ctr">
              <a:defRPr sz="1425" b="1">
                <a:solidFill>
                  <a:srgbClr val="17365D"/>
                </a:solidFill>
              </a:defRPr>
            </a:pPr>
            <a:r>
              <a:rPr sz="1425" b="1">
                <a:solidFill>
                  <a:srgbClr val="17365D"/>
                </a:solidFill>
              </a:rPr>
              <a:t>工事・検査</a:t>
            </a:r>
          </a:p>
        </p:txBody>
      </p:sp>
    </p:spTree>
    <p:extLst>
      <p:ext uri="{BB962C8B-B14F-4D97-AF65-F5344CB8AC3E}">
        <p14:creationId xmlns:p14="http://schemas.microsoft.com/office/powerpoint/2010/main" val="2245142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3A5CBBC-D93E-62A6-7464-5CB7D1E25241}"/>
              </a:ext>
            </a:extLst>
          </p:cNvPr>
          <p:cNvSpPr>
            <a:spLocks noGrp="1"/>
          </p:cNvSpPr>
          <p:nvPr>
            <p:ph type="title"/>
          </p:nvPr>
        </p:nvSpPr>
        <p:spPr/>
        <p:txBody>
          <a:bodyPr/>
          <a:lstStyle/>
          <a:p>
            <a:pPr>
              <a:defRPr sz="1950" b="1">
                <a:solidFill>
                  <a:srgbClr val="17365D"/>
                </a:solidFill>
              </a:defRPr>
            </a:pPr>
            <a:r>
              <a:rPr sz="1950" b="1">
                <a:solidFill>
                  <a:srgbClr val="17365D"/>
                </a:solidFill>
              </a:rPr>
              <a:t>図解で確認</a:t>
            </a:r>
            <a:endParaRPr/>
          </a:p>
        </p:txBody>
      </p:sp>
      <p:sp>
        <p:nvSpPr>
          <p:cNvPr id="3" name="スライド番号プレースホルダー 2">
            <a:extLst>
              <a:ext uri="{FF2B5EF4-FFF2-40B4-BE49-F238E27FC236}">
                <a16:creationId xmlns:a16="http://schemas.microsoft.com/office/drawing/2014/main" id="{99CBDA6E-7E09-B621-E1B2-8D91628EDB25}"/>
              </a:ext>
            </a:extLst>
          </p:cNvPr>
          <p:cNvSpPr>
            <a:spLocks noGrp="1"/>
          </p:cNvSpPr>
          <p:nvPr>
            <p:ph type="sldNum" idx="12"/>
          </p:nvPr>
        </p:nvSpPr>
        <p:spPr/>
        <p:txBody>
          <a:bodyPr/>
          <a:lstStyle/>
          <a:p>
            <a:fld id="{4932B27F-0834-4F11-AF0D-3B42CF9EE089}" type="slidenum">
              <a:rPr/>
              <a:t>21</a:t>
            </a:fld>
            <a:endParaRPr/>
          </a:p>
        </p:txBody>
      </p:sp>
      <p:pic>
        <p:nvPicPr>
          <p:cNvPr id="7" name="図 5"/>
          <p:cNvPicPr>
            <a:picLocks noChangeAspect="1"/>
          </p:cNvPicPr>
          <p:nvPr/>
        </p:nvPicPr>
        <p:blipFill>
          <a:blip r:embed="rId3"/>
          <a:stretch>
            <a:fillRect/>
          </a:stretch>
        </p:blipFill>
        <p:spPr>
          <a:xfrm>
            <a:off x="1604571" y="1077446"/>
            <a:ext cx="8488906" cy="5293537"/>
          </a:xfrm>
          <a:prstGeom prst="rect">
            <a:avLst/>
          </a:prstGeom>
        </p:spPr>
      </p:pic>
    </p:spTree>
    <p:extLst>
      <p:ext uri="{BB962C8B-B14F-4D97-AF65-F5344CB8AC3E}">
        <p14:creationId xmlns:p14="http://schemas.microsoft.com/office/powerpoint/2010/main" val="3655856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8B175AB-4C60-1687-6AD3-9F72A2853495}"/>
              </a:ext>
            </a:extLst>
          </p:cNvPr>
          <p:cNvSpPr>
            <a:spLocks noGrp="1"/>
          </p:cNvSpPr>
          <p:nvPr>
            <p:ph type="title"/>
          </p:nvPr>
        </p:nvSpPr>
        <p:spPr/>
        <p:txBody>
          <a:bodyPr/>
          <a:lstStyle/>
          <a:p>
            <a:pPr>
              <a:defRPr sz="1950" b="1">
                <a:solidFill>
                  <a:srgbClr val="17365D"/>
                </a:solidFill>
              </a:defRPr>
            </a:pPr>
            <a:endParaRPr dirty="0"/>
          </a:p>
        </p:txBody>
      </p:sp>
      <p:sp>
        <p:nvSpPr>
          <p:cNvPr id="3" name="スライド番号プレースホルダー 2">
            <a:extLst>
              <a:ext uri="{FF2B5EF4-FFF2-40B4-BE49-F238E27FC236}">
                <a16:creationId xmlns:a16="http://schemas.microsoft.com/office/drawing/2014/main" id="{BA84D75E-DDF0-BAE6-556A-BB73874FCFD0}"/>
              </a:ext>
            </a:extLst>
          </p:cNvPr>
          <p:cNvSpPr>
            <a:spLocks noGrp="1"/>
          </p:cNvSpPr>
          <p:nvPr>
            <p:ph type="sldNum" idx="12"/>
          </p:nvPr>
        </p:nvSpPr>
        <p:spPr/>
        <p:txBody>
          <a:bodyPr/>
          <a:lstStyle/>
          <a:p>
            <a:fld id="{4932B27F-0834-4F11-AF0D-3B42CF9EE089}" type="slidenum">
              <a:rPr/>
              <a:t>22</a:t>
            </a:fld>
            <a:endParaRPr/>
          </a:p>
        </p:txBody>
      </p:sp>
      <p:sp>
        <p:nvSpPr>
          <p:cNvPr id="6" name="Rectangle 1">
            <a:extLst>
              <a:ext uri="{FF2B5EF4-FFF2-40B4-BE49-F238E27FC236}">
                <a16:creationId xmlns:a16="http://schemas.microsoft.com/office/drawing/2014/main" id="{EB376C43-5DE6-D381-FBF8-337AF242C4CD}"/>
              </a:ext>
            </a:extLst>
          </p:cNvPr>
          <p:cNvSpPr>
            <a:spLocks noGrp="1"/>
          </p:cNvSpPr>
          <p:nvPr/>
        </p:nvSpPr>
        <p:spPr>
          <a:xfrm>
            <a:off x="85165" y="586102"/>
            <a:ext cx="11974157" cy="6247864"/>
          </a:xfrm>
          <a:prstGeom prst="rect">
            <a:avLst/>
          </a:prstGeom>
          <a:noFill/>
          <a:ln>
            <a:noFill/>
          </a:ln>
        </p:spPr>
        <p:txBody>
          <a:bodyPr vert="horz" wrap="square" lIns="91440" tIns="45720" rIns="91440" bIns="45720" anchor="ctr">
            <a:spAutoFit/>
          </a:bodyPr>
          <a:lstStyle/>
          <a:p>
            <a:pPr marL="0" marR="0" lvl="0" indent="0" algn="l" defTabSz="914400">
              <a:lnSpc>
                <a:spcPct val="100000"/>
              </a:lnSpc>
              <a:spcBef>
                <a:spcPct val="0"/>
              </a:spcBef>
              <a:spcAft>
                <a:spcPct val="0"/>
              </a:spcAft>
              <a:buClrTx/>
              <a:buSzTx/>
              <a:buFontTx/>
              <a:buNone/>
            </a:pPr>
            <a:r>
              <a:rPr sz="1600" b="1" i="0" u="none" cap="none" dirty="0" err="1">
                <a:ln>
                  <a:noFill/>
                </a:ln>
                <a:solidFill>
                  <a:schemeClr val="tx1"/>
                </a:solidFill>
                <a:latin typeface="メイリオ"/>
                <a:ea typeface="メイリオ"/>
                <a:cs typeface="メイリオ"/>
              </a:rPr>
              <a:t>建築法における防火関係用語</a:t>
            </a:r>
            <a:endParaRPr sz="1600" b="1" i="0" u="none" cap="none"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endParaRPr sz="16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600" b="1" i="0" u="none" cap="none" dirty="0">
                <a:ln>
                  <a:noFill/>
                </a:ln>
                <a:solidFill>
                  <a:schemeClr val="tx1"/>
                </a:solidFill>
                <a:latin typeface="メイリオ"/>
                <a:ea typeface="メイリオ"/>
                <a:cs typeface="メイリオ"/>
              </a:rPr>
              <a:t>1．建築物</a:t>
            </a:r>
          </a:p>
          <a:p>
            <a:pPr marL="0" marR="0" lvl="0" indent="0" algn="l" defTabSz="914400">
              <a:lnSpc>
                <a:spcPct val="100000"/>
              </a:lnSpc>
              <a:spcBef>
                <a:spcPct val="0"/>
              </a:spcBef>
              <a:spcAft>
                <a:spcPct val="0"/>
              </a:spcAft>
              <a:buClrTx/>
              <a:buSzTx/>
              <a:buFontTx/>
              <a:buNone/>
            </a:pPr>
            <a:r>
              <a:rPr sz="1600" b="0" i="0" u="none" cap="none" dirty="0" err="1">
                <a:ln>
                  <a:noFill/>
                </a:ln>
                <a:solidFill>
                  <a:srgbClr val="FF0000"/>
                </a:solidFill>
                <a:latin typeface="メイリオ"/>
                <a:ea typeface="メイリオ"/>
                <a:cs typeface="メイリオ"/>
              </a:rPr>
              <a:t>土地に定着する工作物のうち、屋根と柱または壁を有するもの</a:t>
            </a:r>
            <a:endParaRPr lang="en-US" altLang="ja-JP" sz="1600" dirty="0">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600" b="0" i="0" u="none" cap="none" dirty="0" err="1">
                <a:ln>
                  <a:noFill/>
                </a:ln>
                <a:solidFill>
                  <a:schemeClr val="tx1"/>
                </a:solidFill>
                <a:latin typeface="メイリオ"/>
                <a:ea typeface="メイリオ"/>
                <a:cs typeface="メイリオ"/>
              </a:rPr>
              <a:t>これに付属する門・塀、観覧用の工作物、建築設備なども含</a:t>
            </a:r>
            <a:r>
              <a:rPr lang="ja-JP" altLang="en-US" sz="1600" b="0" i="0" u="none" cap="none" dirty="0">
                <a:ln>
                  <a:noFill/>
                </a:ln>
                <a:solidFill>
                  <a:schemeClr val="tx1"/>
                </a:solidFill>
                <a:latin typeface="メイリオ"/>
                <a:ea typeface="メイリオ"/>
                <a:cs typeface="メイリオ"/>
              </a:rPr>
              <a:t>む</a:t>
            </a:r>
            <a:r>
              <a:rPr sz="1600" b="0" i="0" u="none" cap="none" dirty="0">
                <a:ln>
                  <a:noFill/>
                </a:ln>
                <a:solidFill>
                  <a:schemeClr val="tx1"/>
                </a:solidFill>
                <a:latin typeface="メイリオ"/>
                <a:ea typeface="メイリオ"/>
                <a:cs typeface="メイリオ"/>
              </a:rPr>
              <a:t>。</a:t>
            </a:r>
            <a:r>
              <a:rPr lang="ja-JP" altLang="en-US" sz="1600" b="0" i="0" u="none" cap="none" dirty="0">
                <a:ln>
                  <a:noFill/>
                </a:ln>
                <a:solidFill>
                  <a:srgbClr val="FF0000"/>
                </a:solidFill>
                <a:latin typeface="メイリオ"/>
                <a:ea typeface="メイリオ"/>
                <a:cs typeface="メイリオ"/>
              </a:rPr>
              <a:t>（</a:t>
            </a:r>
            <a:r>
              <a:rPr lang="ja-JP" altLang="en-US" sz="1600" b="1" i="0" u="none" cap="none" dirty="0">
                <a:ln>
                  <a:noFill/>
                </a:ln>
                <a:solidFill>
                  <a:srgbClr val="FF0000"/>
                </a:solidFill>
                <a:latin typeface="メイリオ"/>
                <a:ea typeface="メイリオ"/>
                <a:cs typeface="メイリオ"/>
              </a:rPr>
              <a:t>床面積は各階　壁・扉・柱などの区画の中心線で囲まれた水平投影面積）（建築面積は外壁や柱の中心線で囲まれた部分の水平投影面積）</a:t>
            </a:r>
            <a:endParaRPr sz="1600" b="1" i="0" u="none" cap="none" baseline="0" dirty="0">
              <a:ln>
                <a:noFill/>
              </a:ln>
              <a:solidFill>
                <a:srgbClr val="FF0000"/>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600" b="1" i="0" u="none" cap="none" dirty="0">
                <a:ln>
                  <a:noFill/>
                </a:ln>
                <a:solidFill>
                  <a:schemeClr val="tx1"/>
                </a:solidFill>
                <a:latin typeface="メイリオ"/>
                <a:ea typeface="メイリオ"/>
                <a:cs typeface="メイリオ"/>
              </a:rPr>
              <a:t>2．特殊建築物</a:t>
            </a:r>
          </a:p>
          <a:p>
            <a:pPr marL="0" marR="0" lvl="0" indent="0" algn="l" defTabSz="914400">
              <a:lnSpc>
                <a:spcPct val="100000"/>
              </a:lnSpc>
              <a:spcBef>
                <a:spcPct val="0"/>
              </a:spcBef>
              <a:spcAft>
                <a:spcPct val="0"/>
              </a:spcAft>
              <a:buClrTx/>
              <a:buSzTx/>
              <a:buFontTx/>
              <a:buNone/>
            </a:pPr>
            <a:r>
              <a:rPr sz="1600" b="0" i="0" u="none" cap="none" dirty="0" err="1">
                <a:ln>
                  <a:noFill/>
                </a:ln>
                <a:solidFill>
                  <a:schemeClr val="tx1"/>
                </a:solidFill>
                <a:latin typeface="メイリオ"/>
                <a:ea typeface="メイリオ"/>
                <a:cs typeface="メイリオ"/>
              </a:rPr>
              <a:t>不特定多数の人が利用したり、火災時の避難に特別な配慮を要したりする建築物</a:t>
            </a:r>
            <a:endParaRPr sz="1600" b="0" i="0" u="none" cap="none"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600" b="0" i="0" u="none" cap="none" dirty="0" err="1">
                <a:ln>
                  <a:noFill/>
                </a:ln>
                <a:solidFill>
                  <a:schemeClr val="tx1"/>
                </a:solidFill>
                <a:latin typeface="メイリオ"/>
                <a:ea typeface="メイリオ"/>
                <a:cs typeface="メイリオ"/>
              </a:rPr>
              <a:t>主な例は、学校、体育館、病院、劇場、集会場、百貨店、ホテル、共同住宅、工場、倉庫、自動車車庫、危険物の貯蔵場など</a:t>
            </a:r>
            <a:endParaRPr sz="16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600" b="1" i="0" u="none" cap="none" dirty="0">
                <a:ln>
                  <a:noFill/>
                </a:ln>
                <a:solidFill>
                  <a:schemeClr val="tx1"/>
                </a:solidFill>
                <a:latin typeface="メイリオ"/>
                <a:ea typeface="メイリオ"/>
                <a:cs typeface="メイリオ"/>
              </a:rPr>
              <a:t>3．建築設備</a:t>
            </a:r>
          </a:p>
          <a:p>
            <a:pPr marL="0" marR="0" lvl="0" indent="0" algn="l" defTabSz="914400">
              <a:lnSpc>
                <a:spcPct val="100000"/>
              </a:lnSpc>
              <a:spcBef>
                <a:spcPct val="0"/>
              </a:spcBef>
              <a:spcAft>
                <a:spcPct val="0"/>
              </a:spcAft>
              <a:buClrTx/>
              <a:buSzTx/>
              <a:buFontTx/>
              <a:buNone/>
            </a:pPr>
            <a:r>
              <a:rPr sz="1600" b="0" i="0" u="none" cap="none" dirty="0" err="1">
                <a:ln>
                  <a:noFill/>
                </a:ln>
                <a:solidFill>
                  <a:schemeClr val="tx1"/>
                </a:solidFill>
                <a:latin typeface="メイリオ"/>
                <a:ea typeface="メイリオ"/>
                <a:cs typeface="メイリオ"/>
              </a:rPr>
              <a:t>建築物に設ける次のような設備</a:t>
            </a:r>
            <a:endParaRPr sz="1600" b="0" i="0" u="none" cap="none"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Char char="•"/>
            </a:pPr>
            <a:r>
              <a:rPr sz="1600" b="0" i="0" u="none" cap="none" dirty="0" err="1">
                <a:ln>
                  <a:noFill/>
                </a:ln>
                <a:solidFill>
                  <a:srgbClr val="FF0000"/>
                </a:solidFill>
                <a:latin typeface="メイリオ"/>
                <a:ea typeface="メイリオ"/>
                <a:cs typeface="メイリオ"/>
              </a:rPr>
              <a:t>電気、ガス、給水、排水</a:t>
            </a:r>
            <a:r>
              <a:rPr sz="1600" b="0" i="0" u="none" cap="none" dirty="0">
                <a:ln>
                  <a:noFill/>
                </a:ln>
                <a:solidFill>
                  <a:srgbClr val="FF0000"/>
                </a:solidFill>
                <a:latin typeface="メイリオ"/>
                <a:ea typeface="メイリオ"/>
                <a:cs typeface="メイリオ"/>
              </a:rPr>
              <a:t> </a:t>
            </a:r>
          </a:p>
          <a:p>
            <a:pPr marL="0" marR="0" lvl="0" indent="0" algn="l" defTabSz="914400">
              <a:lnSpc>
                <a:spcPct val="100000"/>
              </a:lnSpc>
              <a:spcBef>
                <a:spcPct val="0"/>
              </a:spcBef>
              <a:spcAft>
                <a:spcPct val="0"/>
              </a:spcAft>
              <a:buClrTx/>
              <a:buSzTx/>
              <a:buFontTx/>
              <a:buChar char="•"/>
            </a:pPr>
            <a:r>
              <a:rPr sz="1600" b="0" i="0" u="none" cap="none" dirty="0" err="1">
                <a:ln>
                  <a:noFill/>
                </a:ln>
                <a:solidFill>
                  <a:srgbClr val="FF0000"/>
                </a:solidFill>
                <a:latin typeface="メイリオ"/>
                <a:ea typeface="メイリオ"/>
                <a:cs typeface="メイリオ"/>
              </a:rPr>
              <a:t>換気、暖房、冷房</a:t>
            </a:r>
            <a:r>
              <a:rPr sz="1600" b="0" i="0" u="none" cap="none" dirty="0">
                <a:ln>
                  <a:noFill/>
                </a:ln>
                <a:solidFill>
                  <a:srgbClr val="FF0000"/>
                </a:solidFill>
                <a:latin typeface="メイリオ"/>
                <a:ea typeface="メイリオ"/>
                <a:cs typeface="メイリオ"/>
              </a:rPr>
              <a:t> </a:t>
            </a:r>
          </a:p>
          <a:p>
            <a:pPr marL="0" marR="0" lvl="0" indent="0" algn="l" defTabSz="914400">
              <a:lnSpc>
                <a:spcPct val="100000"/>
              </a:lnSpc>
              <a:spcBef>
                <a:spcPct val="0"/>
              </a:spcBef>
              <a:spcAft>
                <a:spcPct val="0"/>
              </a:spcAft>
              <a:buClrTx/>
              <a:buSzTx/>
              <a:buFontTx/>
              <a:buChar char="•"/>
            </a:pPr>
            <a:r>
              <a:rPr sz="1600" b="0" i="0" u="none" cap="none" dirty="0" err="1">
                <a:ln>
                  <a:noFill/>
                </a:ln>
                <a:solidFill>
                  <a:srgbClr val="FF0000"/>
                </a:solidFill>
                <a:latin typeface="メイリオ"/>
                <a:ea typeface="メイリオ"/>
                <a:cs typeface="メイリオ"/>
              </a:rPr>
              <a:t>消火、排煙</a:t>
            </a:r>
            <a:r>
              <a:rPr sz="1600" b="0" i="0" u="none" cap="none" dirty="0">
                <a:ln>
                  <a:noFill/>
                </a:ln>
                <a:solidFill>
                  <a:srgbClr val="FF0000"/>
                </a:solidFill>
                <a:latin typeface="メイリオ"/>
                <a:ea typeface="メイリオ"/>
                <a:cs typeface="メイリオ"/>
              </a:rPr>
              <a:t> </a:t>
            </a:r>
          </a:p>
          <a:p>
            <a:pPr marL="0" marR="0" lvl="0" indent="0" algn="l" defTabSz="914400">
              <a:lnSpc>
                <a:spcPct val="100000"/>
              </a:lnSpc>
              <a:spcBef>
                <a:spcPct val="0"/>
              </a:spcBef>
              <a:spcAft>
                <a:spcPct val="0"/>
              </a:spcAft>
              <a:buClrTx/>
              <a:buSzTx/>
              <a:buFontTx/>
              <a:buChar char="•"/>
            </a:pPr>
            <a:r>
              <a:rPr sz="1600" b="0" i="0" u="none" cap="none" dirty="0" err="1">
                <a:ln>
                  <a:noFill/>
                </a:ln>
                <a:solidFill>
                  <a:srgbClr val="FF0000"/>
                </a:solidFill>
                <a:latin typeface="メイリオ"/>
                <a:ea typeface="メイリオ"/>
                <a:cs typeface="メイリオ"/>
              </a:rPr>
              <a:t>避雷針、昇降機など</a:t>
            </a:r>
            <a:r>
              <a:rPr sz="1600" b="0" i="0" u="none" cap="none" dirty="0">
                <a:ln>
                  <a:noFill/>
                </a:ln>
                <a:solidFill>
                  <a:srgbClr val="FF0000"/>
                </a:solidFill>
                <a:latin typeface="メイリオ"/>
                <a:ea typeface="メイリオ"/>
                <a:cs typeface="メイリオ"/>
              </a:rPr>
              <a:t> </a:t>
            </a:r>
          </a:p>
          <a:p>
            <a:pPr marL="0" marR="0" lvl="0" indent="0" algn="l" defTabSz="914400">
              <a:lnSpc>
                <a:spcPct val="100000"/>
              </a:lnSpc>
              <a:spcBef>
                <a:spcPct val="0"/>
              </a:spcBef>
              <a:spcAft>
                <a:spcPct val="0"/>
              </a:spcAft>
              <a:buClrTx/>
              <a:buSzTx/>
              <a:buFontTx/>
              <a:buNone/>
            </a:pPr>
            <a:endParaRPr sz="16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600" b="1" i="0" u="none" cap="none" dirty="0">
                <a:ln>
                  <a:noFill/>
                </a:ln>
                <a:solidFill>
                  <a:schemeClr val="tx1"/>
                </a:solidFill>
                <a:latin typeface="メイリオ"/>
                <a:ea typeface="メイリオ"/>
                <a:cs typeface="メイリオ"/>
              </a:rPr>
              <a:t>4．主要構造部</a:t>
            </a:r>
          </a:p>
          <a:p>
            <a:pPr marL="0" marR="0" lvl="0" indent="0" algn="l" defTabSz="914400">
              <a:lnSpc>
                <a:spcPct val="100000"/>
              </a:lnSpc>
              <a:spcBef>
                <a:spcPct val="0"/>
              </a:spcBef>
              <a:spcAft>
                <a:spcPct val="0"/>
              </a:spcAft>
              <a:buClrTx/>
              <a:buSzTx/>
              <a:buFontTx/>
              <a:buNone/>
            </a:pPr>
            <a:r>
              <a:rPr sz="1600" b="0" i="0" u="none" cap="none" dirty="0" err="1">
                <a:ln>
                  <a:noFill/>
                </a:ln>
                <a:solidFill>
                  <a:schemeClr val="tx1"/>
                </a:solidFill>
                <a:latin typeface="メイリオ"/>
                <a:ea typeface="メイリオ"/>
                <a:cs typeface="メイリオ"/>
              </a:rPr>
              <a:t>建築物の防火上重要な次の部分</a:t>
            </a:r>
            <a:endParaRPr sz="1600" b="0" i="0" u="none" cap="none"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600" b="1" i="0" u="none" cap="none" dirty="0" err="1">
                <a:ln>
                  <a:noFill/>
                </a:ln>
                <a:solidFill>
                  <a:srgbClr val="FF0000"/>
                </a:solidFill>
                <a:latin typeface="メイリオ"/>
                <a:ea typeface="メイリオ"/>
                <a:cs typeface="メイリオ"/>
              </a:rPr>
              <a:t>壁・柱・床・はり・屋根・階段</a:t>
            </a:r>
            <a:endParaRPr sz="1600" b="0" i="0" u="none" cap="none" baseline="0" dirty="0">
              <a:ln>
                <a:noFill/>
              </a:ln>
              <a:solidFill>
                <a:srgbClr val="FF0000"/>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600" b="0" i="0" u="none" cap="none" dirty="0" err="1">
                <a:ln>
                  <a:noFill/>
                </a:ln>
                <a:solidFill>
                  <a:srgbClr val="FF0000"/>
                </a:solidFill>
                <a:latin typeface="メイリオ"/>
                <a:ea typeface="メイリオ"/>
                <a:cs typeface="メイリオ"/>
              </a:rPr>
              <a:t>ただし、間仕切壁、間柱、最下階の床、小ばり、ひさし、局部的な小階段、屋外階段など、構造上重要でない部分は除</a:t>
            </a:r>
            <a:r>
              <a:rPr lang="ja-JP" altLang="en-US" sz="1600" b="0" i="0" u="none" cap="none" dirty="0">
                <a:ln>
                  <a:noFill/>
                </a:ln>
                <a:solidFill>
                  <a:srgbClr val="FF0000"/>
                </a:solidFill>
                <a:latin typeface="メイリオ"/>
                <a:ea typeface="メイリオ"/>
                <a:cs typeface="メイリオ"/>
              </a:rPr>
              <a:t>く</a:t>
            </a:r>
            <a:r>
              <a:rPr sz="1600" b="0" i="0" u="none" cap="none" dirty="0">
                <a:ln>
                  <a:noFill/>
                </a:ln>
                <a:solidFill>
                  <a:schemeClr val="tx1"/>
                </a:solidFill>
                <a:latin typeface="メイリオ"/>
                <a:ea typeface="メイリオ"/>
                <a:cs typeface="メイリオ"/>
              </a:rPr>
              <a:t>。</a:t>
            </a:r>
            <a:endParaRPr sz="16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600" b="1" i="0" u="none" cap="none" dirty="0">
                <a:ln>
                  <a:noFill/>
                </a:ln>
                <a:solidFill>
                  <a:schemeClr val="tx1"/>
                </a:solidFill>
                <a:latin typeface="メイリオ"/>
                <a:ea typeface="メイリオ"/>
                <a:cs typeface="メイリオ"/>
              </a:rPr>
              <a:t>5．構造耐力上主要な部分</a:t>
            </a:r>
          </a:p>
          <a:p>
            <a:pPr marL="0" marR="0" lvl="0" indent="0" algn="l" defTabSz="914400">
              <a:lnSpc>
                <a:spcPct val="100000"/>
              </a:lnSpc>
              <a:spcBef>
                <a:spcPct val="0"/>
              </a:spcBef>
              <a:spcAft>
                <a:spcPct val="0"/>
              </a:spcAft>
              <a:buClrTx/>
              <a:buSzTx/>
              <a:buFontTx/>
              <a:buNone/>
            </a:pPr>
            <a:r>
              <a:rPr sz="1600" b="0" i="0" u="none" cap="none" dirty="0" err="1">
                <a:ln>
                  <a:noFill/>
                </a:ln>
                <a:solidFill>
                  <a:schemeClr val="tx1"/>
                </a:solidFill>
                <a:latin typeface="メイリオ"/>
                <a:ea typeface="メイリオ"/>
                <a:cs typeface="メイリオ"/>
              </a:rPr>
              <a:t>建築物にかかる荷重や地震などの力を支える部分</a:t>
            </a:r>
            <a:r>
              <a:rPr sz="1600" b="0" i="0" u="none" cap="none" dirty="0">
                <a:ln>
                  <a:noFill/>
                </a:ln>
                <a:solidFill>
                  <a:schemeClr val="tx1"/>
                </a:solidFill>
                <a:latin typeface="メイリオ"/>
                <a:ea typeface="メイリオ"/>
                <a:cs typeface="メイリオ"/>
              </a:rPr>
              <a:t>。</a:t>
            </a:r>
          </a:p>
          <a:p>
            <a:pPr marL="0" marR="0" lvl="0" indent="0" algn="l" defTabSz="914400">
              <a:lnSpc>
                <a:spcPct val="100000"/>
              </a:lnSpc>
              <a:spcBef>
                <a:spcPct val="0"/>
              </a:spcBef>
              <a:spcAft>
                <a:spcPct val="0"/>
              </a:spcAft>
              <a:buClrTx/>
              <a:buSzTx/>
              <a:buFontTx/>
              <a:buNone/>
            </a:pPr>
            <a:r>
              <a:rPr sz="1600" b="0" i="0" u="none" cap="none" dirty="0">
                <a:ln>
                  <a:noFill/>
                </a:ln>
                <a:solidFill>
                  <a:schemeClr val="tx1"/>
                </a:solidFill>
                <a:latin typeface="メイリオ"/>
                <a:ea typeface="メイリオ"/>
                <a:cs typeface="メイリオ"/>
              </a:rPr>
              <a:t>基礎、基礎ぐい、壁、柱、小屋組、土台、斜材、床版、屋根版、横架材などが該当し、建築物の自重、積載荷重、積雪荷重、風圧、土圧、水圧、地震などに抵抗。</a:t>
            </a:r>
          </a:p>
          <a:p>
            <a:pPr marL="0" marR="0" lvl="0" indent="0" algn="l" defTabSz="914400">
              <a:lnSpc>
                <a:spcPct val="100000"/>
              </a:lnSpc>
              <a:spcBef>
                <a:spcPct val="0"/>
              </a:spcBef>
              <a:spcAft>
                <a:spcPct val="0"/>
              </a:spcAft>
              <a:buClrTx/>
              <a:buSzTx/>
              <a:buFontTx/>
              <a:buNone/>
            </a:pPr>
            <a:r>
              <a:rPr sz="1600" b="0" i="0" u="none" cap="none" dirty="0">
                <a:ln>
                  <a:noFill/>
                </a:ln>
                <a:solidFill>
                  <a:schemeClr val="tx1"/>
                </a:solidFill>
                <a:latin typeface="メイリオ"/>
                <a:ea typeface="メイリオ"/>
                <a:cs typeface="メイリオ"/>
              </a:rPr>
              <a:t>「</a:t>
            </a:r>
            <a:r>
              <a:rPr sz="1600" b="0" i="0" u="none" cap="none" dirty="0" err="1">
                <a:ln>
                  <a:noFill/>
                </a:ln>
                <a:solidFill>
                  <a:schemeClr val="tx1"/>
                </a:solidFill>
                <a:latin typeface="メイリオ"/>
                <a:ea typeface="メイリオ"/>
                <a:cs typeface="メイリオ"/>
              </a:rPr>
              <a:t>主要構造部」が主に</a:t>
            </a:r>
            <a:r>
              <a:rPr sz="1600" b="1" i="0" u="none" cap="none" dirty="0" err="1">
                <a:ln>
                  <a:noFill/>
                </a:ln>
                <a:solidFill>
                  <a:schemeClr val="tx1"/>
                </a:solidFill>
                <a:latin typeface="メイリオ"/>
                <a:ea typeface="メイリオ"/>
                <a:cs typeface="メイリオ"/>
              </a:rPr>
              <a:t>防火上の重要部分</a:t>
            </a:r>
            <a:r>
              <a:rPr sz="1600" b="0" i="0" u="none" cap="none" dirty="0" err="1">
                <a:ln>
                  <a:noFill/>
                </a:ln>
                <a:solidFill>
                  <a:schemeClr val="tx1"/>
                </a:solidFill>
                <a:latin typeface="メイリオ"/>
                <a:ea typeface="メイリオ"/>
                <a:cs typeface="メイリオ"/>
              </a:rPr>
              <a:t>を示し</a:t>
            </a:r>
            <a:r>
              <a:rPr sz="1600" b="0" i="0" u="none" cap="none" dirty="0">
                <a:ln>
                  <a:noFill/>
                </a:ln>
                <a:solidFill>
                  <a:schemeClr val="tx1"/>
                </a:solidFill>
                <a:latin typeface="メイリオ"/>
                <a:ea typeface="メイリオ"/>
                <a:cs typeface="メイリオ"/>
              </a:rPr>
              <a:t>、「</a:t>
            </a:r>
            <a:r>
              <a:rPr sz="1600" b="0" i="0" u="none" cap="none" dirty="0" err="1">
                <a:ln>
                  <a:noFill/>
                </a:ln>
                <a:solidFill>
                  <a:schemeClr val="tx1"/>
                </a:solidFill>
                <a:latin typeface="メイリオ"/>
                <a:ea typeface="メイリオ"/>
                <a:cs typeface="メイリオ"/>
              </a:rPr>
              <a:t>構造耐力上主要な部分」は</a:t>
            </a:r>
            <a:r>
              <a:rPr sz="1600" b="1" i="0" u="none" cap="none" dirty="0" err="1">
                <a:ln>
                  <a:noFill/>
                </a:ln>
                <a:solidFill>
                  <a:schemeClr val="tx1"/>
                </a:solidFill>
                <a:latin typeface="メイリオ"/>
                <a:ea typeface="メイリオ"/>
                <a:cs typeface="メイリオ"/>
              </a:rPr>
              <a:t>構造安全上の重要部分</a:t>
            </a:r>
            <a:r>
              <a:rPr sz="1600" b="0" i="0" u="none" cap="none" dirty="0" err="1">
                <a:ln>
                  <a:noFill/>
                </a:ln>
                <a:solidFill>
                  <a:schemeClr val="tx1"/>
                </a:solidFill>
                <a:latin typeface="メイリオ"/>
                <a:ea typeface="メイリオ"/>
                <a:cs typeface="メイリオ"/>
              </a:rPr>
              <a:t>を示す</a:t>
            </a:r>
            <a:r>
              <a:rPr sz="1600" b="0" i="0" u="none" cap="none" dirty="0">
                <a:ln>
                  <a:noFill/>
                </a:ln>
                <a:solidFill>
                  <a:schemeClr val="tx1"/>
                </a:solidFill>
                <a:latin typeface="メイリオ"/>
                <a:ea typeface="メイリオ"/>
                <a:cs typeface="メイリオ"/>
              </a:rPr>
              <a:t>。</a:t>
            </a:r>
          </a:p>
        </p:txBody>
      </p:sp>
    </p:spTree>
    <p:extLst>
      <p:ext uri="{BB962C8B-B14F-4D97-AF65-F5344CB8AC3E}">
        <p14:creationId xmlns:p14="http://schemas.microsoft.com/office/powerpoint/2010/main" val="2663595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36D53F-4011-5C2A-09B8-9F396ADDB010}"/>
              </a:ext>
            </a:extLst>
          </p:cNvPr>
          <p:cNvSpPr>
            <a:spLocks noGrp="1"/>
          </p:cNvSpPr>
          <p:nvPr>
            <p:ph type="title"/>
          </p:nvPr>
        </p:nvSpPr>
        <p:spPr/>
        <p:txBody>
          <a:bodyPr/>
          <a:lstStyle/>
          <a:p>
            <a:pPr>
              <a:defRPr sz="1950" b="1">
                <a:solidFill>
                  <a:srgbClr val="17365D"/>
                </a:solidFill>
              </a:defRPr>
            </a:pPr>
            <a:endParaRPr dirty="0"/>
          </a:p>
        </p:txBody>
      </p:sp>
      <p:sp>
        <p:nvSpPr>
          <p:cNvPr id="3" name="スライド番号プレースホルダー 2">
            <a:extLst>
              <a:ext uri="{FF2B5EF4-FFF2-40B4-BE49-F238E27FC236}">
                <a16:creationId xmlns:a16="http://schemas.microsoft.com/office/drawing/2014/main" id="{4EC78284-FB46-BE8D-19EC-1E1A9383DC17}"/>
              </a:ext>
            </a:extLst>
          </p:cNvPr>
          <p:cNvSpPr>
            <a:spLocks noGrp="1"/>
          </p:cNvSpPr>
          <p:nvPr>
            <p:ph type="sldNum" idx="12"/>
          </p:nvPr>
        </p:nvSpPr>
        <p:spPr/>
        <p:txBody>
          <a:bodyPr/>
          <a:lstStyle/>
          <a:p>
            <a:fld id="{4932B27F-0834-4F11-AF0D-3B42CF9EE089}" type="slidenum">
              <a:rPr/>
              <a:t>23</a:t>
            </a:fld>
            <a:endParaRPr/>
          </a:p>
        </p:txBody>
      </p:sp>
      <p:sp>
        <p:nvSpPr>
          <p:cNvPr id="5" name="テキスト ボックス 4">
            <a:extLst>
              <a:ext uri="{FF2B5EF4-FFF2-40B4-BE49-F238E27FC236}">
                <a16:creationId xmlns:a16="http://schemas.microsoft.com/office/drawing/2014/main" id="{22865CBF-ED67-6611-7AC9-56F1229EA204}"/>
              </a:ext>
            </a:extLst>
          </p:cNvPr>
          <p:cNvSpPr>
            <a:spLocks noGrp="1"/>
          </p:cNvSpPr>
          <p:nvPr/>
        </p:nvSpPr>
        <p:spPr>
          <a:xfrm>
            <a:off x="224026" y="495523"/>
            <a:ext cx="11824138" cy="6370975"/>
          </a:xfrm>
          <a:prstGeom prst="rect">
            <a:avLst/>
          </a:prstGeom>
          <a:noFill/>
          <a:ln>
            <a:noFill/>
          </a:ln>
        </p:spPr>
        <p:txBody>
          <a:bodyPr wrap="square">
            <a:spAutoFit/>
          </a:bodyPr>
          <a:lstStyle/>
          <a:p>
            <a:pPr lvl="0">
              <a:spcBef>
                <a:spcPct val="0"/>
              </a:spcBef>
              <a:spcAft>
                <a:spcPct val="0"/>
              </a:spcAft>
              <a:buNone/>
            </a:pPr>
            <a:endParaRPr sz="1200" b="1" dirty="0">
              <a:latin typeface="メイリオ"/>
              <a:ea typeface="メイリオ"/>
              <a:cs typeface="メイリオ"/>
            </a:endParaRPr>
          </a:p>
          <a:p>
            <a:pPr lvl="0">
              <a:spcBef>
                <a:spcPct val="0"/>
              </a:spcBef>
              <a:spcAft>
                <a:spcPct val="0"/>
              </a:spcAft>
              <a:buNone/>
            </a:pPr>
            <a:r>
              <a:rPr sz="1200" b="1" dirty="0">
                <a:latin typeface="メイリオ"/>
                <a:ea typeface="メイリオ"/>
                <a:cs typeface="メイリオ"/>
              </a:rPr>
              <a:t>6．延焼のおそれのある部分</a:t>
            </a:r>
          </a:p>
          <a:p>
            <a:pPr lvl="0">
              <a:spcBef>
                <a:spcPct val="0"/>
              </a:spcBef>
              <a:spcAft>
                <a:spcPct val="0"/>
              </a:spcAft>
              <a:buNone/>
            </a:pPr>
            <a:r>
              <a:rPr sz="1200" dirty="0" err="1">
                <a:latin typeface="メイリオ"/>
                <a:ea typeface="メイリオ"/>
                <a:cs typeface="メイリオ"/>
              </a:rPr>
              <a:t>隣接する建築物などから火災が燃え移るおそれのある外壁部分</a:t>
            </a:r>
            <a:endParaRPr sz="1200" dirty="0">
              <a:latin typeface="メイリオ"/>
              <a:ea typeface="メイリオ"/>
              <a:cs typeface="メイリオ"/>
            </a:endParaRPr>
          </a:p>
          <a:p>
            <a:pPr lvl="0">
              <a:spcBef>
                <a:spcPct val="0"/>
              </a:spcBef>
              <a:spcAft>
                <a:spcPct val="0"/>
              </a:spcAft>
              <a:buNone/>
            </a:pPr>
            <a:r>
              <a:rPr sz="1200" dirty="0" err="1">
                <a:latin typeface="メイリオ"/>
                <a:ea typeface="メイリオ"/>
                <a:cs typeface="メイリオ"/>
              </a:rPr>
              <a:t>隣地境界線、道路中心線、同一敷地内の建築物相互の外壁間の中心線から、原則として次の距離以内の部分</a:t>
            </a:r>
            <a:r>
              <a:rPr sz="1200" dirty="0">
                <a:latin typeface="メイリオ"/>
                <a:ea typeface="メイリオ"/>
                <a:cs typeface="メイリオ"/>
              </a:rPr>
              <a:t>。</a:t>
            </a:r>
          </a:p>
          <a:p>
            <a:pPr lvl="0">
              <a:spcBef>
                <a:spcPct val="0"/>
              </a:spcBef>
              <a:spcAft>
                <a:spcPct val="0"/>
              </a:spcAft>
              <a:buFontTx/>
              <a:buChar char="•"/>
            </a:pPr>
            <a:r>
              <a:rPr sz="1200" dirty="0">
                <a:solidFill>
                  <a:srgbClr val="FF0000"/>
                </a:solidFill>
                <a:latin typeface="メイリオ"/>
                <a:ea typeface="メイリオ"/>
                <a:cs typeface="メイリオ"/>
              </a:rPr>
              <a:t>1階：3メートル以内 </a:t>
            </a:r>
          </a:p>
          <a:p>
            <a:pPr lvl="0">
              <a:spcBef>
                <a:spcPct val="0"/>
              </a:spcBef>
              <a:spcAft>
                <a:spcPct val="0"/>
              </a:spcAft>
              <a:buFontTx/>
              <a:buChar char="•"/>
            </a:pPr>
            <a:r>
              <a:rPr sz="1200" dirty="0">
                <a:solidFill>
                  <a:srgbClr val="FF0000"/>
                </a:solidFill>
                <a:latin typeface="メイリオ"/>
                <a:ea typeface="メイリオ"/>
                <a:cs typeface="メイリオ"/>
              </a:rPr>
              <a:t>2階以上：5メートル以内 </a:t>
            </a:r>
          </a:p>
          <a:p>
            <a:pPr lvl="0">
              <a:spcBef>
                <a:spcPct val="0"/>
              </a:spcBef>
              <a:spcAft>
                <a:spcPct val="0"/>
              </a:spcAft>
              <a:buNone/>
            </a:pPr>
            <a:r>
              <a:rPr sz="1200" dirty="0" err="1">
                <a:latin typeface="メイリオ"/>
                <a:ea typeface="メイリオ"/>
                <a:cs typeface="メイリオ"/>
              </a:rPr>
              <a:t>防火上有効な公園、広場、水面、耐火構造の壁などに面する部分は除</a:t>
            </a:r>
            <a:r>
              <a:rPr lang="ja-JP" altLang="en-US" sz="1200" dirty="0">
                <a:latin typeface="メイリオ"/>
                <a:ea typeface="メイリオ"/>
                <a:cs typeface="メイリオ"/>
              </a:rPr>
              <a:t>く</a:t>
            </a:r>
            <a:r>
              <a:rPr sz="1200" dirty="0">
                <a:latin typeface="メイリオ"/>
                <a:ea typeface="メイリオ"/>
                <a:cs typeface="メイリオ"/>
              </a:rPr>
              <a:t>。</a:t>
            </a:r>
          </a:p>
          <a:p>
            <a:pPr marL="0" marR="0" lvl="0" indent="0" algn="l" defTabSz="914400">
              <a:lnSpc>
                <a:spcPct val="100000"/>
              </a:lnSpc>
              <a:spcBef>
                <a:spcPct val="0"/>
              </a:spcBef>
              <a:spcAft>
                <a:spcPct val="0"/>
              </a:spcAft>
              <a:buClrTx/>
              <a:buSzTx/>
              <a:buFontTx/>
              <a:buNone/>
            </a:pPr>
            <a:endParaRPr sz="12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200" b="1" i="0" u="none" cap="none" dirty="0">
                <a:ln>
                  <a:noFill/>
                </a:ln>
                <a:solidFill>
                  <a:schemeClr val="tx1"/>
                </a:solidFill>
                <a:latin typeface="メイリオ"/>
                <a:ea typeface="メイリオ"/>
                <a:cs typeface="メイリオ"/>
              </a:rPr>
              <a:t>7．防火性能による構造の区分</a:t>
            </a:r>
          </a:p>
          <a:p>
            <a:pPr marL="0" marR="0" lvl="0" indent="0" algn="l" defTabSz="914400">
              <a:lnSpc>
                <a:spcPct val="100000"/>
              </a:lnSpc>
              <a:spcBef>
                <a:spcPct val="0"/>
              </a:spcBef>
              <a:spcAft>
                <a:spcPct val="0"/>
              </a:spcAft>
              <a:buClrTx/>
              <a:buSzTx/>
              <a:buFontTx/>
              <a:buNone/>
            </a:pPr>
            <a:endParaRPr sz="12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200" b="1" i="0" u="none" cap="none" dirty="0">
                <a:ln>
                  <a:noFill/>
                </a:ln>
                <a:solidFill>
                  <a:schemeClr val="tx1"/>
                </a:solidFill>
                <a:latin typeface="メイリオ"/>
                <a:ea typeface="メイリオ"/>
                <a:cs typeface="メイリオ"/>
              </a:rPr>
              <a:t>8．耐火建築物</a:t>
            </a:r>
          </a:p>
          <a:p>
            <a:pPr marL="0" marR="0" lvl="0" indent="0" algn="l" defTabSz="914400">
              <a:lnSpc>
                <a:spcPct val="100000"/>
              </a:lnSpc>
              <a:spcBef>
                <a:spcPct val="0"/>
              </a:spcBef>
              <a:spcAft>
                <a:spcPct val="0"/>
              </a:spcAft>
              <a:buClrTx/>
              <a:buSzTx/>
              <a:buFontTx/>
              <a:buNone/>
            </a:pPr>
            <a:r>
              <a:rPr sz="1200" b="0" i="0" u="none" cap="none" dirty="0" err="1">
                <a:ln>
                  <a:noFill/>
                </a:ln>
                <a:solidFill>
                  <a:schemeClr val="tx1"/>
                </a:solidFill>
                <a:latin typeface="メイリオ"/>
                <a:ea typeface="メイリオ"/>
                <a:cs typeface="メイリオ"/>
              </a:rPr>
              <a:t>主に次の条件を満たす建築物</a:t>
            </a:r>
            <a:r>
              <a:rPr sz="1200" b="0" i="0" u="none" cap="none" dirty="0">
                <a:ln>
                  <a:noFill/>
                </a:ln>
                <a:solidFill>
                  <a:schemeClr val="tx1"/>
                </a:solidFill>
                <a:latin typeface="メイリオ"/>
                <a:ea typeface="メイリオ"/>
                <a:cs typeface="メイリオ"/>
              </a:rPr>
              <a:t>。</a:t>
            </a:r>
          </a:p>
          <a:p>
            <a:pPr marL="0" marR="0" lvl="0" indent="0" algn="l" defTabSz="914400">
              <a:lnSpc>
                <a:spcPct val="100000"/>
              </a:lnSpc>
              <a:spcBef>
                <a:spcPct val="0"/>
              </a:spcBef>
              <a:spcAft>
                <a:spcPct val="0"/>
              </a:spcAft>
              <a:buClrTx/>
              <a:buSzTx/>
              <a:buFontTx/>
              <a:buChar char="•"/>
            </a:pPr>
            <a:r>
              <a:rPr sz="1200" b="0" i="0" u="none" cap="none" dirty="0" err="1">
                <a:ln>
                  <a:noFill/>
                </a:ln>
                <a:solidFill>
                  <a:srgbClr val="FF0000"/>
                </a:solidFill>
                <a:latin typeface="メイリオ"/>
                <a:ea typeface="メイリオ"/>
                <a:cs typeface="メイリオ"/>
              </a:rPr>
              <a:t>主要構造部が耐火構造</a:t>
            </a:r>
            <a:r>
              <a:rPr sz="1200" b="0" i="0" u="none" cap="none" dirty="0" err="1">
                <a:ln>
                  <a:noFill/>
                </a:ln>
                <a:solidFill>
                  <a:schemeClr val="tx1"/>
                </a:solidFill>
                <a:latin typeface="メイリオ"/>
                <a:ea typeface="メイリオ"/>
                <a:cs typeface="メイリオ"/>
              </a:rPr>
              <a:t>であること</a:t>
            </a:r>
            <a:endParaRPr sz="1200" b="0" i="0" u="none" cap="none"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Char char="•"/>
            </a:pPr>
            <a:r>
              <a:rPr sz="1200" b="0" i="0" u="none" cap="none" dirty="0" err="1">
                <a:ln>
                  <a:noFill/>
                </a:ln>
                <a:solidFill>
                  <a:schemeClr val="tx1"/>
                </a:solidFill>
                <a:latin typeface="メイリオ"/>
                <a:ea typeface="メイリオ"/>
                <a:cs typeface="メイリオ"/>
              </a:rPr>
              <a:t>屋内で発生する火災や周囲の火災に対し、所定の耐火性能を有すること</a:t>
            </a:r>
            <a:r>
              <a:rPr sz="1200" b="0" i="0" u="none" cap="none" dirty="0">
                <a:ln>
                  <a:noFill/>
                </a:ln>
                <a:solidFill>
                  <a:schemeClr val="tx1"/>
                </a:solidFill>
                <a:latin typeface="メイリオ"/>
                <a:ea typeface="メイリオ"/>
                <a:cs typeface="メイリオ"/>
              </a:rPr>
              <a:t> </a:t>
            </a:r>
          </a:p>
          <a:p>
            <a:pPr marL="0" marR="0" lvl="0" indent="0" algn="l" defTabSz="914400">
              <a:lnSpc>
                <a:spcPct val="100000"/>
              </a:lnSpc>
              <a:spcBef>
                <a:spcPct val="0"/>
              </a:spcBef>
              <a:spcAft>
                <a:spcPct val="0"/>
              </a:spcAft>
              <a:buClrTx/>
              <a:buSzTx/>
              <a:buFontTx/>
              <a:buChar char="•"/>
            </a:pPr>
            <a:r>
              <a:rPr sz="1200" b="0" i="0" u="none" cap="none" dirty="0" err="1">
                <a:ln>
                  <a:noFill/>
                </a:ln>
                <a:solidFill>
                  <a:srgbClr val="FF0000"/>
                </a:solidFill>
                <a:latin typeface="メイリオ"/>
                <a:ea typeface="メイリオ"/>
                <a:cs typeface="メイリオ"/>
              </a:rPr>
              <a:t>延焼のおそれのある外壁の開口部に、防火戸などの防火設備を設ける</a:t>
            </a:r>
            <a:r>
              <a:rPr sz="1200" b="0" i="0" u="none" cap="none" dirty="0" err="1">
                <a:ln>
                  <a:noFill/>
                </a:ln>
                <a:solidFill>
                  <a:schemeClr val="tx1"/>
                </a:solidFill>
                <a:latin typeface="メイリオ"/>
                <a:ea typeface="メイリオ"/>
                <a:cs typeface="メイリオ"/>
              </a:rPr>
              <a:t>こと</a:t>
            </a:r>
            <a:r>
              <a:rPr sz="1200" b="0" i="0" u="none" cap="none" dirty="0">
                <a:ln>
                  <a:noFill/>
                </a:ln>
                <a:solidFill>
                  <a:schemeClr val="tx1"/>
                </a:solidFill>
                <a:latin typeface="メイリオ"/>
                <a:ea typeface="メイリオ"/>
                <a:cs typeface="メイリオ"/>
              </a:rPr>
              <a:t> </a:t>
            </a:r>
          </a:p>
          <a:p>
            <a:pPr marL="0" marR="0" lvl="0" indent="0" algn="l" defTabSz="914400">
              <a:lnSpc>
                <a:spcPct val="100000"/>
              </a:lnSpc>
              <a:spcBef>
                <a:spcPct val="0"/>
              </a:spcBef>
              <a:spcAft>
                <a:spcPct val="0"/>
              </a:spcAft>
              <a:buClrTx/>
              <a:buSzTx/>
              <a:buFontTx/>
              <a:buNone/>
            </a:pPr>
            <a:endParaRPr sz="12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200" b="1" i="0" u="none" cap="none" dirty="0">
                <a:ln>
                  <a:noFill/>
                </a:ln>
                <a:solidFill>
                  <a:schemeClr val="tx1"/>
                </a:solidFill>
                <a:latin typeface="メイリオ"/>
                <a:ea typeface="メイリオ"/>
                <a:cs typeface="メイリオ"/>
              </a:rPr>
              <a:t>9．準耐火建築物</a:t>
            </a:r>
          </a:p>
          <a:p>
            <a:pPr marL="0" marR="0" lvl="0" indent="0" algn="l" defTabSz="914400">
              <a:lnSpc>
                <a:spcPct val="100000"/>
              </a:lnSpc>
              <a:spcBef>
                <a:spcPct val="0"/>
              </a:spcBef>
              <a:spcAft>
                <a:spcPct val="0"/>
              </a:spcAft>
              <a:buClrTx/>
              <a:buSzTx/>
              <a:buFontTx/>
              <a:buNone/>
            </a:pPr>
            <a:r>
              <a:rPr sz="1200" b="0" i="0" u="none" cap="none" dirty="0">
                <a:ln>
                  <a:noFill/>
                </a:ln>
                <a:solidFill>
                  <a:schemeClr val="tx1"/>
                </a:solidFill>
                <a:latin typeface="メイリオ"/>
                <a:ea typeface="メイリオ"/>
                <a:cs typeface="メイリオ"/>
              </a:rPr>
              <a:t>耐火建築物以外の建築物で、主要構造部が準耐火構造であることなど、所定の準耐火性能を有し、延焼のおそれのある開口部に防火設備を設けたもの</a:t>
            </a:r>
            <a:endParaRPr lang="en-US" altLang="ja-JP" sz="1200" b="0" i="0" u="none" cap="none" dirty="0">
              <a:ln>
                <a:noFill/>
              </a:ln>
              <a:solidFill>
                <a:schemeClr val="tx1"/>
              </a:solidFill>
              <a:latin typeface="メイリオ"/>
              <a:ea typeface="メイリオ"/>
              <a:cs typeface="メイリオ"/>
            </a:endParaRPr>
          </a:p>
          <a:p>
            <a:pPr lvl="0">
              <a:spcBef>
                <a:spcPct val="0"/>
              </a:spcBef>
              <a:spcAft>
                <a:spcPct val="0"/>
              </a:spcAft>
            </a:pPr>
            <a:r>
              <a:rPr lang="ja-JP" altLang="en-US" sz="1200" baseline="0" dirty="0">
                <a:latin typeface="メイリオ"/>
                <a:ea typeface="メイリオ"/>
                <a:cs typeface="メイリオ"/>
              </a:rPr>
              <a:t>（イ準耐火　</a:t>
            </a:r>
            <a:r>
              <a:rPr lang="ja-JP" altLang="en-US" sz="1200" dirty="0">
                <a:latin typeface="メイリオ"/>
                <a:ea typeface="メイリオ"/>
                <a:cs typeface="メイリオ"/>
              </a:rPr>
              <a:t>ロｰ２ （軸組不燃</a:t>
            </a:r>
            <a:r>
              <a:rPr lang="ja-JP" altLang="en-US" sz="1200" baseline="0" dirty="0">
                <a:latin typeface="メイリオ"/>
                <a:ea typeface="メイリオ"/>
                <a:cs typeface="メイリオ"/>
              </a:rPr>
              <a:t>　 </a:t>
            </a:r>
            <a:r>
              <a:rPr lang="en-US" altLang="ja-JP" sz="1200" baseline="0" dirty="0">
                <a:latin typeface="メイリオ"/>
                <a:ea typeface="メイリオ"/>
                <a:cs typeface="メイリオ"/>
              </a:rPr>
              <a:t>1</a:t>
            </a:r>
            <a:r>
              <a:rPr lang="ja-JP" altLang="en-US" sz="1200" baseline="0" dirty="0">
                <a:latin typeface="メイリオ"/>
                <a:ea typeface="メイリオ"/>
                <a:cs typeface="メイリオ"/>
              </a:rPr>
              <a:t>時間 倒壊せず　</a:t>
            </a:r>
            <a:r>
              <a:rPr lang="en-US" altLang="ja-JP" sz="1200" baseline="0" dirty="0">
                <a:latin typeface="メイリオ"/>
                <a:ea typeface="メイリオ"/>
                <a:cs typeface="メイリオ"/>
              </a:rPr>
              <a:t>1000㎡</a:t>
            </a:r>
            <a:r>
              <a:rPr lang="ja-JP" altLang="en-US" sz="1200" baseline="0" dirty="0">
                <a:latin typeface="メイリオ"/>
                <a:ea typeface="メイリオ"/>
                <a:cs typeface="メイリオ"/>
              </a:rPr>
              <a:t>以下</a:t>
            </a:r>
            <a:r>
              <a:rPr lang="ja-JP" altLang="en-US" sz="1200" dirty="0">
                <a:latin typeface="メイリオ"/>
                <a:ea typeface="メイリオ"/>
                <a:cs typeface="メイリオ"/>
              </a:rPr>
              <a:t>ごと区画</a:t>
            </a:r>
            <a:r>
              <a:rPr lang="en-US" altLang="ja-JP" sz="1200" dirty="0">
                <a:latin typeface="メイリオ"/>
                <a:ea typeface="メイリオ"/>
                <a:cs typeface="メイリオ"/>
              </a:rPr>
              <a:t>)</a:t>
            </a:r>
          </a:p>
          <a:p>
            <a:pPr lvl="0">
              <a:spcBef>
                <a:spcPct val="0"/>
              </a:spcBef>
              <a:spcAft>
                <a:spcPct val="0"/>
              </a:spcAft>
            </a:pPr>
            <a:r>
              <a:rPr lang="en-US" altLang="ja-JP" sz="1200" baseline="0" dirty="0">
                <a:latin typeface="メイリオ"/>
                <a:ea typeface="メイリオ"/>
                <a:cs typeface="メイリオ"/>
              </a:rPr>
              <a:t>  (</a:t>
            </a:r>
            <a:r>
              <a:rPr lang="ja-JP" altLang="en-US" sz="1200" baseline="0" dirty="0">
                <a:latin typeface="メイリオ"/>
                <a:ea typeface="メイリオ"/>
                <a:cs typeface="メイリオ"/>
              </a:rPr>
              <a:t>　　　　　ロ</a:t>
            </a:r>
            <a:r>
              <a:rPr lang="en-US" altLang="ja-JP" sz="1200" baseline="0" dirty="0">
                <a:latin typeface="メイリオ"/>
                <a:ea typeface="メイリオ"/>
                <a:cs typeface="メイリオ"/>
              </a:rPr>
              <a:t>-1</a:t>
            </a:r>
            <a:r>
              <a:rPr lang="ja-JP" altLang="en-US" sz="1200" baseline="0" dirty="0">
                <a:latin typeface="メイリオ"/>
                <a:ea typeface="メイリオ"/>
                <a:cs typeface="メイリオ"/>
              </a:rPr>
              <a:t>　 </a:t>
            </a:r>
            <a:r>
              <a:rPr lang="en-US" altLang="ja-JP" sz="1200" dirty="0">
                <a:latin typeface="メイリオ"/>
                <a:ea typeface="メイリオ"/>
                <a:cs typeface="メイリオ"/>
              </a:rPr>
              <a:t>(</a:t>
            </a:r>
            <a:r>
              <a:rPr lang="ja-JP" altLang="en-US" sz="1200" baseline="0" dirty="0">
                <a:latin typeface="メイリオ"/>
                <a:ea typeface="メイリオ"/>
                <a:cs typeface="メイリオ"/>
              </a:rPr>
              <a:t>外壁耐火</a:t>
            </a:r>
            <a:r>
              <a:rPr lang="ja-JP" altLang="en-US" sz="1200" dirty="0">
                <a:latin typeface="メイリオ"/>
                <a:ea typeface="メイリオ"/>
                <a:cs typeface="メイリオ"/>
              </a:rPr>
              <a:t>    </a:t>
            </a:r>
            <a:r>
              <a:rPr lang="en-US" altLang="ja-JP" sz="1200" baseline="0" dirty="0">
                <a:latin typeface="メイリオ"/>
                <a:ea typeface="メイリオ"/>
                <a:cs typeface="メイリオ"/>
              </a:rPr>
              <a:t>45</a:t>
            </a:r>
            <a:r>
              <a:rPr lang="ja-JP" altLang="en-US" sz="1200" baseline="0" dirty="0">
                <a:latin typeface="メイリオ"/>
                <a:ea typeface="メイリオ"/>
                <a:cs typeface="メイリオ"/>
              </a:rPr>
              <a:t>分 倒壊せず　</a:t>
            </a:r>
            <a:r>
              <a:rPr lang="en-US" altLang="ja-JP" sz="1200" baseline="0" dirty="0">
                <a:latin typeface="メイリオ"/>
                <a:ea typeface="メイリオ"/>
                <a:cs typeface="メイリオ"/>
              </a:rPr>
              <a:t>500㎡</a:t>
            </a:r>
            <a:r>
              <a:rPr lang="ja-JP" altLang="en-US" sz="1200" baseline="0" dirty="0">
                <a:latin typeface="メイリオ"/>
                <a:ea typeface="メイリオ"/>
                <a:cs typeface="メイリオ"/>
              </a:rPr>
              <a:t>以下ごと区画）</a:t>
            </a:r>
            <a:endParaRPr sz="12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200" b="1" i="0" u="none" cap="none" dirty="0">
                <a:ln>
                  <a:noFill/>
                </a:ln>
                <a:solidFill>
                  <a:schemeClr val="tx1"/>
                </a:solidFill>
                <a:latin typeface="メイリオ"/>
                <a:ea typeface="メイリオ"/>
                <a:cs typeface="メイリオ"/>
              </a:rPr>
              <a:t>10．防火材料の区分</a:t>
            </a:r>
            <a:endParaRPr sz="1200" b="1" i="0" u="none" cap="none" dirty="0">
              <a:ln>
                <a:noFill/>
              </a:ln>
              <a:solidFill>
                <a:srgbClr val="FF0000"/>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200" b="0" i="0" u="none" cap="none" dirty="0" err="1">
                <a:ln>
                  <a:noFill/>
                </a:ln>
                <a:solidFill>
                  <a:srgbClr val="FF0000"/>
                </a:solidFill>
                <a:latin typeface="メイリオ"/>
                <a:ea typeface="メイリオ"/>
                <a:cs typeface="メイリオ"/>
              </a:rPr>
              <a:t>不燃材料の例には、コンクリート、れんが、瓦、石、鉄鋼、アルミニウム、ガラス、モルタル、しっくいなど</a:t>
            </a:r>
            <a:endParaRPr sz="1200" b="1" i="0" u="none" cap="none" baseline="0" dirty="0">
              <a:ln>
                <a:noFill/>
              </a:ln>
              <a:solidFill>
                <a:srgbClr val="FF0000"/>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200" b="1" i="0" u="none" cap="none" dirty="0">
                <a:ln>
                  <a:noFill/>
                </a:ln>
                <a:solidFill>
                  <a:schemeClr val="tx1"/>
                </a:solidFill>
                <a:latin typeface="メイリオ"/>
                <a:ea typeface="メイリオ"/>
                <a:cs typeface="メイリオ"/>
              </a:rPr>
              <a:t>11．防火設備</a:t>
            </a:r>
          </a:p>
          <a:p>
            <a:pPr marL="0" marR="0" lvl="0" indent="0" algn="l" defTabSz="914400">
              <a:lnSpc>
                <a:spcPct val="100000"/>
              </a:lnSpc>
              <a:spcBef>
                <a:spcPct val="0"/>
              </a:spcBef>
              <a:spcAft>
                <a:spcPct val="0"/>
              </a:spcAft>
              <a:buClrTx/>
              <a:buSzTx/>
              <a:buFontTx/>
              <a:buNone/>
            </a:pPr>
            <a:r>
              <a:rPr sz="1200" b="0" i="0" u="none" cap="none" dirty="0" err="1">
                <a:ln>
                  <a:noFill/>
                </a:ln>
                <a:solidFill>
                  <a:schemeClr val="tx1"/>
                </a:solidFill>
                <a:latin typeface="メイリオ"/>
                <a:ea typeface="メイリオ"/>
                <a:cs typeface="メイリオ"/>
              </a:rPr>
              <a:t>防火戸、防火シャッタ</a:t>
            </a:r>
            <a:r>
              <a:rPr sz="1200" b="0" i="0" u="none" cap="none" dirty="0">
                <a:ln>
                  <a:noFill/>
                </a:ln>
                <a:solidFill>
                  <a:schemeClr val="tx1"/>
                </a:solidFill>
                <a:latin typeface="メイリオ"/>
                <a:ea typeface="メイリオ"/>
                <a:cs typeface="メイリオ"/>
              </a:rPr>
              <a:t>ー、</a:t>
            </a:r>
            <a:r>
              <a:rPr sz="1200" b="0" i="0" u="none" cap="none" dirty="0" err="1">
                <a:ln>
                  <a:noFill/>
                </a:ln>
                <a:solidFill>
                  <a:schemeClr val="tx1"/>
                </a:solidFill>
                <a:latin typeface="メイリオ"/>
                <a:ea typeface="メイリオ"/>
                <a:cs typeface="メイリオ"/>
              </a:rPr>
              <a:t>ドレンチャーなど、火炎を遮るための設備</a:t>
            </a:r>
            <a:r>
              <a:rPr sz="1200" b="0" i="0" u="none" cap="none" dirty="0">
                <a:ln>
                  <a:noFill/>
                </a:ln>
                <a:solidFill>
                  <a:schemeClr val="tx1"/>
                </a:solidFill>
                <a:latin typeface="メイリオ"/>
                <a:ea typeface="メイリオ"/>
                <a:cs typeface="メイリオ"/>
              </a:rPr>
              <a:t>。</a:t>
            </a:r>
          </a:p>
          <a:p>
            <a:pPr marL="0" marR="0" lvl="0" indent="0" algn="l" defTabSz="914400">
              <a:lnSpc>
                <a:spcPct val="100000"/>
              </a:lnSpc>
              <a:spcBef>
                <a:spcPct val="0"/>
              </a:spcBef>
              <a:spcAft>
                <a:spcPct val="0"/>
              </a:spcAft>
              <a:buClrTx/>
              <a:buSzTx/>
              <a:buFontTx/>
              <a:buChar char="•"/>
            </a:pPr>
            <a:r>
              <a:rPr sz="1200" b="1" i="0" u="none" cap="none" dirty="0">
                <a:ln>
                  <a:noFill/>
                </a:ln>
                <a:solidFill>
                  <a:schemeClr val="tx1"/>
                </a:solidFill>
                <a:latin typeface="メイリオ"/>
                <a:ea typeface="メイリオ"/>
                <a:cs typeface="メイリオ"/>
              </a:rPr>
              <a:t>防火設備</a:t>
            </a:r>
            <a:r>
              <a:rPr sz="1200" b="0" i="0" u="none" cap="none" dirty="0">
                <a:ln>
                  <a:noFill/>
                </a:ln>
                <a:solidFill>
                  <a:schemeClr val="tx1"/>
                </a:solidFill>
                <a:latin typeface="メイリオ"/>
                <a:ea typeface="メイリオ"/>
                <a:cs typeface="メイリオ"/>
              </a:rPr>
              <a:t>：原則として20分間、加熱面以外へ火炎を出さない性能 </a:t>
            </a:r>
          </a:p>
          <a:p>
            <a:pPr marL="0" marR="0" lvl="0" indent="0" algn="l" defTabSz="914400">
              <a:lnSpc>
                <a:spcPct val="100000"/>
              </a:lnSpc>
              <a:spcBef>
                <a:spcPct val="0"/>
              </a:spcBef>
              <a:spcAft>
                <a:spcPct val="0"/>
              </a:spcAft>
              <a:buClrTx/>
              <a:buSzTx/>
              <a:buFontTx/>
              <a:buChar char="•"/>
            </a:pPr>
            <a:r>
              <a:rPr sz="1200" b="1" i="0" u="none" cap="none" dirty="0">
                <a:ln>
                  <a:noFill/>
                </a:ln>
                <a:solidFill>
                  <a:schemeClr val="tx1"/>
                </a:solidFill>
                <a:latin typeface="メイリオ"/>
                <a:ea typeface="メイリオ"/>
                <a:cs typeface="メイリオ"/>
              </a:rPr>
              <a:t>特定防火設備</a:t>
            </a:r>
            <a:r>
              <a:rPr sz="1200" b="0" i="0" u="none" cap="none" dirty="0">
                <a:ln>
                  <a:noFill/>
                </a:ln>
                <a:solidFill>
                  <a:schemeClr val="tx1"/>
                </a:solidFill>
                <a:latin typeface="メイリオ"/>
                <a:ea typeface="メイリオ"/>
                <a:cs typeface="メイリオ"/>
              </a:rPr>
              <a:t>：原則として60分間、加熱面以外へ火炎を出さない性能 </a:t>
            </a:r>
          </a:p>
          <a:p>
            <a:pPr marL="0" marR="0" lvl="0" indent="0" algn="l" defTabSz="914400">
              <a:lnSpc>
                <a:spcPct val="100000"/>
              </a:lnSpc>
              <a:spcBef>
                <a:spcPct val="0"/>
              </a:spcBef>
              <a:spcAft>
                <a:spcPct val="0"/>
              </a:spcAft>
              <a:buClrTx/>
              <a:buSzTx/>
              <a:buFontTx/>
              <a:buNone/>
            </a:pPr>
            <a:r>
              <a:rPr sz="1200" b="0" i="0" u="none" cap="none" dirty="0" err="1">
                <a:ln>
                  <a:noFill/>
                </a:ln>
                <a:solidFill>
                  <a:schemeClr val="tx1"/>
                </a:solidFill>
                <a:latin typeface="メイリオ"/>
                <a:ea typeface="メイリオ"/>
                <a:cs typeface="メイリオ"/>
              </a:rPr>
              <a:t>特定防火設備は、防火区画、防火壁の開口部、避難階段の出入口などに使用</a:t>
            </a:r>
            <a:endParaRPr sz="1200" b="1" i="0" u="none" cap="none" baseline="0"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None/>
            </a:pPr>
            <a:endParaRPr sz="1200" b="1" dirty="0">
              <a:latin typeface="メイリオ"/>
              <a:ea typeface="メイリオ"/>
              <a:cs typeface="メイリオ"/>
            </a:endParaRPr>
          </a:p>
          <a:p>
            <a:pPr marL="0" marR="0" lvl="0" indent="0" algn="l" defTabSz="914400">
              <a:lnSpc>
                <a:spcPct val="100000"/>
              </a:lnSpc>
              <a:spcBef>
                <a:spcPct val="0"/>
              </a:spcBef>
              <a:spcAft>
                <a:spcPct val="0"/>
              </a:spcAft>
              <a:buClrTx/>
              <a:buSzTx/>
              <a:buFontTx/>
              <a:buNone/>
            </a:pPr>
            <a:r>
              <a:rPr sz="1200" b="1" i="0" u="none" cap="none" dirty="0" err="1">
                <a:ln>
                  <a:noFill/>
                </a:ln>
                <a:solidFill>
                  <a:schemeClr val="tx1"/>
                </a:solidFill>
                <a:latin typeface="メイリオ"/>
                <a:ea typeface="メイリオ"/>
                <a:cs typeface="メイリオ"/>
              </a:rPr>
              <a:t>ポイント</a:t>
            </a:r>
            <a:endParaRPr sz="1200" b="1" i="0" u="none" cap="none" dirty="0">
              <a:ln>
                <a:noFill/>
              </a:ln>
              <a:solidFill>
                <a:schemeClr val="tx1"/>
              </a:solidFill>
              <a:latin typeface="メイリオ"/>
              <a:ea typeface="メイリオ"/>
              <a:cs typeface="メイリオ"/>
            </a:endParaRPr>
          </a:p>
          <a:p>
            <a:pPr marL="0" marR="0" lvl="0" indent="0" algn="l" defTabSz="914400">
              <a:lnSpc>
                <a:spcPct val="100000"/>
              </a:lnSpc>
              <a:spcBef>
                <a:spcPct val="0"/>
              </a:spcBef>
              <a:spcAft>
                <a:spcPct val="0"/>
              </a:spcAft>
              <a:buClrTx/>
              <a:buSzTx/>
              <a:buFontTx/>
              <a:buChar char="•"/>
            </a:pPr>
            <a:r>
              <a:rPr sz="1200" b="0" i="0" u="none" cap="none" dirty="0" err="1">
                <a:ln>
                  <a:noFill/>
                </a:ln>
                <a:solidFill>
                  <a:srgbClr val="FF0000"/>
                </a:solidFill>
                <a:latin typeface="メイリオ"/>
                <a:ea typeface="メイリオ"/>
                <a:cs typeface="メイリオ"/>
              </a:rPr>
              <a:t>主要構造部：</a:t>
            </a:r>
            <a:r>
              <a:rPr sz="1200" b="1" i="0" u="none" cap="none" dirty="0" err="1">
                <a:ln>
                  <a:noFill/>
                </a:ln>
                <a:solidFill>
                  <a:srgbClr val="FF0000"/>
                </a:solidFill>
                <a:latin typeface="メイリオ"/>
                <a:ea typeface="メイリオ"/>
                <a:cs typeface="メイリオ"/>
              </a:rPr>
              <a:t>壁・柱・床・はり・屋根・階段</a:t>
            </a:r>
            <a:r>
              <a:rPr sz="1200" b="0" i="0" u="none" cap="none" dirty="0">
                <a:ln>
                  <a:noFill/>
                </a:ln>
                <a:solidFill>
                  <a:srgbClr val="FF0000"/>
                </a:solidFill>
                <a:latin typeface="メイリオ"/>
                <a:ea typeface="メイリオ"/>
                <a:cs typeface="メイリオ"/>
              </a:rPr>
              <a:t> </a:t>
            </a:r>
          </a:p>
          <a:p>
            <a:pPr marL="0" marR="0" lvl="0" indent="0" algn="l" defTabSz="914400">
              <a:lnSpc>
                <a:spcPct val="100000"/>
              </a:lnSpc>
              <a:spcBef>
                <a:spcPct val="0"/>
              </a:spcBef>
              <a:spcAft>
                <a:spcPct val="0"/>
              </a:spcAft>
              <a:buClrTx/>
              <a:buSzTx/>
              <a:buFontTx/>
              <a:buChar char="•"/>
            </a:pPr>
            <a:r>
              <a:rPr sz="1200" b="0" i="0" u="none" cap="none" dirty="0">
                <a:ln>
                  <a:noFill/>
                </a:ln>
                <a:solidFill>
                  <a:srgbClr val="FF0000"/>
                </a:solidFill>
                <a:latin typeface="メイリオ"/>
                <a:ea typeface="メイリオ"/>
                <a:cs typeface="メイリオ"/>
              </a:rPr>
              <a:t>延焼のおそれのある部分：</a:t>
            </a:r>
            <a:r>
              <a:rPr sz="1200" b="1" i="0" u="none" cap="none" dirty="0">
                <a:ln>
                  <a:noFill/>
                </a:ln>
                <a:solidFill>
                  <a:srgbClr val="FF0000"/>
                </a:solidFill>
                <a:latin typeface="メイリオ"/>
                <a:ea typeface="メイリオ"/>
                <a:cs typeface="メイリオ"/>
              </a:rPr>
              <a:t>1階3メートル、2階以上5メートル</a:t>
            </a:r>
            <a:r>
              <a:rPr sz="1200" b="0" i="0" u="none" cap="none" dirty="0">
                <a:ln>
                  <a:noFill/>
                </a:ln>
                <a:solidFill>
                  <a:srgbClr val="FF0000"/>
                </a:solidFill>
                <a:latin typeface="メイリオ"/>
                <a:ea typeface="メイリオ"/>
                <a:cs typeface="メイリオ"/>
              </a:rPr>
              <a:t> </a:t>
            </a:r>
          </a:p>
          <a:p>
            <a:pPr marL="0" marR="0" lvl="0" indent="0" algn="l" defTabSz="914400">
              <a:lnSpc>
                <a:spcPct val="100000"/>
              </a:lnSpc>
              <a:spcBef>
                <a:spcPct val="0"/>
              </a:spcBef>
              <a:spcAft>
                <a:spcPct val="0"/>
              </a:spcAft>
              <a:buClrTx/>
              <a:buSzTx/>
              <a:buFontTx/>
              <a:buChar char="•"/>
            </a:pPr>
            <a:r>
              <a:rPr sz="1200" b="0" i="0" u="none" cap="none" dirty="0">
                <a:ln>
                  <a:noFill/>
                </a:ln>
                <a:solidFill>
                  <a:srgbClr val="FF0000"/>
                </a:solidFill>
                <a:latin typeface="メイリオ"/>
                <a:ea typeface="メイリオ"/>
                <a:cs typeface="メイリオ"/>
              </a:rPr>
              <a:t>防火材料：</a:t>
            </a:r>
            <a:r>
              <a:rPr sz="1200" b="1" i="0" u="none" cap="none" dirty="0">
                <a:ln>
                  <a:noFill/>
                </a:ln>
                <a:solidFill>
                  <a:srgbClr val="FF0000"/>
                </a:solidFill>
                <a:latin typeface="メイリオ"/>
                <a:ea typeface="メイリオ"/>
                <a:cs typeface="メイリオ"/>
              </a:rPr>
              <a:t>不燃20分・準不燃10分・難燃5分</a:t>
            </a:r>
            <a:r>
              <a:rPr sz="1200" b="0" i="0" u="none" cap="none" dirty="0">
                <a:ln>
                  <a:noFill/>
                </a:ln>
                <a:solidFill>
                  <a:srgbClr val="FF0000"/>
                </a:solidFill>
                <a:latin typeface="メイリオ"/>
                <a:ea typeface="メイリオ"/>
                <a:cs typeface="メイリオ"/>
              </a:rPr>
              <a:t> </a:t>
            </a:r>
          </a:p>
          <a:p>
            <a:pPr marL="0" marR="0" lvl="0" indent="0" algn="l" defTabSz="914400">
              <a:lnSpc>
                <a:spcPct val="100000"/>
              </a:lnSpc>
              <a:spcBef>
                <a:spcPct val="0"/>
              </a:spcBef>
              <a:spcAft>
                <a:spcPct val="0"/>
              </a:spcAft>
              <a:buClrTx/>
              <a:buSzTx/>
              <a:buFontTx/>
              <a:buChar char="•"/>
            </a:pPr>
            <a:r>
              <a:rPr sz="1200" b="0" i="0" u="none" cap="none" dirty="0">
                <a:ln>
                  <a:noFill/>
                </a:ln>
                <a:solidFill>
                  <a:srgbClr val="FF0000"/>
                </a:solidFill>
                <a:latin typeface="メイリオ"/>
                <a:ea typeface="メイリオ"/>
                <a:cs typeface="メイリオ"/>
              </a:rPr>
              <a:t>防火設備：</a:t>
            </a:r>
            <a:r>
              <a:rPr sz="1200" b="1" i="0" u="none" cap="none" dirty="0">
                <a:ln>
                  <a:noFill/>
                </a:ln>
                <a:solidFill>
                  <a:srgbClr val="FF0000"/>
                </a:solidFill>
                <a:latin typeface="メイリオ"/>
                <a:ea typeface="メイリオ"/>
                <a:cs typeface="メイリオ"/>
              </a:rPr>
              <a:t>20分</a:t>
            </a:r>
            <a:r>
              <a:rPr sz="1200" b="0" i="0" u="none" cap="none" dirty="0">
                <a:ln>
                  <a:noFill/>
                </a:ln>
                <a:solidFill>
                  <a:srgbClr val="FF0000"/>
                </a:solidFill>
                <a:latin typeface="メイリオ"/>
                <a:ea typeface="メイリオ"/>
                <a:cs typeface="メイリオ"/>
              </a:rPr>
              <a:t> </a:t>
            </a:r>
          </a:p>
          <a:p>
            <a:pPr marL="0" marR="0" lvl="0" indent="0" algn="l" defTabSz="914400">
              <a:lnSpc>
                <a:spcPct val="100000"/>
              </a:lnSpc>
              <a:spcBef>
                <a:spcPct val="0"/>
              </a:spcBef>
              <a:spcAft>
                <a:spcPct val="0"/>
              </a:spcAft>
              <a:buClrTx/>
              <a:buSzTx/>
              <a:buFontTx/>
              <a:buChar char="•"/>
            </a:pPr>
            <a:r>
              <a:rPr sz="1200" b="0" i="0" u="none" cap="none" dirty="0">
                <a:ln>
                  <a:noFill/>
                </a:ln>
                <a:solidFill>
                  <a:srgbClr val="FF0000"/>
                </a:solidFill>
                <a:latin typeface="メイリオ"/>
                <a:ea typeface="メイリオ"/>
                <a:cs typeface="メイリオ"/>
              </a:rPr>
              <a:t>特定防火設備：</a:t>
            </a:r>
            <a:r>
              <a:rPr sz="1200" b="1" i="0" u="none" cap="none" dirty="0">
                <a:ln>
                  <a:noFill/>
                </a:ln>
                <a:solidFill>
                  <a:srgbClr val="FF0000"/>
                </a:solidFill>
                <a:latin typeface="メイリオ"/>
                <a:ea typeface="メイリオ"/>
                <a:cs typeface="メイリオ"/>
              </a:rPr>
              <a:t>60分</a:t>
            </a:r>
            <a:endParaRPr sz="1200" dirty="0">
              <a:solidFill>
                <a:srgbClr val="FF0000"/>
              </a:solidFill>
              <a:latin typeface="メイリオ"/>
              <a:ea typeface="メイリオ"/>
              <a:cs typeface="メイリオ"/>
            </a:endParaRPr>
          </a:p>
        </p:txBody>
      </p:sp>
    </p:spTree>
    <p:extLst>
      <p:ext uri="{BB962C8B-B14F-4D97-AF65-F5344CB8AC3E}">
        <p14:creationId xmlns:p14="http://schemas.microsoft.com/office/powerpoint/2010/main" val="25030656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4F6C2DC-FF05-EEB9-CB70-B69A9AE376F8}"/>
              </a:ext>
            </a:extLst>
          </p:cNvPr>
          <p:cNvSpPr>
            <a:spLocks noGrp="1"/>
          </p:cNvSpPr>
          <p:nvPr>
            <p:ph type="title"/>
          </p:nvPr>
        </p:nvSpPr>
        <p:spPr/>
        <p:txBody>
          <a:bodyPr/>
          <a:lstStyle/>
          <a:p>
            <a:pPr>
              <a:defRPr sz="1950" b="1">
                <a:solidFill>
                  <a:srgbClr val="17365D"/>
                </a:solidFill>
              </a:defRPr>
            </a:pPr>
            <a:r>
              <a:rPr sz="1950" b="1">
                <a:solidFill>
                  <a:srgbClr val="17365D"/>
                </a:solidFill>
              </a:rPr>
              <a:t>共通科目｜要点整理</a:t>
            </a:r>
            <a:endParaRPr/>
          </a:p>
        </p:txBody>
      </p:sp>
      <p:sp>
        <p:nvSpPr>
          <p:cNvPr id="3" name="スライド番号プレースホルダー 2">
            <a:extLst>
              <a:ext uri="{FF2B5EF4-FFF2-40B4-BE49-F238E27FC236}">
                <a16:creationId xmlns:a16="http://schemas.microsoft.com/office/drawing/2014/main" id="{2FBF704A-5EA1-9C52-1EE2-90EF20F7F7CE}"/>
              </a:ext>
            </a:extLst>
          </p:cNvPr>
          <p:cNvSpPr>
            <a:spLocks noGrp="1"/>
          </p:cNvSpPr>
          <p:nvPr>
            <p:ph type="sldNum" idx="12"/>
          </p:nvPr>
        </p:nvSpPr>
        <p:spPr/>
        <p:txBody>
          <a:bodyPr/>
          <a:lstStyle/>
          <a:p>
            <a:fld id="{4932B27F-0834-4F11-AF0D-3B42CF9EE089}" type="slidenum">
              <a:rPr/>
              <a:t>24</a:t>
            </a:fld>
            <a:endParaRPr/>
          </a:p>
        </p:txBody>
      </p:sp>
      <p:graphicFrame>
        <p:nvGraphicFramePr>
          <p:cNvPr id="8" name="表 4"/>
          <p:cNvGraphicFramePr/>
          <p:nvPr>
            <p:extLst>
              <p:ext uri="{D42A27DB-BD31-4B8C-83A1-F6EECF244321}">
                <p14:modId xmlns:p14="http://schemas.microsoft.com/office/powerpoint/2010/main" val="931520194"/>
              </p:ext>
            </p:extLst>
          </p:nvPr>
        </p:nvGraphicFramePr>
        <p:xfrm>
          <a:off x="346882" y="4097205"/>
          <a:ext cx="10858725" cy="1463040"/>
        </p:xfrm>
        <a:graphic>
          <a:graphicData uri="http://schemas.openxmlformats.org/drawingml/2006/table">
            <a:tbl>
              <a:tblPr/>
              <a:tblGrid>
                <a:gridCol w="2106175">
                  <a:extLst>
                    <a:ext uri="{9D8B030D-6E8A-4147-A177-3AD203B41FA5}">
                      <a16:colId xmlns:a16="http://schemas.microsoft.com/office/drawing/2014/main" val="20000"/>
                    </a:ext>
                  </a:extLst>
                </a:gridCol>
                <a:gridCol w="2514600">
                  <a:extLst>
                    <a:ext uri="{9D8B030D-6E8A-4147-A177-3AD203B41FA5}">
                      <a16:colId xmlns:a16="http://schemas.microsoft.com/office/drawing/2014/main" val="20001"/>
                    </a:ext>
                  </a:extLst>
                </a:gridCol>
                <a:gridCol w="6237950">
                  <a:extLst>
                    <a:ext uri="{9D8B030D-6E8A-4147-A177-3AD203B41FA5}">
                      <a16:colId xmlns:a16="http://schemas.microsoft.com/office/drawing/2014/main" val="20002"/>
                    </a:ext>
                  </a:extLst>
                </a:gridCol>
              </a:tblGrid>
              <a:tr h="0">
                <a:tc>
                  <a:txBody>
                    <a:bodyPr/>
                    <a:lstStyle/>
                    <a:p>
                      <a:pPr>
                        <a:buNone/>
                      </a:pPr>
                      <a:r>
                        <a:rPr>
                          <a:latin typeface="メイリオ"/>
                          <a:ea typeface="メイリオ"/>
                          <a:cs typeface="メイリオ"/>
                        </a:rPr>
                        <a:t>防火材料</a:t>
                      </a:r>
                    </a:p>
                  </a:txBody>
                  <a:tcPr anchor="ctr">
                    <a:lnL>
                      <a:noFill/>
                    </a:lnL>
                    <a:lnR>
                      <a:noFill/>
                    </a:lnR>
                    <a:lnT>
                      <a:noFill/>
                    </a:lnT>
                    <a:lnB>
                      <a:noFill/>
                    </a:lnB>
                    <a:noFill/>
                  </a:tcPr>
                </a:tc>
                <a:tc>
                  <a:txBody>
                    <a:bodyPr/>
                    <a:lstStyle/>
                    <a:p>
                      <a:pPr>
                        <a:buNone/>
                      </a:pPr>
                      <a:r>
                        <a:rPr>
                          <a:latin typeface="メイリオ"/>
                          <a:ea typeface="メイリオ"/>
                          <a:cs typeface="メイリオ"/>
                        </a:rPr>
                        <a:t>加熱時間の基準</a:t>
                      </a:r>
                    </a:p>
                  </a:txBody>
                  <a:tcPr anchor="ctr">
                    <a:lnL>
                      <a:noFill/>
                    </a:lnL>
                    <a:lnR>
                      <a:noFill/>
                    </a:lnR>
                    <a:lnT>
                      <a:noFill/>
                    </a:lnT>
                    <a:lnB>
                      <a:noFill/>
                    </a:lnB>
                    <a:noFill/>
                  </a:tcPr>
                </a:tc>
                <a:tc>
                  <a:txBody>
                    <a:bodyPr/>
                    <a:lstStyle/>
                    <a:p>
                      <a:pPr>
                        <a:buNone/>
                      </a:pPr>
                      <a:r>
                        <a:rPr>
                          <a:latin typeface="メイリオ"/>
                          <a:ea typeface="メイリオ"/>
                          <a:cs typeface="メイリオ"/>
                        </a:rPr>
                        <a:t>性能</a:t>
                      </a:r>
                    </a:p>
                  </a:txBody>
                  <a:tcPr anchor="ctr">
                    <a:lnL>
                      <a:noFill/>
                    </a:lnL>
                    <a:lnR>
                      <a:noFill/>
                    </a:lnR>
                    <a:lnT>
                      <a:noFill/>
                    </a:lnT>
                    <a:lnB>
                      <a:noFill/>
                    </a:lnB>
                    <a:noFill/>
                  </a:tcPr>
                </a:tc>
                <a:extLst>
                  <a:ext uri="{0D108BD9-81ED-4DB2-BD59-A6C34878D82A}">
                    <a16:rowId xmlns:a16="http://schemas.microsoft.com/office/drawing/2014/main" val="10000"/>
                  </a:ext>
                </a:extLst>
              </a:tr>
              <a:tr h="0">
                <a:tc>
                  <a:txBody>
                    <a:bodyPr/>
                    <a:lstStyle/>
                    <a:p>
                      <a:pPr>
                        <a:buNone/>
                      </a:pPr>
                      <a:r>
                        <a:rPr dirty="0" err="1">
                          <a:solidFill>
                            <a:srgbClr val="FF0000"/>
                          </a:solidFill>
                          <a:latin typeface="メイリオ"/>
                          <a:ea typeface="メイリオ"/>
                          <a:cs typeface="メイリオ"/>
                        </a:rPr>
                        <a:t>不燃材料</a:t>
                      </a:r>
                      <a:endParaRPr dirty="0">
                        <a:solidFill>
                          <a:srgbClr val="FF0000"/>
                        </a:solidFill>
                        <a:latin typeface="メイリオ"/>
                        <a:ea typeface="メイリオ"/>
                        <a:cs typeface="メイリオ"/>
                      </a:endParaRPr>
                    </a:p>
                  </a:txBody>
                  <a:tcPr anchor="ctr">
                    <a:lnL>
                      <a:noFill/>
                    </a:lnL>
                    <a:lnR>
                      <a:noFill/>
                    </a:lnR>
                    <a:lnT>
                      <a:noFill/>
                    </a:lnT>
                    <a:lnB>
                      <a:noFill/>
                    </a:lnB>
                    <a:noFill/>
                  </a:tcPr>
                </a:tc>
                <a:tc>
                  <a:txBody>
                    <a:bodyPr/>
                    <a:lstStyle/>
                    <a:p>
                      <a:pPr>
                        <a:buNone/>
                      </a:pPr>
                      <a:r>
                        <a:rPr dirty="0">
                          <a:solidFill>
                            <a:srgbClr val="FF0000"/>
                          </a:solidFill>
                          <a:latin typeface="メイリオ"/>
                          <a:ea typeface="メイリオ"/>
                          <a:cs typeface="メイリオ"/>
                        </a:rPr>
                        <a:t>20分</a:t>
                      </a:r>
                    </a:p>
                  </a:txBody>
                  <a:tcPr anchor="ctr">
                    <a:lnL>
                      <a:noFill/>
                    </a:lnL>
                    <a:lnR>
                      <a:noFill/>
                    </a:lnR>
                    <a:lnT>
                      <a:noFill/>
                    </a:lnT>
                    <a:lnB>
                      <a:noFill/>
                    </a:lnB>
                    <a:noFill/>
                  </a:tcPr>
                </a:tc>
                <a:tc>
                  <a:txBody>
                    <a:bodyPr/>
                    <a:lstStyle/>
                    <a:p>
                      <a:pPr>
                        <a:buNone/>
                      </a:pPr>
                      <a:r>
                        <a:rPr dirty="0" err="1">
                          <a:latin typeface="メイリオ"/>
                          <a:ea typeface="メイリオ"/>
                          <a:cs typeface="メイリオ"/>
                        </a:rPr>
                        <a:t>燃焼せず、防火上有害な変形・溶融・亀裂などを生じない</a:t>
                      </a:r>
                      <a:endParaRPr dirty="0">
                        <a:latin typeface="メイリオ"/>
                        <a:ea typeface="メイリオ"/>
                        <a:cs typeface="メイリオ"/>
                      </a:endParaRPr>
                    </a:p>
                  </a:txBody>
                  <a:tcPr anchor="ctr">
                    <a:lnL>
                      <a:noFill/>
                    </a:lnL>
                    <a:lnR>
                      <a:noFill/>
                    </a:lnR>
                    <a:lnT>
                      <a:noFill/>
                    </a:lnT>
                    <a:lnB>
                      <a:noFill/>
                    </a:lnB>
                    <a:noFill/>
                  </a:tcPr>
                </a:tc>
                <a:extLst>
                  <a:ext uri="{0D108BD9-81ED-4DB2-BD59-A6C34878D82A}">
                    <a16:rowId xmlns:a16="http://schemas.microsoft.com/office/drawing/2014/main" val="10001"/>
                  </a:ext>
                </a:extLst>
              </a:tr>
              <a:tr h="0">
                <a:tc>
                  <a:txBody>
                    <a:bodyPr/>
                    <a:lstStyle/>
                    <a:p>
                      <a:pPr>
                        <a:buNone/>
                      </a:pPr>
                      <a:r>
                        <a:rPr>
                          <a:solidFill>
                            <a:srgbClr val="FF0000"/>
                          </a:solidFill>
                          <a:latin typeface="メイリオ"/>
                          <a:ea typeface="メイリオ"/>
                          <a:cs typeface="メイリオ"/>
                        </a:rPr>
                        <a:t>準不燃材料</a:t>
                      </a:r>
                    </a:p>
                  </a:txBody>
                  <a:tcPr anchor="ctr">
                    <a:lnL>
                      <a:noFill/>
                    </a:lnL>
                    <a:lnR>
                      <a:noFill/>
                    </a:lnR>
                    <a:lnT>
                      <a:noFill/>
                    </a:lnT>
                    <a:lnB>
                      <a:noFill/>
                    </a:lnB>
                    <a:noFill/>
                  </a:tcPr>
                </a:tc>
                <a:tc>
                  <a:txBody>
                    <a:bodyPr/>
                    <a:lstStyle/>
                    <a:p>
                      <a:pPr>
                        <a:buNone/>
                      </a:pPr>
                      <a:r>
                        <a:rPr>
                          <a:solidFill>
                            <a:srgbClr val="FF0000"/>
                          </a:solidFill>
                          <a:latin typeface="メイリオ"/>
                          <a:ea typeface="メイリオ"/>
                          <a:cs typeface="メイリオ"/>
                        </a:rPr>
                        <a:t>10分</a:t>
                      </a:r>
                    </a:p>
                  </a:txBody>
                  <a:tcPr anchor="ctr">
                    <a:lnL>
                      <a:noFill/>
                    </a:lnL>
                    <a:lnR>
                      <a:noFill/>
                    </a:lnR>
                    <a:lnT>
                      <a:noFill/>
                    </a:lnT>
                    <a:lnB>
                      <a:noFill/>
                    </a:lnB>
                    <a:noFill/>
                  </a:tcPr>
                </a:tc>
                <a:tc>
                  <a:txBody>
                    <a:bodyPr/>
                    <a:lstStyle/>
                    <a:p>
                      <a:pPr>
                        <a:buNone/>
                      </a:pPr>
                      <a:r>
                        <a:rPr>
                          <a:latin typeface="メイリオ"/>
                          <a:ea typeface="メイリオ"/>
                          <a:cs typeface="メイリオ"/>
                        </a:rPr>
                        <a:t>不燃材料に準じた性能を有する</a:t>
                      </a:r>
                    </a:p>
                  </a:txBody>
                  <a:tcPr anchor="ctr">
                    <a:lnL>
                      <a:noFill/>
                    </a:lnL>
                    <a:lnR>
                      <a:noFill/>
                    </a:lnR>
                    <a:lnT>
                      <a:noFill/>
                    </a:lnT>
                    <a:lnB>
                      <a:noFill/>
                    </a:lnB>
                    <a:noFill/>
                  </a:tcPr>
                </a:tc>
                <a:extLst>
                  <a:ext uri="{0D108BD9-81ED-4DB2-BD59-A6C34878D82A}">
                    <a16:rowId xmlns:a16="http://schemas.microsoft.com/office/drawing/2014/main" val="10002"/>
                  </a:ext>
                </a:extLst>
              </a:tr>
              <a:tr h="0">
                <a:tc>
                  <a:txBody>
                    <a:bodyPr/>
                    <a:lstStyle/>
                    <a:p>
                      <a:pPr>
                        <a:buNone/>
                      </a:pPr>
                      <a:r>
                        <a:rPr>
                          <a:solidFill>
                            <a:srgbClr val="FF0000"/>
                          </a:solidFill>
                          <a:latin typeface="メイリオ"/>
                          <a:ea typeface="メイリオ"/>
                          <a:cs typeface="メイリオ"/>
                        </a:rPr>
                        <a:t>難燃材料</a:t>
                      </a:r>
                    </a:p>
                  </a:txBody>
                  <a:tcPr anchor="ctr">
                    <a:lnL>
                      <a:noFill/>
                    </a:lnL>
                    <a:lnR>
                      <a:noFill/>
                    </a:lnR>
                    <a:lnT>
                      <a:noFill/>
                    </a:lnT>
                    <a:lnB>
                      <a:noFill/>
                    </a:lnB>
                    <a:noFill/>
                  </a:tcPr>
                </a:tc>
                <a:tc>
                  <a:txBody>
                    <a:bodyPr/>
                    <a:lstStyle/>
                    <a:p>
                      <a:pPr>
                        <a:buNone/>
                      </a:pPr>
                      <a:r>
                        <a:rPr dirty="0">
                          <a:solidFill>
                            <a:srgbClr val="FF0000"/>
                          </a:solidFill>
                          <a:latin typeface="メイリオ"/>
                          <a:ea typeface="メイリオ"/>
                          <a:cs typeface="メイリオ"/>
                        </a:rPr>
                        <a:t>5分</a:t>
                      </a:r>
                    </a:p>
                  </a:txBody>
                  <a:tcPr anchor="ctr">
                    <a:lnL>
                      <a:noFill/>
                    </a:lnL>
                    <a:lnR>
                      <a:noFill/>
                    </a:lnR>
                    <a:lnT>
                      <a:noFill/>
                    </a:lnT>
                    <a:lnB>
                      <a:noFill/>
                    </a:lnB>
                    <a:noFill/>
                  </a:tcPr>
                </a:tc>
                <a:tc>
                  <a:txBody>
                    <a:bodyPr/>
                    <a:lstStyle/>
                    <a:p>
                      <a:pPr>
                        <a:buNone/>
                      </a:pPr>
                      <a:r>
                        <a:rPr dirty="0" err="1">
                          <a:latin typeface="メイリオ"/>
                          <a:ea typeface="メイリオ"/>
                          <a:cs typeface="メイリオ"/>
                        </a:rPr>
                        <a:t>燃焼しにくく、防火上有害な変形などを生じない</a:t>
                      </a:r>
                      <a:endParaRPr dirty="0">
                        <a:latin typeface="メイリオ"/>
                        <a:ea typeface="メイリオ"/>
                        <a:cs typeface="メイリオ"/>
                      </a:endParaRPr>
                    </a:p>
                  </a:txBody>
                  <a:tcPr anchor="ctr">
                    <a:lnL>
                      <a:noFill/>
                    </a:lnL>
                    <a:lnR>
                      <a:noFill/>
                    </a:lnR>
                    <a:lnT>
                      <a:noFill/>
                    </a:lnT>
                    <a:lnB>
                      <a:noFill/>
                    </a:lnB>
                    <a:noFill/>
                  </a:tcPr>
                </a:tc>
                <a:extLst>
                  <a:ext uri="{0D108BD9-81ED-4DB2-BD59-A6C34878D82A}">
                    <a16:rowId xmlns:a16="http://schemas.microsoft.com/office/drawing/2014/main" val="10003"/>
                  </a:ext>
                </a:extLst>
              </a:tr>
            </a:tbl>
          </a:graphicData>
        </a:graphic>
      </p:graphicFrame>
      <p:graphicFrame>
        <p:nvGraphicFramePr>
          <p:cNvPr id="9" name="表 3"/>
          <p:cNvGraphicFramePr/>
          <p:nvPr>
            <p:extLst>
              <p:ext uri="{D42A27DB-BD31-4B8C-83A1-F6EECF244321}">
                <p14:modId xmlns:p14="http://schemas.microsoft.com/office/powerpoint/2010/main" val="1272960858"/>
              </p:ext>
            </p:extLst>
          </p:nvPr>
        </p:nvGraphicFramePr>
        <p:xfrm>
          <a:off x="335965" y="1033960"/>
          <a:ext cx="11520070" cy="1828800"/>
        </p:xfrm>
        <a:graphic>
          <a:graphicData uri="http://schemas.openxmlformats.org/drawingml/2006/table">
            <a:tbl>
              <a:tblPr/>
              <a:tblGrid>
                <a:gridCol w="3954681">
                  <a:extLst>
                    <a:ext uri="{9D8B030D-6E8A-4147-A177-3AD203B41FA5}">
                      <a16:colId xmlns:a16="http://schemas.microsoft.com/office/drawing/2014/main" val="20000"/>
                    </a:ext>
                  </a:extLst>
                </a:gridCol>
                <a:gridCol w="7565389">
                  <a:extLst>
                    <a:ext uri="{9D8B030D-6E8A-4147-A177-3AD203B41FA5}">
                      <a16:colId xmlns:a16="http://schemas.microsoft.com/office/drawing/2014/main" val="20001"/>
                    </a:ext>
                  </a:extLst>
                </a:gridCol>
              </a:tblGrid>
              <a:tr h="0">
                <a:tc>
                  <a:txBody>
                    <a:bodyPr/>
                    <a:lstStyle/>
                    <a:p>
                      <a:pPr>
                        <a:buNone/>
                      </a:pPr>
                      <a:r>
                        <a:rPr>
                          <a:latin typeface="メイリオ"/>
                          <a:ea typeface="メイリオ"/>
                          <a:cs typeface="メイリオ"/>
                        </a:rPr>
                        <a:t>用語</a:t>
                      </a:r>
                    </a:p>
                  </a:txBody>
                  <a:tcPr anchor="ctr">
                    <a:lnL>
                      <a:noFill/>
                    </a:lnL>
                    <a:lnR>
                      <a:noFill/>
                    </a:lnR>
                    <a:lnT>
                      <a:noFill/>
                    </a:lnT>
                    <a:lnB>
                      <a:noFill/>
                    </a:lnB>
                    <a:noFill/>
                  </a:tcPr>
                </a:tc>
                <a:tc>
                  <a:txBody>
                    <a:bodyPr/>
                    <a:lstStyle/>
                    <a:p>
                      <a:pPr>
                        <a:buNone/>
                      </a:pPr>
                      <a:r>
                        <a:rPr>
                          <a:latin typeface="メイリオ"/>
                          <a:ea typeface="メイリオ"/>
                          <a:cs typeface="メイリオ"/>
                        </a:rPr>
                        <a:t>主な性能</a:t>
                      </a:r>
                    </a:p>
                  </a:txBody>
                  <a:tcPr anchor="ctr">
                    <a:lnL>
                      <a:noFill/>
                    </a:lnL>
                    <a:lnR>
                      <a:noFill/>
                    </a:lnR>
                    <a:lnT>
                      <a:noFill/>
                    </a:lnT>
                    <a:lnB>
                      <a:noFill/>
                    </a:lnB>
                    <a:noFill/>
                  </a:tcPr>
                </a:tc>
                <a:extLst>
                  <a:ext uri="{0D108BD9-81ED-4DB2-BD59-A6C34878D82A}">
                    <a16:rowId xmlns:a16="http://schemas.microsoft.com/office/drawing/2014/main" val="10000"/>
                  </a:ext>
                </a:extLst>
              </a:tr>
              <a:tr h="0">
                <a:tc>
                  <a:txBody>
                    <a:bodyPr/>
                    <a:lstStyle/>
                    <a:p>
                      <a:pPr>
                        <a:buNone/>
                      </a:pPr>
                      <a:r>
                        <a:rPr>
                          <a:solidFill>
                            <a:srgbClr val="FF0000"/>
                          </a:solidFill>
                          <a:latin typeface="メイリオ"/>
                          <a:ea typeface="メイリオ"/>
                          <a:cs typeface="メイリオ"/>
                        </a:rPr>
                        <a:t>耐火構造</a:t>
                      </a:r>
                    </a:p>
                  </a:txBody>
                  <a:tcPr anchor="ctr">
                    <a:lnL>
                      <a:noFill/>
                    </a:lnL>
                    <a:lnR>
                      <a:noFill/>
                    </a:lnR>
                    <a:lnT>
                      <a:noFill/>
                    </a:lnT>
                    <a:lnB>
                      <a:noFill/>
                    </a:lnB>
                    <a:noFill/>
                  </a:tcPr>
                </a:tc>
                <a:tc>
                  <a:txBody>
                    <a:bodyPr/>
                    <a:lstStyle/>
                    <a:p>
                      <a:pPr>
                        <a:buNone/>
                      </a:pPr>
                      <a:r>
                        <a:rPr dirty="0" err="1">
                          <a:latin typeface="メイリオ"/>
                          <a:ea typeface="メイリオ"/>
                          <a:cs typeface="メイリオ"/>
                        </a:rPr>
                        <a:t>通常の火災が終了するまで、建築物の倒壊や延焼を防止</a:t>
                      </a:r>
                      <a:endParaRPr dirty="0">
                        <a:latin typeface="メイリオ"/>
                        <a:ea typeface="メイリオ"/>
                        <a:cs typeface="メイリオ"/>
                      </a:endParaRPr>
                    </a:p>
                  </a:txBody>
                  <a:tcPr anchor="ctr">
                    <a:lnL>
                      <a:noFill/>
                    </a:lnL>
                    <a:lnR>
                      <a:noFill/>
                    </a:lnR>
                    <a:lnT>
                      <a:noFill/>
                    </a:lnT>
                    <a:lnB>
                      <a:noFill/>
                    </a:lnB>
                    <a:noFill/>
                  </a:tcPr>
                </a:tc>
                <a:extLst>
                  <a:ext uri="{0D108BD9-81ED-4DB2-BD59-A6C34878D82A}">
                    <a16:rowId xmlns:a16="http://schemas.microsoft.com/office/drawing/2014/main" val="10001"/>
                  </a:ext>
                </a:extLst>
              </a:tr>
              <a:tr h="0">
                <a:tc>
                  <a:txBody>
                    <a:bodyPr/>
                    <a:lstStyle/>
                    <a:p>
                      <a:pPr>
                        <a:buNone/>
                      </a:pPr>
                      <a:r>
                        <a:rPr>
                          <a:solidFill>
                            <a:srgbClr val="FF0000"/>
                          </a:solidFill>
                          <a:latin typeface="メイリオ"/>
                          <a:ea typeface="メイリオ"/>
                          <a:cs typeface="メイリオ"/>
                        </a:rPr>
                        <a:t>準耐火構造</a:t>
                      </a:r>
                    </a:p>
                  </a:txBody>
                  <a:tcPr anchor="ctr">
                    <a:lnL>
                      <a:noFill/>
                    </a:lnL>
                    <a:lnR>
                      <a:noFill/>
                    </a:lnR>
                    <a:lnT>
                      <a:noFill/>
                    </a:lnT>
                    <a:lnB>
                      <a:noFill/>
                    </a:lnB>
                    <a:noFill/>
                  </a:tcPr>
                </a:tc>
                <a:tc>
                  <a:txBody>
                    <a:bodyPr/>
                    <a:lstStyle/>
                    <a:p>
                      <a:pPr>
                        <a:buNone/>
                      </a:pPr>
                      <a:r>
                        <a:rPr dirty="0" err="1">
                          <a:latin typeface="メイリオ"/>
                          <a:ea typeface="メイリオ"/>
                          <a:cs typeface="メイリオ"/>
                        </a:rPr>
                        <a:t>通常の火災による延焼を一定時間抑制</a:t>
                      </a:r>
                      <a:endParaRPr dirty="0">
                        <a:latin typeface="メイリオ"/>
                        <a:ea typeface="メイリオ"/>
                        <a:cs typeface="メイリオ"/>
                      </a:endParaRPr>
                    </a:p>
                  </a:txBody>
                  <a:tcPr anchor="ctr">
                    <a:lnL>
                      <a:noFill/>
                    </a:lnL>
                    <a:lnR>
                      <a:noFill/>
                    </a:lnR>
                    <a:lnT>
                      <a:noFill/>
                    </a:lnT>
                    <a:lnB>
                      <a:noFill/>
                    </a:lnB>
                    <a:noFill/>
                  </a:tcPr>
                </a:tc>
                <a:extLst>
                  <a:ext uri="{0D108BD9-81ED-4DB2-BD59-A6C34878D82A}">
                    <a16:rowId xmlns:a16="http://schemas.microsoft.com/office/drawing/2014/main" val="10002"/>
                  </a:ext>
                </a:extLst>
              </a:tr>
              <a:tr h="0">
                <a:tc>
                  <a:txBody>
                    <a:bodyPr/>
                    <a:lstStyle/>
                    <a:p>
                      <a:pPr>
                        <a:buNone/>
                      </a:pPr>
                      <a:r>
                        <a:rPr dirty="0" err="1">
                          <a:solidFill>
                            <a:srgbClr val="FF0000"/>
                          </a:solidFill>
                          <a:latin typeface="メイリオ"/>
                          <a:ea typeface="メイリオ"/>
                          <a:cs typeface="メイリオ"/>
                        </a:rPr>
                        <a:t>防火構造</a:t>
                      </a:r>
                      <a:endParaRPr dirty="0">
                        <a:solidFill>
                          <a:srgbClr val="FF0000"/>
                        </a:solidFill>
                        <a:latin typeface="メイリオ"/>
                        <a:ea typeface="メイリオ"/>
                        <a:cs typeface="メイリオ"/>
                      </a:endParaRPr>
                    </a:p>
                  </a:txBody>
                  <a:tcPr anchor="ctr">
                    <a:lnL>
                      <a:noFill/>
                    </a:lnL>
                    <a:lnR>
                      <a:noFill/>
                    </a:lnR>
                    <a:lnT>
                      <a:noFill/>
                    </a:lnT>
                    <a:lnB>
                      <a:noFill/>
                    </a:lnB>
                    <a:noFill/>
                  </a:tcPr>
                </a:tc>
                <a:tc>
                  <a:txBody>
                    <a:bodyPr/>
                    <a:lstStyle/>
                    <a:p>
                      <a:pPr>
                        <a:buNone/>
                      </a:pPr>
                      <a:r>
                        <a:rPr dirty="0" err="1">
                          <a:latin typeface="メイリオ"/>
                          <a:ea typeface="メイリオ"/>
                          <a:cs typeface="メイリオ"/>
                        </a:rPr>
                        <a:t>周囲で発生する通常の火災による延焼を抑制</a:t>
                      </a:r>
                      <a:endParaRPr dirty="0">
                        <a:latin typeface="メイリオ"/>
                        <a:ea typeface="メイリオ"/>
                        <a:cs typeface="メイリオ"/>
                      </a:endParaRPr>
                    </a:p>
                  </a:txBody>
                  <a:tcPr anchor="ctr">
                    <a:lnL>
                      <a:noFill/>
                    </a:lnL>
                    <a:lnR>
                      <a:noFill/>
                    </a:lnR>
                    <a:lnT>
                      <a:noFill/>
                    </a:lnT>
                    <a:lnB>
                      <a:noFill/>
                    </a:lnB>
                    <a:noFill/>
                  </a:tcPr>
                </a:tc>
                <a:extLst>
                  <a:ext uri="{0D108BD9-81ED-4DB2-BD59-A6C34878D82A}">
                    <a16:rowId xmlns:a16="http://schemas.microsoft.com/office/drawing/2014/main" val="10003"/>
                  </a:ext>
                </a:extLst>
              </a:tr>
              <a:tr h="0">
                <a:tc>
                  <a:txBody>
                    <a:bodyPr/>
                    <a:lstStyle/>
                    <a:p>
                      <a:pPr>
                        <a:buNone/>
                      </a:pPr>
                      <a:r>
                        <a:rPr dirty="0" err="1">
                          <a:latin typeface="メイリオ"/>
                          <a:ea typeface="メイリオ"/>
                          <a:cs typeface="メイリオ"/>
                        </a:rPr>
                        <a:t>不燃性能</a:t>
                      </a:r>
                      <a:endParaRPr dirty="0">
                        <a:latin typeface="メイリオ"/>
                        <a:ea typeface="メイリオ"/>
                        <a:cs typeface="メイリオ"/>
                      </a:endParaRPr>
                    </a:p>
                  </a:txBody>
                  <a:tcPr anchor="ctr">
                    <a:lnL>
                      <a:noFill/>
                    </a:lnL>
                    <a:lnR>
                      <a:noFill/>
                    </a:lnR>
                    <a:lnT>
                      <a:noFill/>
                    </a:lnT>
                    <a:lnB>
                      <a:noFill/>
                    </a:lnB>
                    <a:noFill/>
                  </a:tcPr>
                </a:tc>
                <a:tc>
                  <a:txBody>
                    <a:bodyPr/>
                    <a:lstStyle/>
                    <a:p>
                      <a:pPr>
                        <a:buNone/>
                      </a:pPr>
                      <a:r>
                        <a:rPr dirty="0" err="1">
                          <a:latin typeface="メイリオ"/>
                          <a:ea typeface="メイリオ"/>
                          <a:cs typeface="メイリオ"/>
                        </a:rPr>
                        <a:t>通常の火災による火熱を受けても燃焼しない</a:t>
                      </a:r>
                      <a:endParaRPr dirty="0">
                        <a:latin typeface="メイリオ"/>
                        <a:ea typeface="メイリオ"/>
                        <a:cs typeface="メイリオ"/>
                      </a:endParaRPr>
                    </a:p>
                  </a:txBody>
                  <a:tcPr anchor="ctr">
                    <a:lnL>
                      <a:noFill/>
                    </a:lnL>
                    <a:lnR>
                      <a:noFill/>
                    </a:lnR>
                    <a:lnT>
                      <a:noFill/>
                    </a:lnT>
                    <a:lnB>
                      <a:noFill/>
                    </a:lnB>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6100170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F773C8B-D227-7D0A-5BA8-70BEFDC1F4DC}"/>
              </a:ext>
            </a:extLst>
          </p:cNvPr>
          <p:cNvSpPr>
            <a:spLocks noGrp="1"/>
          </p:cNvSpPr>
          <p:nvPr>
            <p:ph type="title"/>
          </p:nvPr>
        </p:nvSpPr>
        <p:spPr/>
        <p:txBody>
          <a:bodyPr/>
          <a:lstStyle/>
          <a:p>
            <a:pPr>
              <a:defRPr sz="1950" b="1">
                <a:solidFill>
                  <a:srgbClr val="17365D"/>
                </a:solidFill>
              </a:defRPr>
            </a:pPr>
            <a:r>
              <a:rPr sz="1950" b="1">
                <a:solidFill>
                  <a:srgbClr val="17365D"/>
                </a:solidFill>
              </a:rPr>
              <a:t>図解で確認</a:t>
            </a:r>
            <a:endParaRPr/>
          </a:p>
        </p:txBody>
      </p:sp>
      <p:sp>
        <p:nvSpPr>
          <p:cNvPr id="3" name="スライド番号プレースホルダー 2">
            <a:extLst>
              <a:ext uri="{FF2B5EF4-FFF2-40B4-BE49-F238E27FC236}">
                <a16:creationId xmlns:a16="http://schemas.microsoft.com/office/drawing/2014/main" id="{3F0FF2BD-D509-AD3E-148E-A911052FBC3A}"/>
              </a:ext>
            </a:extLst>
          </p:cNvPr>
          <p:cNvSpPr>
            <a:spLocks noGrp="1"/>
          </p:cNvSpPr>
          <p:nvPr>
            <p:ph type="sldNum" idx="12"/>
          </p:nvPr>
        </p:nvSpPr>
        <p:spPr/>
        <p:txBody>
          <a:bodyPr/>
          <a:lstStyle/>
          <a:p>
            <a:fld id="{4932B27F-0834-4F11-AF0D-3B42CF9EE089}" type="slidenum">
              <a:rPr/>
              <a:t>25</a:t>
            </a:fld>
            <a:endParaRPr/>
          </a:p>
        </p:txBody>
      </p:sp>
      <p:pic>
        <p:nvPicPr>
          <p:cNvPr id="7" name="図 4"/>
          <p:cNvPicPr>
            <a:picLocks noChangeAspect="1"/>
          </p:cNvPicPr>
          <p:nvPr/>
        </p:nvPicPr>
        <p:blipFill>
          <a:blip r:embed="rId3"/>
          <a:stretch>
            <a:fillRect/>
          </a:stretch>
        </p:blipFill>
        <p:spPr>
          <a:xfrm>
            <a:off x="1432560" y="1056106"/>
            <a:ext cx="9283950" cy="5538418"/>
          </a:xfrm>
          <a:prstGeom prst="rect">
            <a:avLst/>
          </a:prstGeom>
        </p:spPr>
      </p:pic>
    </p:spTree>
    <p:extLst>
      <p:ext uri="{BB962C8B-B14F-4D97-AF65-F5344CB8AC3E}">
        <p14:creationId xmlns:p14="http://schemas.microsoft.com/office/powerpoint/2010/main" val="2267429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465D424-AD30-FDB7-AAB8-2B975B223005}"/>
              </a:ext>
            </a:extLst>
          </p:cNvPr>
          <p:cNvSpPr>
            <a:spLocks noGrp="1"/>
          </p:cNvSpPr>
          <p:nvPr>
            <p:ph type="title"/>
          </p:nvPr>
        </p:nvSpPr>
        <p:spPr/>
        <p:txBody>
          <a:bodyPr/>
          <a:lstStyle/>
          <a:p>
            <a:endParaRPr kumimoji="1" lang="ja-JP" altLang="en-US" dirty="0"/>
          </a:p>
        </p:txBody>
      </p:sp>
      <p:sp>
        <p:nvSpPr>
          <p:cNvPr id="3" name="スライド番号プレースホルダー 2">
            <a:extLst>
              <a:ext uri="{FF2B5EF4-FFF2-40B4-BE49-F238E27FC236}">
                <a16:creationId xmlns:a16="http://schemas.microsoft.com/office/drawing/2014/main" id="{64EB9107-2CC5-79CF-3F4D-1A92D9406DB4}"/>
              </a:ext>
            </a:extLst>
          </p:cNvPr>
          <p:cNvSpPr>
            <a:spLocks noGrp="1"/>
          </p:cNvSpPr>
          <p:nvPr>
            <p:ph type="sldNum" sz="quarter" idx="12"/>
          </p:nvPr>
        </p:nvSpPr>
        <p:spPr/>
        <p:txBody>
          <a:bodyPr/>
          <a:lstStyle/>
          <a:p>
            <a:fld id="{4932B27F-0834-4F11-AF0D-3B42CF9EE089}" type="slidenum">
              <a:rPr lang="ja-JP" altLang="en-US" smtClean="0"/>
              <a:pPr/>
              <a:t>26</a:t>
            </a:fld>
            <a:endParaRPr lang="ja-JP" altLang="en-US" dirty="0"/>
          </a:p>
        </p:txBody>
      </p:sp>
      <p:sp>
        <p:nvSpPr>
          <p:cNvPr id="5" name="テキスト ボックス 4">
            <a:extLst>
              <a:ext uri="{FF2B5EF4-FFF2-40B4-BE49-F238E27FC236}">
                <a16:creationId xmlns:a16="http://schemas.microsoft.com/office/drawing/2014/main" id="{E62FF9A9-1FED-8D3F-B798-FAA1CFEE102A}"/>
              </a:ext>
            </a:extLst>
          </p:cNvPr>
          <p:cNvSpPr txBox="1"/>
          <p:nvPr/>
        </p:nvSpPr>
        <p:spPr bwMode="auto">
          <a:xfrm>
            <a:off x="136635" y="193062"/>
            <a:ext cx="11834648" cy="639405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square">
            <a:spAutoFit/>
          </a:bodyPr>
          <a:lstStyle/>
          <a:p>
            <a:pPr>
              <a:buNone/>
            </a:pPr>
            <a:r>
              <a:rPr lang="ja-JP" altLang="en-US" sz="1050" b="1" dirty="0">
                <a:latin typeface="メイリオ" panose="020B0604030504040204" pitchFamily="50" charset="-128"/>
                <a:ea typeface="メイリオ" panose="020B0604030504040204" pitchFamily="50" charset="-128"/>
              </a:rPr>
              <a:t>問題</a:t>
            </a:r>
            <a:r>
              <a:rPr lang="en-US" altLang="ja-JP" sz="1050" b="1" dirty="0">
                <a:latin typeface="メイリオ" panose="020B0604030504040204" pitchFamily="50" charset="-128"/>
                <a:ea typeface="メイリオ" panose="020B0604030504040204" pitchFamily="50" charset="-128"/>
              </a:rPr>
              <a:t>1</a:t>
            </a:r>
          </a:p>
          <a:p>
            <a:pPr>
              <a:buNone/>
            </a:pPr>
            <a:r>
              <a:rPr lang="ja-JP" altLang="en-US" sz="1050" dirty="0">
                <a:latin typeface="メイリオ" panose="020B0604030504040204" pitchFamily="50" charset="-128"/>
                <a:ea typeface="メイリオ" panose="020B0604030504040204" pitchFamily="50" charset="-128"/>
              </a:rPr>
              <a:t>消防法の目的として、最も適切なものはどれか。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建築物の用途地域だけを定めること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火災を予防・警戒・鎮圧し、国民の生命・身体・財産を保護すること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消防職員の採用条件だけを定めること </a:t>
            </a:r>
          </a:p>
          <a:p>
            <a:pPr>
              <a:buFont typeface="+mj-lt"/>
              <a:buAutoNum type="arabicPeriod"/>
            </a:pPr>
            <a:r>
              <a:rPr lang="ja-JP" altLang="en-US" sz="1050" dirty="0">
                <a:latin typeface="メイリオ" panose="020B0604030504040204" pitchFamily="50" charset="-128"/>
                <a:ea typeface="メイリオ" panose="020B0604030504040204" pitchFamily="50" charset="-128"/>
              </a:rPr>
              <a:t>道路交通の安全を確保すること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2</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消防法は、火災の予防・警戒・鎮圧や災害による被害の軽減などにより、国民の生命・身体・財産を保護することを目的としています。</a:t>
            </a:r>
          </a:p>
          <a:p>
            <a:pPr>
              <a:buNone/>
            </a:pPr>
            <a:endParaRPr lang="en-US" altLang="ja-JP" sz="1050" b="1"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問題</a:t>
            </a:r>
            <a:r>
              <a:rPr lang="en-US" altLang="ja-JP" sz="1050" b="1" dirty="0">
                <a:latin typeface="メイリオ" panose="020B0604030504040204" pitchFamily="50" charset="-128"/>
                <a:ea typeface="メイリオ" panose="020B0604030504040204" pitchFamily="50" charset="-128"/>
              </a:rPr>
              <a:t>2</a:t>
            </a:r>
          </a:p>
          <a:p>
            <a:pPr>
              <a:buNone/>
            </a:pPr>
            <a:r>
              <a:rPr lang="ja-JP" altLang="en-US" sz="1050" dirty="0">
                <a:latin typeface="メイリオ" panose="020B0604030504040204" pitchFamily="50" charset="-128"/>
                <a:ea typeface="メイリオ" panose="020B0604030504040204" pitchFamily="50" charset="-128"/>
              </a:rPr>
              <a:t>一般的な法令の階層として、正しい順序はどれか。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法律→政令→省令→告示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政令→法律→告示→省令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省令→告示→法律→政令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告示→省令→政令→法律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1</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法律を基本として、政令、省令、告示の順に、より具体的・技術的な基準が定められます。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問題</a:t>
            </a:r>
            <a:r>
              <a:rPr lang="en-US" altLang="ja-JP" sz="1050" b="1" dirty="0">
                <a:latin typeface="メイリオ" panose="020B0604030504040204" pitchFamily="50" charset="-128"/>
                <a:ea typeface="メイリオ" panose="020B0604030504040204" pitchFamily="50" charset="-128"/>
              </a:rPr>
              <a:t>3</a:t>
            </a:r>
          </a:p>
          <a:p>
            <a:pPr>
              <a:buNone/>
            </a:pPr>
            <a:r>
              <a:rPr lang="ja-JP" altLang="en-US" sz="1050" dirty="0">
                <a:latin typeface="メイリオ" panose="020B0604030504040204" pitchFamily="50" charset="-128"/>
                <a:ea typeface="メイリオ" panose="020B0604030504040204" pitchFamily="50" charset="-128"/>
              </a:rPr>
              <a:t>消防法上の「関係者」に該当する者の組合せとして、正しいものはどれか。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所有者・管理者・占有者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所有者・消防長・消防団長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管理者・建築主事・警察官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占有者・設計者・施工者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1</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関係者とは、防火対象物または消防対象物の所有者、管理者または占有者をいいます。</a:t>
            </a:r>
          </a:p>
          <a:p>
            <a:pPr>
              <a:buNone/>
            </a:pPr>
            <a:br>
              <a:rPr lang="ja-JP" altLang="en-US" sz="1050" dirty="0">
                <a:latin typeface="メイリオ" panose="020B0604030504040204" pitchFamily="50" charset="-128"/>
                <a:ea typeface="メイリオ" panose="020B0604030504040204" pitchFamily="50" charset="-128"/>
              </a:rPr>
            </a:br>
            <a:r>
              <a:rPr lang="ja-JP" altLang="en-US" sz="1050" b="1" dirty="0">
                <a:latin typeface="メイリオ" panose="020B0604030504040204" pitchFamily="50" charset="-128"/>
                <a:ea typeface="メイリオ" panose="020B0604030504040204" pitchFamily="50" charset="-128"/>
              </a:rPr>
              <a:t>問題</a:t>
            </a:r>
            <a:r>
              <a:rPr lang="en-US" altLang="ja-JP" sz="1050" b="1" dirty="0">
                <a:latin typeface="メイリオ" panose="020B0604030504040204" pitchFamily="50" charset="-128"/>
                <a:ea typeface="メイリオ" panose="020B0604030504040204" pitchFamily="50" charset="-128"/>
              </a:rPr>
              <a:t>4</a:t>
            </a:r>
          </a:p>
          <a:p>
            <a:pPr>
              <a:buNone/>
            </a:pPr>
            <a:r>
              <a:rPr lang="ja-JP" altLang="en-US" sz="1050" dirty="0">
                <a:latin typeface="メイリオ" panose="020B0604030504040204" pitchFamily="50" charset="-128"/>
                <a:ea typeface="メイリオ" panose="020B0604030504040204" pitchFamily="50" charset="-128"/>
              </a:rPr>
              <a:t>消防法上の「危険物」の説明として、最も適切なものはどれか。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火災が発生した建築物をいう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消防法別表第</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に掲げる物品で、定められた性質を有するものをいう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建築物内にあるすべての可燃物をいう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毒性を有するすべての物質をいう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2</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危険物とは、消防法別表第</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に掲げられ、同表に定める区分に応じた性質を有する物品をいいます。</a:t>
            </a:r>
          </a:p>
          <a:p>
            <a:pPr>
              <a:buNone/>
            </a:pPr>
            <a:br>
              <a:rPr lang="ja-JP" altLang="en-US" sz="1050" dirty="0">
                <a:latin typeface="メイリオ" panose="020B0604030504040204" pitchFamily="50" charset="-128"/>
                <a:ea typeface="メイリオ" panose="020B0604030504040204" pitchFamily="50" charset="-128"/>
              </a:rPr>
            </a:br>
            <a:r>
              <a:rPr lang="ja-JP" altLang="en-US" sz="1050" b="1" dirty="0">
                <a:latin typeface="メイリオ" panose="020B0604030504040204" pitchFamily="50" charset="-128"/>
                <a:ea typeface="メイリオ" panose="020B0604030504040204" pitchFamily="50" charset="-128"/>
              </a:rPr>
              <a:t>問題</a:t>
            </a:r>
            <a:r>
              <a:rPr lang="en-US" altLang="ja-JP" sz="1050" b="1" dirty="0">
                <a:latin typeface="メイリオ" panose="020B0604030504040204" pitchFamily="50" charset="-128"/>
                <a:ea typeface="メイリオ" panose="020B0604030504040204" pitchFamily="50" charset="-128"/>
              </a:rPr>
              <a:t>5</a:t>
            </a:r>
          </a:p>
          <a:p>
            <a:pPr>
              <a:buNone/>
            </a:pPr>
            <a:r>
              <a:rPr lang="ja-JP" altLang="en-US" sz="1050" dirty="0">
                <a:latin typeface="メイリオ" panose="020B0604030504040204" pitchFamily="50" charset="-128"/>
                <a:ea typeface="メイリオ" panose="020B0604030504040204" pitchFamily="50" charset="-128"/>
              </a:rPr>
              <a:t>建築基準法の目的として、最も適切なものはどれか。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建築物の敷地・構造・設備・用途に関する最低限の基準を定めること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消防機関の組織や運営方法を定めること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危険物の運搬方法だけを定めること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消防用設備等の点検資格を定めること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1</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建築基準法は、建築物に関する最低限の基準を定め、国民の生命・健康・財産を保護し、公共の福祉を増進することを目的としています。</a:t>
            </a:r>
          </a:p>
        </p:txBody>
      </p:sp>
    </p:spTree>
    <p:extLst>
      <p:ext uri="{BB962C8B-B14F-4D97-AF65-F5344CB8AC3E}">
        <p14:creationId xmlns:p14="http://schemas.microsoft.com/office/powerpoint/2010/main" val="26686367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DFDF18A-B775-C7EF-ED8C-DA75D680BF24}"/>
              </a:ext>
            </a:extLst>
          </p:cNvPr>
          <p:cNvSpPr>
            <a:spLocks noGrp="1"/>
          </p:cNvSpPr>
          <p:nvPr>
            <p:ph type="title"/>
          </p:nvPr>
        </p:nvSpPr>
        <p:spPr/>
        <p:txBody>
          <a:bodyPr/>
          <a:lstStyle/>
          <a:p>
            <a:endParaRPr kumimoji="1" lang="ja-JP" altLang="en-US" dirty="0"/>
          </a:p>
        </p:txBody>
      </p:sp>
      <p:sp>
        <p:nvSpPr>
          <p:cNvPr id="3" name="スライド番号プレースホルダー 2">
            <a:extLst>
              <a:ext uri="{FF2B5EF4-FFF2-40B4-BE49-F238E27FC236}">
                <a16:creationId xmlns:a16="http://schemas.microsoft.com/office/drawing/2014/main" id="{7784C71B-B0A4-5ACA-B38A-6963AA60C4C5}"/>
              </a:ext>
            </a:extLst>
          </p:cNvPr>
          <p:cNvSpPr>
            <a:spLocks noGrp="1"/>
          </p:cNvSpPr>
          <p:nvPr>
            <p:ph type="sldNum" sz="quarter" idx="12"/>
          </p:nvPr>
        </p:nvSpPr>
        <p:spPr/>
        <p:txBody>
          <a:bodyPr/>
          <a:lstStyle/>
          <a:p>
            <a:fld id="{4932B27F-0834-4F11-AF0D-3B42CF9EE089}" type="slidenum">
              <a:rPr lang="ja-JP" altLang="en-US" smtClean="0"/>
              <a:pPr/>
              <a:t>27</a:t>
            </a:fld>
            <a:endParaRPr lang="ja-JP" altLang="en-US" dirty="0"/>
          </a:p>
        </p:txBody>
      </p:sp>
      <p:sp>
        <p:nvSpPr>
          <p:cNvPr id="5" name="テキスト ボックス 4">
            <a:extLst>
              <a:ext uri="{FF2B5EF4-FFF2-40B4-BE49-F238E27FC236}">
                <a16:creationId xmlns:a16="http://schemas.microsoft.com/office/drawing/2014/main" id="{2F4F874C-0230-E17C-5A64-62B42ADDDB23}"/>
              </a:ext>
            </a:extLst>
          </p:cNvPr>
          <p:cNvSpPr txBox="1"/>
          <p:nvPr/>
        </p:nvSpPr>
        <p:spPr bwMode="auto">
          <a:xfrm>
            <a:off x="178676" y="231971"/>
            <a:ext cx="11834648" cy="639405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square">
            <a:spAutoFit/>
          </a:bodyPr>
          <a:lstStyle/>
          <a:p>
            <a:pPr>
              <a:buNone/>
            </a:pPr>
            <a:r>
              <a:rPr lang="ja-JP" altLang="en-US" sz="1050" b="1" dirty="0">
                <a:latin typeface="メイリオ" panose="020B0604030504040204" pitchFamily="50" charset="-128"/>
                <a:ea typeface="メイリオ" panose="020B0604030504040204" pitchFamily="50" charset="-128"/>
              </a:rPr>
              <a:t>問題６</a:t>
            </a:r>
            <a:endParaRPr lang="en-US" altLang="ja-JP" sz="1050" b="1" dirty="0">
              <a:latin typeface="メイリオ" panose="020B0604030504040204" pitchFamily="50" charset="-128"/>
              <a:ea typeface="メイリオ" panose="020B0604030504040204" pitchFamily="50" charset="-128"/>
            </a:endParaRPr>
          </a:p>
          <a:p>
            <a:pPr>
              <a:buNone/>
            </a:pPr>
            <a:r>
              <a:rPr lang="ja-JP" altLang="en-US" sz="1050" dirty="0">
                <a:latin typeface="メイリオ" panose="020B0604030504040204" pitchFamily="50" charset="-128"/>
                <a:ea typeface="メイリオ" panose="020B0604030504040204" pitchFamily="50" charset="-128"/>
              </a:rPr>
              <a:t>建築基準法上の「主要構造部」に含まれないものはどれか。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壁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柱 </a:t>
            </a:r>
          </a:p>
          <a:p>
            <a:pPr>
              <a:buFont typeface="+mj-lt"/>
              <a:buAutoNum type="arabicPeriod"/>
            </a:pPr>
            <a:r>
              <a:rPr lang="ja-JP" altLang="en-US" sz="1050" dirty="0">
                <a:latin typeface="メイリオ" panose="020B0604030504040204" pitchFamily="50" charset="-128"/>
                <a:ea typeface="メイリオ" panose="020B0604030504040204" pitchFamily="50" charset="-128"/>
              </a:rPr>
              <a:t>階段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基礎ぐい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4</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主要構造部は、壁・柱・床・はり・屋根・階段です。基礎ぐいは「構造耐力上主要な部分」に含まれます。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問題７</a:t>
            </a:r>
            <a:endParaRPr lang="en-US" altLang="ja-JP" sz="1050" b="1" dirty="0">
              <a:latin typeface="メイリオ" panose="020B0604030504040204" pitchFamily="50" charset="-128"/>
              <a:ea typeface="メイリオ" panose="020B0604030504040204" pitchFamily="50" charset="-128"/>
            </a:endParaRPr>
          </a:p>
          <a:p>
            <a:pPr>
              <a:buNone/>
            </a:pPr>
            <a:r>
              <a:rPr lang="ja-JP" altLang="en-US" sz="1050" dirty="0">
                <a:latin typeface="メイリオ" panose="020B0604030504040204" pitchFamily="50" charset="-128"/>
                <a:ea typeface="メイリオ" panose="020B0604030504040204" pitchFamily="50" charset="-128"/>
              </a:rPr>
              <a:t>「延焼のおそれのある部分」の範囲として、原則正しいものはどれか。</a:t>
            </a:r>
          </a:p>
          <a:p>
            <a:pPr>
              <a:buFont typeface="+mj-lt"/>
              <a:buAutoNum type="arabicPeriod"/>
            </a:pP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階は</a:t>
            </a:r>
            <a:r>
              <a:rPr lang="en-US" altLang="ja-JP" sz="1050" dirty="0">
                <a:latin typeface="メイリオ" panose="020B0604030504040204" pitchFamily="50" charset="-128"/>
                <a:ea typeface="メイリオ" panose="020B0604030504040204" pitchFamily="50" charset="-128"/>
              </a:rPr>
              <a:t>2</a:t>
            </a:r>
            <a:r>
              <a:rPr lang="ja-JP" altLang="en-US" sz="1050" dirty="0">
                <a:latin typeface="メイリオ" panose="020B0604030504040204" pitchFamily="50" charset="-128"/>
                <a:ea typeface="メイリオ" panose="020B0604030504040204" pitchFamily="50" charset="-128"/>
              </a:rPr>
              <a:t>メートル以内、</a:t>
            </a:r>
            <a:r>
              <a:rPr lang="en-US" altLang="ja-JP" sz="1050" dirty="0">
                <a:latin typeface="メイリオ" panose="020B0604030504040204" pitchFamily="50" charset="-128"/>
                <a:ea typeface="メイリオ" panose="020B0604030504040204" pitchFamily="50" charset="-128"/>
              </a:rPr>
              <a:t>2</a:t>
            </a:r>
            <a:r>
              <a:rPr lang="ja-JP" altLang="en-US" sz="1050" dirty="0">
                <a:latin typeface="メイリオ" panose="020B0604030504040204" pitchFamily="50" charset="-128"/>
                <a:ea typeface="メイリオ" panose="020B0604030504040204" pitchFamily="50" charset="-128"/>
              </a:rPr>
              <a:t>階以上は</a:t>
            </a:r>
            <a:r>
              <a:rPr lang="en-US" altLang="ja-JP" sz="1050" dirty="0">
                <a:latin typeface="メイリオ" panose="020B0604030504040204" pitchFamily="50" charset="-128"/>
                <a:ea typeface="メイリオ" panose="020B0604030504040204" pitchFamily="50" charset="-128"/>
              </a:rPr>
              <a:t>3</a:t>
            </a:r>
            <a:r>
              <a:rPr lang="ja-JP" altLang="en-US" sz="1050" dirty="0">
                <a:latin typeface="メイリオ" panose="020B0604030504040204" pitchFamily="50" charset="-128"/>
                <a:ea typeface="メイリオ" panose="020B0604030504040204" pitchFamily="50" charset="-128"/>
              </a:rPr>
              <a:t>メートル以内 </a:t>
            </a:r>
          </a:p>
          <a:p>
            <a:pPr>
              <a:buFont typeface="+mj-lt"/>
              <a:buAutoNum type="arabicPeriod"/>
            </a:pP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階は</a:t>
            </a:r>
            <a:r>
              <a:rPr lang="en-US" altLang="ja-JP" sz="1050" dirty="0">
                <a:latin typeface="メイリオ" panose="020B0604030504040204" pitchFamily="50" charset="-128"/>
                <a:ea typeface="メイリオ" panose="020B0604030504040204" pitchFamily="50" charset="-128"/>
              </a:rPr>
              <a:t>3</a:t>
            </a:r>
            <a:r>
              <a:rPr lang="ja-JP" altLang="en-US" sz="1050" dirty="0">
                <a:latin typeface="メイリオ" panose="020B0604030504040204" pitchFamily="50" charset="-128"/>
                <a:ea typeface="メイリオ" panose="020B0604030504040204" pitchFamily="50" charset="-128"/>
              </a:rPr>
              <a:t>メートル以内、</a:t>
            </a:r>
            <a:r>
              <a:rPr lang="en-US" altLang="ja-JP" sz="1050" dirty="0">
                <a:latin typeface="メイリオ" panose="020B0604030504040204" pitchFamily="50" charset="-128"/>
                <a:ea typeface="メイリオ" panose="020B0604030504040204" pitchFamily="50" charset="-128"/>
              </a:rPr>
              <a:t>2</a:t>
            </a:r>
            <a:r>
              <a:rPr lang="ja-JP" altLang="en-US" sz="1050" dirty="0">
                <a:latin typeface="メイリオ" panose="020B0604030504040204" pitchFamily="50" charset="-128"/>
                <a:ea typeface="メイリオ" panose="020B0604030504040204" pitchFamily="50" charset="-128"/>
              </a:rPr>
              <a:t>階以上は</a:t>
            </a:r>
            <a:r>
              <a:rPr lang="en-US" altLang="ja-JP" sz="1050" dirty="0">
                <a:latin typeface="メイリオ" panose="020B0604030504040204" pitchFamily="50" charset="-128"/>
                <a:ea typeface="メイリオ" panose="020B0604030504040204" pitchFamily="50" charset="-128"/>
              </a:rPr>
              <a:t>5</a:t>
            </a:r>
            <a:r>
              <a:rPr lang="ja-JP" altLang="en-US" sz="1050" dirty="0">
                <a:latin typeface="メイリオ" panose="020B0604030504040204" pitchFamily="50" charset="-128"/>
                <a:ea typeface="メイリオ" panose="020B0604030504040204" pitchFamily="50" charset="-128"/>
              </a:rPr>
              <a:t>メートル以内 </a:t>
            </a:r>
          </a:p>
          <a:p>
            <a:pPr>
              <a:buFont typeface="+mj-lt"/>
              <a:buAutoNum type="arabicPeriod"/>
            </a:pP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階は</a:t>
            </a:r>
            <a:r>
              <a:rPr lang="en-US" altLang="ja-JP" sz="1050" dirty="0">
                <a:latin typeface="メイリオ" panose="020B0604030504040204" pitchFamily="50" charset="-128"/>
                <a:ea typeface="メイリオ" panose="020B0604030504040204" pitchFamily="50" charset="-128"/>
              </a:rPr>
              <a:t>5</a:t>
            </a:r>
            <a:r>
              <a:rPr lang="ja-JP" altLang="en-US" sz="1050" dirty="0">
                <a:latin typeface="メイリオ" panose="020B0604030504040204" pitchFamily="50" charset="-128"/>
                <a:ea typeface="メイリオ" panose="020B0604030504040204" pitchFamily="50" charset="-128"/>
              </a:rPr>
              <a:t>メートル以内、</a:t>
            </a:r>
            <a:r>
              <a:rPr lang="en-US" altLang="ja-JP" sz="1050" dirty="0">
                <a:latin typeface="メイリオ" panose="020B0604030504040204" pitchFamily="50" charset="-128"/>
                <a:ea typeface="メイリオ" panose="020B0604030504040204" pitchFamily="50" charset="-128"/>
              </a:rPr>
              <a:t>2</a:t>
            </a:r>
            <a:r>
              <a:rPr lang="ja-JP" altLang="en-US" sz="1050" dirty="0">
                <a:latin typeface="メイリオ" panose="020B0604030504040204" pitchFamily="50" charset="-128"/>
                <a:ea typeface="メイリオ" panose="020B0604030504040204" pitchFamily="50" charset="-128"/>
              </a:rPr>
              <a:t>階以上は</a:t>
            </a:r>
            <a:r>
              <a:rPr lang="en-US" altLang="ja-JP" sz="1050" dirty="0">
                <a:latin typeface="メイリオ" panose="020B0604030504040204" pitchFamily="50" charset="-128"/>
                <a:ea typeface="メイリオ" panose="020B0604030504040204" pitchFamily="50" charset="-128"/>
              </a:rPr>
              <a:t>10</a:t>
            </a:r>
            <a:r>
              <a:rPr lang="ja-JP" altLang="en-US" sz="1050" dirty="0">
                <a:latin typeface="メイリオ" panose="020B0604030504040204" pitchFamily="50" charset="-128"/>
                <a:ea typeface="メイリオ" panose="020B0604030504040204" pitchFamily="50" charset="-128"/>
              </a:rPr>
              <a:t>メートル以内 </a:t>
            </a:r>
          </a:p>
          <a:p>
            <a:pPr>
              <a:buFont typeface="+mj-lt"/>
              <a:buAutoNum type="arabicPeriod"/>
            </a:pPr>
            <a:r>
              <a:rPr lang="ja-JP" altLang="en-US" sz="1050" dirty="0">
                <a:latin typeface="メイリオ" panose="020B0604030504040204" pitchFamily="50" charset="-128"/>
                <a:ea typeface="メイリオ" panose="020B0604030504040204" pitchFamily="50" charset="-128"/>
              </a:rPr>
              <a:t>すべての階で</a:t>
            </a:r>
            <a:r>
              <a:rPr lang="en-US" altLang="ja-JP" sz="1050" dirty="0">
                <a:latin typeface="メイリオ" panose="020B0604030504040204" pitchFamily="50" charset="-128"/>
                <a:ea typeface="メイリオ" panose="020B0604030504040204" pitchFamily="50" charset="-128"/>
              </a:rPr>
              <a:t>5</a:t>
            </a:r>
            <a:r>
              <a:rPr lang="ja-JP" altLang="en-US" sz="1050" dirty="0">
                <a:latin typeface="メイリオ" panose="020B0604030504040204" pitchFamily="50" charset="-128"/>
                <a:ea typeface="メイリオ" panose="020B0604030504040204" pitchFamily="50" charset="-128"/>
              </a:rPr>
              <a:t>メートル以内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2</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隣地境界線や道路中心線などから、原則として</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階は</a:t>
            </a:r>
            <a:r>
              <a:rPr lang="en-US" altLang="ja-JP" sz="1050" dirty="0">
                <a:latin typeface="メイリオ" panose="020B0604030504040204" pitchFamily="50" charset="-128"/>
                <a:ea typeface="メイリオ" panose="020B0604030504040204" pitchFamily="50" charset="-128"/>
              </a:rPr>
              <a:t>3</a:t>
            </a:r>
            <a:r>
              <a:rPr lang="ja-JP" altLang="en-US" sz="1050" dirty="0">
                <a:latin typeface="メイリオ" panose="020B0604030504040204" pitchFamily="50" charset="-128"/>
                <a:ea typeface="メイリオ" panose="020B0604030504040204" pitchFamily="50" charset="-128"/>
              </a:rPr>
              <a:t>メートル以内、</a:t>
            </a:r>
            <a:r>
              <a:rPr lang="en-US" altLang="ja-JP" sz="1050" dirty="0">
                <a:latin typeface="メイリオ" panose="020B0604030504040204" pitchFamily="50" charset="-128"/>
                <a:ea typeface="メイリオ" panose="020B0604030504040204" pitchFamily="50" charset="-128"/>
              </a:rPr>
              <a:t>2</a:t>
            </a:r>
            <a:r>
              <a:rPr lang="ja-JP" altLang="en-US" sz="1050" dirty="0">
                <a:latin typeface="メイリオ" panose="020B0604030504040204" pitchFamily="50" charset="-128"/>
                <a:ea typeface="メイリオ" panose="020B0604030504040204" pitchFamily="50" charset="-128"/>
              </a:rPr>
              <a:t>階以上は</a:t>
            </a:r>
            <a:r>
              <a:rPr lang="en-US" altLang="ja-JP" sz="1050" dirty="0">
                <a:latin typeface="メイリオ" panose="020B0604030504040204" pitchFamily="50" charset="-128"/>
                <a:ea typeface="メイリオ" panose="020B0604030504040204" pitchFamily="50" charset="-128"/>
              </a:rPr>
              <a:t>5</a:t>
            </a:r>
            <a:r>
              <a:rPr lang="ja-JP" altLang="en-US" sz="1050" dirty="0">
                <a:latin typeface="メイリオ" panose="020B0604030504040204" pitchFamily="50" charset="-128"/>
                <a:ea typeface="メイリオ" panose="020B0604030504040204" pitchFamily="50" charset="-128"/>
              </a:rPr>
              <a:t>メートル以内が該当します。</a:t>
            </a:r>
          </a:p>
          <a:p>
            <a:pPr>
              <a:buNone/>
            </a:pPr>
            <a:br>
              <a:rPr lang="ja-JP" altLang="en-US" sz="1050" dirty="0">
                <a:latin typeface="メイリオ" panose="020B0604030504040204" pitchFamily="50" charset="-128"/>
                <a:ea typeface="メイリオ" panose="020B0604030504040204" pitchFamily="50" charset="-128"/>
              </a:rPr>
            </a:br>
            <a:r>
              <a:rPr lang="ja-JP" altLang="en-US" sz="1050" b="1" dirty="0">
                <a:latin typeface="メイリオ" panose="020B0604030504040204" pitchFamily="50" charset="-128"/>
                <a:ea typeface="メイリオ" panose="020B0604030504040204" pitchFamily="50" charset="-128"/>
              </a:rPr>
              <a:t>問題８</a:t>
            </a:r>
            <a:endParaRPr lang="en-US" altLang="ja-JP" sz="1050" b="1" dirty="0">
              <a:latin typeface="メイリオ" panose="020B0604030504040204" pitchFamily="50" charset="-128"/>
              <a:ea typeface="メイリオ" panose="020B0604030504040204" pitchFamily="50" charset="-128"/>
            </a:endParaRPr>
          </a:p>
          <a:p>
            <a:pPr>
              <a:buNone/>
            </a:pPr>
            <a:r>
              <a:rPr lang="ja-JP" altLang="en-US" sz="1050" dirty="0">
                <a:latin typeface="メイリオ" panose="020B0604030504040204" pitchFamily="50" charset="-128"/>
                <a:ea typeface="メイリオ" panose="020B0604030504040204" pitchFamily="50" charset="-128"/>
              </a:rPr>
              <a:t>防火材料と加熱時間の組合せとして、正しいものはどれか。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不燃材料</a:t>
            </a:r>
            <a:r>
              <a:rPr lang="en-US" altLang="ja-JP" sz="1050" dirty="0">
                <a:latin typeface="メイリオ" panose="020B0604030504040204" pitchFamily="50" charset="-128"/>
                <a:ea typeface="メイリオ" panose="020B0604030504040204" pitchFamily="50" charset="-128"/>
              </a:rPr>
              <a:t>―20</a:t>
            </a:r>
            <a:r>
              <a:rPr lang="ja-JP" altLang="en-US" sz="1050" dirty="0">
                <a:latin typeface="メイリオ" panose="020B0604030504040204" pitchFamily="50" charset="-128"/>
                <a:ea typeface="メイリオ" panose="020B0604030504040204" pitchFamily="50" charset="-128"/>
              </a:rPr>
              <a:t>分、準不燃材料</a:t>
            </a:r>
            <a:r>
              <a:rPr lang="en-US" altLang="ja-JP" sz="1050" dirty="0">
                <a:latin typeface="メイリオ" panose="020B0604030504040204" pitchFamily="50" charset="-128"/>
                <a:ea typeface="メイリオ" panose="020B0604030504040204" pitchFamily="50" charset="-128"/>
              </a:rPr>
              <a:t>―10</a:t>
            </a:r>
            <a:r>
              <a:rPr lang="ja-JP" altLang="en-US" sz="1050" dirty="0">
                <a:latin typeface="メイリオ" panose="020B0604030504040204" pitchFamily="50" charset="-128"/>
                <a:ea typeface="メイリオ" panose="020B0604030504040204" pitchFamily="50" charset="-128"/>
              </a:rPr>
              <a:t>分、難燃材料</a:t>
            </a:r>
            <a:r>
              <a:rPr lang="en-US" altLang="ja-JP" sz="1050" dirty="0">
                <a:latin typeface="メイリオ" panose="020B0604030504040204" pitchFamily="50" charset="-128"/>
                <a:ea typeface="メイリオ" panose="020B0604030504040204" pitchFamily="50" charset="-128"/>
              </a:rPr>
              <a:t>―5</a:t>
            </a:r>
            <a:r>
              <a:rPr lang="ja-JP" altLang="en-US" sz="1050" dirty="0">
                <a:latin typeface="メイリオ" panose="020B0604030504040204" pitchFamily="50" charset="-128"/>
                <a:ea typeface="メイリオ" panose="020B0604030504040204" pitchFamily="50" charset="-128"/>
              </a:rPr>
              <a:t>分 </a:t>
            </a:r>
          </a:p>
          <a:p>
            <a:pPr>
              <a:buFont typeface="+mj-lt"/>
              <a:buAutoNum type="arabicPeriod"/>
            </a:pPr>
            <a:r>
              <a:rPr lang="ja-JP" altLang="en-US" sz="1050" dirty="0">
                <a:latin typeface="メイリオ" panose="020B0604030504040204" pitchFamily="50" charset="-128"/>
                <a:ea typeface="メイリオ" panose="020B0604030504040204" pitchFamily="50" charset="-128"/>
              </a:rPr>
              <a:t>不燃材料</a:t>
            </a:r>
            <a:r>
              <a:rPr lang="en-US" altLang="ja-JP" sz="1050" dirty="0">
                <a:latin typeface="メイリオ" panose="020B0604030504040204" pitchFamily="50" charset="-128"/>
                <a:ea typeface="メイリオ" panose="020B0604030504040204" pitchFamily="50" charset="-128"/>
              </a:rPr>
              <a:t>―60</a:t>
            </a:r>
            <a:r>
              <a:rPr lang="ja-JP" altLang="en-US" sz="1050" dirty="0">
                <a:latin typeface="メイリオ" panose="020B0604030504040204" pitchFamily="50" charset="-128"/>
                <a:ea typeface="メイリオ" panose="020B0604030504040204" pitchFamily="50" charset="-128"/>
              </a:rPr>
              <a:t>分、準不燃材料</a:t>
            </a:r>
            <a:r>
              <a:rPr lang="en-US" altLang="ja-JP" sz="1050" dirty="0">
                <a:latin typeface="メイリオ" panose="020B0604030504040204" pitchFamily="50" charset="-128"/>
                <a:ea typeface="メイリオ" panose="020B0604030504040204" pitchFamily="50" charset="-128"/>
              </a:rPr>
              <a:t>―30</a:t>
            </a:r>
            <a:r>
              <a:rPr lang="ja-JP" altLang="en-US" sz="1050" dirty="0">
                <a:latin typeface="メイリオ" panose="020B0604030504040204" pitchFamily="50" charset="-128"/>
                <a:ea typeface="メイリオ" panose="020B0604030504040204" pitchFamily="50" charset="-128"/>
              </a:rPr>
              <a:t>分、難燃材料</a:t>
            </a:r>
            <a:r>
              <a:rPr lang="en-US" altLang="ja-JP" sz="1050" dirty="0">
                <a:latin typeface="メイリオ" panose="020B0604030504040204" pitchFamily="50" charset="-128"/>
                <a:ea typeface="メイリオ" panose="020B0604030504040204" pitchFamily="50" charset="-128"/>
              </a:rPr>
              <a:t>―20</a:t>
            </a:r>
            <a:r>
              <a:rPr lang="ja-JP" altLang="en-US" sz="1050" dirty="0">
                <a:latin typeface="メイリオ" panose="020B0604030504040204" pitchFamily="50" charset="-128"/>
                <a:ea typeface="メイリオ" panose="020B0604030504040204" pitchFamily="50" charset="-128"/>
              </a:rPr>
              <a:t>分 </a:t>
            </a:r>
          </a:p>
          <a:p>
            <a:pPr>
              <a:buFont typeface="+mj-lt"/>
              <a:buAutoNum type="arabicPeriod"/>
            </a:pPr>
            <a:r>
              <a:rPr lang="ja-JP" altLang="en-US" sz="1050" dirty="0">
                <a:latin typeface="メイリオ" panose="020B0604030504040204" pitchFamily="50" charset="-128"/>
                <a:ea typeface="メイリオ" panose="020B0604030504040204" pitchFamily="50" charset="-128"/>
              </a:rPr>
              <a:t>不燃材料</a:t>
            </a:r>
            <a:r>
              <a:rPr lang="en-US" altLang="ja-JP" sz="1050" dirty="0">
                <a:latin typeface="メイリオ" panose="020B0604030504040204" pitchFamily="50" charset="-128"/>
                <a:ea typeface="メイリオ" panose="020B0604030504040204" pitchFamily="50" charset="-128"/>
              </a:rPr>
              <a:t>―20</a:t>
            </a:r>
            <a:r>
              <a:rPr lang="ja-JP" altLang="en-US" sz="1050" dirty="0">
                <a:latin typeface="メイリオ" panose="020B0604030504040204" pitchFamily="50" charset="-128"/>
                <a:ea typeface="メイリオ" panose="020B0604030504040204" pitchFamily="50" charset="-128"/>
              </a:rPr>
              <a:t>分、準不燃材料</a:t>
            </a:r>
            <a:r>
              <a:rPr lang="en-US" altLang="ja-JP" sz="1050" dirty="0">
                <a:latin typeface="メイリオ" panose="020B0604030504040204" pitchFamily="50" charset="-128"/>
                <a:ea typeface="メイリオ" panose="020B0604030504040204" pitchFamily="50" charset="-128"/>
              </a:rPr>
              <a:t>―15</a:t>
            </a:r>
            <a:r>
              <a:rPr lang="ja-JP" altLang="en-US" sz="1050" dirty="0">
                <a:latin typeface="メイリオ" panose="020B0604030504040204" pitchFamily="50" charset="-128"/>
                <a:ea typeface="メイリオ" panose="020B0604030504040204" pitchFamily="50" charset="-128"/>
              </a:rPr>
              <a:t>分、難燃材料</a:t>
            </a:r>
            <a:r>
              <a:rPr lang="en-US" altLang="ja-JP" sz="1050" dirty="0">
                <a:latin typeface="メイリオ" panose="020B0604030504040204" pitchFamily="50" charset="-128"/>
                <a:ea typeface="メイリオ" panose="020B0604030504040204" pitchFamily="50" charset="-128"/>
              </a:rPr>
              <a:t>―10</a:t>
            </a:r>
            <a:r>
              <a:rPr lang="ja-JP" altLang="en-US" sz="1050" dirty="0">
                <a:latin typeface="メイリオ" panose="020B0604030504040204" pitchFamily="50" charset="-128"/>
                <a:ea typeface="メイリオ" panose="020B0604030504040204" pitchFamily="50" charset="-128"/>
              </a:rPr>
              <a:t>分 </a:t>
            </a:r>
          </a:p>
          <a:p>
            <a:pPr>
              <a:buFont typeface="+mj-lt"/>
              <a:buAutoNum type="arabicPeriod"/>
            </a:pPr>
            <a:r>
              <a:rPr lang="ja-JP" altLang="en-US" sz="1050" dirty="0">
                <a:latin typeface="メイリオ" panose="020B0604030504040204" pitchFamily="50" charset="-128"/>
                <a:ea typeface="メイリオ" panose="020B0604030504040204" pitchFamily="50" charset="-128"/>
              </a:rPr>
              <a:t>不燃材料</a:t>
            </a:r>
            <a:r>
              <a:rPr lang="en-US" altLang="ja-JP" sz="1050" dirty="0">
                <a:latin typeface="メイリオ" panose="020B0604030504040204" pitchFamily="50" charset="-128"/>
                <a:ea typeface="メイリオ" panose="020B0604030504040204" pitchFamily="50" charset="-128"/>
              </a:rPr>
              <a:t>―10</a:t>
            </a:r>
            <a:r>
              <a:rPr lang="ja-JP" altLang="en-US" sz="1050" dirty="0">
                <a:latin typeface="メイリオ" panose="020B0604030504040204" pitchFamily="50" charset="-128"/>
                <a:ea typeface="メイリオ" panose="020B0604030504040204" pitchFamily="50" charset="-128"/>
              </a:rPr>
              <a:t>分、準不燃材料</a:t>
            </a:r>
            <a:r>
              <a:rPr lang="en-US" altLang="ja-JP" sz="1050" dirty="0">
                <a:latin typeface="メイリオ" panose="020B0604030504040204" pitchFamily="50" charset="-128"/>
                <a:ea typeface="メイリオ" panose="020B0604030504040204" pitchFamily="50" charset="-128"/>
              </a:rPr>
              <a:t>―5</a:t>
            </a:r>
            <a:r>
              <a:rPr lang="ja-JP" altLang="en-US" sz="1050" dirty="0">
                <a:latin typeface="メイリオ" panose="020B0604030504040204" pitchFamily="50" charset="-128"/>
                <a:ea typeface="メイリオ" panose="020B0604030504040204" pitchFamily="50" charset="-128"/>
              </a:rPr>
              <a:t>分、難燃材料</a:t>
            </a:r>
            <a:r>
              <a:rPr lang="en-US" altLang="ja-JP" sz="1050" dirty="0">
                <a:latin typeface="メイリオ" panose="020B0604030504040204" pitchFamily="50" charset="-128"/>
                <a:ea typeface="メイリオ" panose="020B0604030504040204" pitchFamily="50" charset="-128"/>
              </a:rPr>
              <a:t>―3</a:t>
            </a:r>
            <a:r>
              <a:rPr lang="ja-JP" altLang="en-US" sz="1050" dirty="0">
                <a:latin typeface="メイリオ" panose="020B0604030504040204" pitchFamily="50" charset="-128"/>
                <a:ea typeface="メイリオ" panose="020B0604030504040204" pitchFamily="50" charset="-128"/>
              </a:rPr>
              <a:t>分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1</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加熱時間の基準は、不燃材料</a:t>
            </a:r>
            <a:r>
              <a:rPr lang="en-US" altLang="ja-JP" sz="1050" dirty="0">
                <a:latin typeface="メイリオ" panose="020B0604030504040204" pitchFamily="50" charset="-128"/>
                <a:ea typeface="メイリオ" panose="020B0604030504040204" pitchFamily="50" charset="-128"/>
              </a:rPr>
              <a:t>20</a:t>
            </a:r>
            <a:r>
              <a:rPr lang="ja-JP" altLang="en-US" sz="1050" dirty="0">
                <a:latin typeface="メイリオ" panose="020B0604030504040204" pitchFamily="50" charset="-128"/>
                <a:ea typeface="メイリオ" panose="020B0604030504040204" pitchFamily="50" charset="-128"/>
              </a:rPr>
              <a:t>分、準不燃材料</a:t>
            </a:r>
            <a:r>
              <a:rPr lang="en-US" altLang="ja-JP" sz="1050" dirty="0">
                <a:latin typeface="メイリオ" panose="020B0604030504040204" pitchFamily="50" charset="-128"/>
                <a:ea typeface="メイリオ" panose="020B0604030504040204" pitchFamily="50" charset="-128"/>
              </a:rPr>
              <a:t>10</a:t>
            </a:r>
            <a:r>
              <a:rPr lang="ja-JP" altLang="en-US" sz="1050" dirty="0">
                <a:latin typeface="メイリオ" panose="020B0604030504040204" pitchFamily="50" charset="-128"/>
                <a:ea typeface="メイリオ" panose="020B0604030504040204" pitchFamily="50" charset="-128"/>
              </a:rPr>
              <a:t>分、難燃材料</a:t>
            </a:r>
            <a:r>
              <a:rPr lang="en-US" altLang="ja-JP" sz="1050" dirty="0">
                <a:latin typeface="メイリオ" panose="020B0604030504040204" pitchFamily="50" charset="-128"/>
                <a:ea typeface="メイリオ" panose="020B0604030504040204" pitchFamily="50" charset="-128"/>
              </a:rPr>
              <a:t>5</a:t>
            </a:r>
            <a:r>
              <a:rPr lang="ja-JP" altLang="en-US" sz="1050" dirty="0">
                <a:latin typeface="メイリオ" panose="020B0604030504040204" pitchFamily="50" charset="-128"/>
                <a:ea typeface="メイリオ" panose="020B0604030504040204" pitchFamily="50" charset="-128"/>
              </a:rPr>
              <a:t>分です。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問題９</a:t>
            </a:r>
            <a:endParaRPr lang="en-US" altLang="ja-JP" sz="1050" b="1" dirty="0">
              <a:latin typeface="メイリオ" panose="020B0604030504040204" pitchFamily="50" charset="-128"/>
              <a:ea typeface="メイリオ" panose="020B0604030504040204" pitchFamily="50" charset="-128"/>
            </a:endParaRPr>
          </a:p>
          <a:p>
            <a:pPr>
              <a:buNone/>
            </a:pPr>
            <a:r>
              <a:rPr lang="ja-JP" altLang="en-US" sz="1050" dirty="0">
                <a:latin typeface="メイリオ" panose="020B0604030504040204" pitchFamily="50" charset="-128"/>
                <a:ea typeface="メイリオ" panose="020B0604030504040204" pitchFamily="50" charset="-128"/>
              </a:rPr>
              <a:t>特定防火設備に求められる遮炎性能の時間として、原則正しいものはどれか。</a:t>
            </a:r>
          </a:p>
          <a:p>
            <a:pPr>
              <a:buFont typeface="+mj-lt"/>
              <a:buAutoNum type="arabicPeriod"/>
            </a:pPr>
            <a:r>
              <a:rPr lang="en-US" altLang="ja-JP" sz="1050" dirty="0">
                <a:latin typeface="メイリオ" panose="020B0604030504040204" pitchFamily="50" charset="-128"/>
                <a:ea typeface="メイリオ" panose="020B0604030504040204" pitchFamily="50" charset="-128"/>
              </a:rPr>
              <a:t>5</a:t>
            </a:r>
            <a:r>
              <a:rPr lang="ja-JP" altLang="en-US" sz="1050" dirty="0">
                <a:latin typeface="メイリオ" panose="020B0604030504040204" pitchFamily="50" charset="-128"/>
                <a:ea typeface="メイリオ" panose="020B0604030504040204" pitchFamily="50" charset="-128"/>
              </a:rPr>
              <a:t>分間 </a:t>
            </a:r>
          </a:p>
          <a:p>
            <a:pPr>
              <a:buFont typeface="+mj-lt"/>
              <a:buAutoNum type="arabicPeriod"/>
            </a:pPr>
            <a:r>
              <a:rPr lang="en-US" altLang="ja-JP" sz="1050" dirty="0">
                <a:latin typeface="メイリオ" panose="020B0604030504040204" pitchFamily="50" charset="-128"/>
                <a:ea typeface="メイリオ" panose="020B0604030504040204" pitchFamily="50" charset="-128"/>
              </a:rPr>
              <a:t>20</a:t>
            </a:r>
            <a:r>
              <a:rPr lang="ja-JP" altLang="en-US" sz="1050" dirty="0">
                <a:latin typeface="メイリオ" panose="020B0604030504040204" pitchFamily="50" charset="-128"/>
                <a:ea typeface="メイリオ" panose="020B0604030504040204" pitchFamily="50" charset="-128"/>
              </a:rPr>
              <a:t>分間 </a:t>
            </a:r>
          </a:p>
          <a:p>
            <a:pPr>
              <a:buFont typeface="+mj-lt"/>
              <a:buAutoNum type="arabicPeriod"/>
            </a:pPr>
            <a:r>
              <a:rPr lang="en-US" altLang="ja-JP" sz="1050" dirty="0">
                <a:latin typeface="メイリオ" panose="020B0604030504040204" pitchFamily="50" charset="-128"/>
                <a:ea typeface="メイリオ" panose="020B0604030504040204" pitchFamily="50" charset="-128"/>
              </a:rPr>
              <a:t>30</a:t>
            </a:r>
            <a:r>
              <a:rPr lang="ja-JP" altLang="en-US" sz="1050" dirty="0">
                <a:latin typeface="メイリオ" panose="020B0604030504040204" pitchFamily="50" charset="-128"/>
                <a:ea typeface="メイリオ" panose="020B0604030504040204" pitchFamily="50" charset="-128"/>
              </a:rPr>
              <a:t>分間 </a:t>
            </a:r>
          </a:p>
          <a:p>
            <a:pPr>
              <a:buFont typeface="+mj-lt"/>
              <a:buAutoNum type="arabicPeriod"/>
            </a:pPr>
            <a:r>
              <a:rPr lang="en-US" altLang="ja-JP" sz="1050" dirty="0">
                <a:latin typeface="メイリオ" panose="020B0604030504040204" pitchFamily="50" charset="-128"/>
                <a:ea typeface="メイリオ" panose="020B0604030504040204" pitchFamily="50" charset="-128"/>
              </a:rPr>
              <a:t>60</a:t>
            </a:r>
            <a:r>
              <a:rPr lang="ja-JP" altLang="en-US" sz="1050" dirty="0">
                <a:latin typeface="メイリオ" panose="020B0604030504040204" pitchFamily="50" charset="-128"/>
                <a:ea typeface="メイリオ" panose="020B0604030504040204" pitchFamily="50" charset="-128"/>
              </a:rPr>
              <a:t>分間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4</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特定防火設備には、原則として</a:t>
            </a:r>
            <a:r>
              <a:rPr lang="en-US" altLang="ja-JP" sz="1050" dirty="0">
                <a:latin typeface="メイリオ" panose="020B0604030504040204" pitchFamily="50" charset="-128"/>
                <a:ea typeface="メイリオ" panose="020B0604030504040204" pitchFamily="50" charset="-128"/>
              </a:rPr>
              <a:t>60</a:t>
            </a:r>
            <a:r>
              <a:rPr lang="ja-JP" altLang="en-US" sz="1050" dirty="0">
                <a:latin typeface="メイリオ" panose="020B0604030504040204" pitchFamily="50" charset="-128"/>
                <a:ea typeface="メイリオ" panose="020B0604030504040204" pitchFamily="50" charset="-128"/>
              </a:rPr>
              <a:t>分間、加熱面以外の面に火炎を出さない遮炎性能が求められます。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問題１０</a:t>
            </a:r>
            <a:endParaRPr lang="en-US" altLang="ja-JP" sz="1050" b="1" dirty="0">
              <a:latin typeface="メイリオ" panose="020B0604030504040204" pitchFamily="50" charset="-128"/>
              <a:ea typeface="メイリオ" panose="020B0604030504040204" pitchFamily="50" charset="-128"/>
            </a:endParaRPr>
          </a:p>
          <a:p>
            <a:pPr>
              <a:buNone/>
            </a:pPr>
            <a:r>
              <a:rPr lang="ja-JP" altLang="en-US" sz="1050" dirty="0">
                <a:latin typeface="メイリオ" panose="020B0604030504040204" pitchFamily="50" charset="-128"/>
                <a:ea typeface="メイリオ" panose="020B0604030504040204" pitchFamily="50" charset="-128"/>
              </a:rPr>
              <a:t>「主要構造部」と「構造耐力上主要な部分」の違いについて、正しいものはどれか。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主要構造部は防火上、構造耐力上主要な部分は構造安全上の重要部分である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主要構造部は設備上、構造耐力上主要な部分は避難上の重要部分である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主要構造部は外観上、構造耐力上主要な部分は衛生上の重要部分である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両者は名称が異なるだけで、対象となる部分はすべて同じである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1</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主要構造部は防火上重要な部分、構造耐力上主要な部分は荷重や地震などに抵抗する構造安全上重要な部分です。</a:t>
            </a:r>
          </a:p>
        </p:txBody>
      </p:sp>
    </p:spTree>
    <p:extLst>
      <p:ext uri="{BB962C8B-B14F-4D97-AF65-F5344CB8AC3E}">
        <p14:creationId xmlns:p14="http://schemas.microsoft.com/office/powerpoint/2010/main" val="3644409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79C717-2B55-3743-7707-5CEBED9563CD}"/>
              </a:ext>
            </a:extLst>
          </p:cNvPr>
          <p:cNvSpPr>
            <a:spLocks noGrp="1"/>
          </p:cNvSpPr>
          <p:nvPr>
            <p:ph type="title"/>
          </p:nvPr>
        </p:nvSpPr>
        <p:spPr/>
        <p:txBody>
          <a:bodyPr>
            <a:normAutofit fontScale="90000"/>
          </a:bodyPr>
          <a:lstStyle/>
          <a:p>
            <a:r>
              <a:rPr dirty="0">
                <a:solidFill>
                  <a:srgbClr val="000000"/>
                </a:solidFill>
                <a:latin typeface="メイリオ"/>
                <a:ea typeface="メイリオ"/>
                <a:cs typeface="メイリオ"/>
              </a:rPr>
              <a:t>３　</a:t>
            </a:r>
            <a:r>
              <a:rPr dirty="0" err="1">
                <a:solidFill>
                  <a:srgbClr val="000000"/>
                </a:solidFill>
                <a:latin typeface="メイリオ"/>
                <a:ea typeface="メイリオ"/>
                <a:cs typeface="メイリオ"/>
              </a:rPr>
              <a:t>消防同意</a:t>
            </a:r>
            <a:r>
              <a:rPr lang="ja-JP" altLang="en-US" dirty="0">
                <a:solidFill>
                  <a:srgbClr val="000000"/>
                </a:solidFill>
                <a:latin typeface="メイリオ"/>
                <a:ea typeface="メイリオ"/>
                <a:cs typeface="メイリオ"/>
              </a:rPr>
              <a:t>、</a:t>
            </a:r>
            <a:r>
              <a:rPr dirty="0" err="1">
                <a:solidFill>
                  <a:srgbClr val="000000"/>
                </a:solidFill>
                <a:latin typeface="メイリオ"/>
                <a:ea typeface="メイリオ"/>
                <a:cs typeface="メイリオ"/>
              </a:rPr>
              <a:t>消防用設備等又は特殊消防用設備等に関する基礎知識</a:t>
            </a:r>
            <a:endParaRPr dirty="0"/>
          </a:p>
        </p:txBody>
      </p:sp>
      <p:sp>
        <p:nvSpPr>
          <p:cNvPr id="3" name="スライド番号プレースホルダー 2">
            <a:extLst>
              <a:ext uri="{FF2B5EF4-FFF2-40B4-BE49-F238E27FC236}">
                <a16:creationId xmlns:a16="http://schemas.microsoft.com/office/drawing/2014/main" id="{97317881-B3DE-5624-824F-6E246C1DC8AE}"/>
              </a:ext>
            </a:extLst>
          </p:cNvPr>
          <p:cNvSpPr>
            <a:spLocks noGrp="1"/>
          </p:cNvSpPr>
          <p:nvPr>
            <p:ph type="sldNum" idx="12"/>
          </p:nvPr>
        </p:nvSpPr>
        <p:spPr/>
        <p:txBody>
          <a:bodyPr/>
          <a:lstStyle/>
          <a:p>
            <a:fld id="{4932B27F-0834-4F11-AF0D-3B42CF9EE089}" type="slidenum">
              <a:rPr/>
              <a:t>28</a:t>
            </a:fld>
            <a:endParaRPr/>
          </a:p>
        </p:txBody>
      </p:sp>
      <p:sp>
        <p:nvSpPr>
          <p:cNvPr id="5" name="テキスト ボックス 4">
            <a:extLst>
              <a:ext uri="{FF2B5EF4-FFF2-40B4-BE49-F238E27FC236}">
                <a16:creationId xmlns:a16="http://schemas.microsoft.com/office/drawing/2014/main" id="{393A3EF1-5587-0143-DE71-809D5484A2F0}"/>
              </a:ext>
            </a:extLst>
          </p:cNvPr>
          <p:cNvSpPr>
            <a:spLocks noGrp="1"/>
          </p:cNvSpPr>
          <p:nvPr/>
        </p:nvSpPr>
        <p:spPr>
          <a:xfrm>
            <a:off x="186268" y="955557"/>
            <a:ext cx="11904133" cy="4524315"/>
          </a:xfrm>
          <a:prstGeom prst="rect">
            <a:avLst/>
          </a:prstGeom>
          <a:noFill/>
          <a:ln>
            <a:noFill/>
          </a:ln>
        </p:spPr>
        <p:txBody>
          <a:bodyPr wrap="square">
            <a:spAutoFit/>
          </a:bodyPr>
          <a:lstStyle/>
          <a:p>
            <a:pPr>
              <a:buNone/>
            </a:pPr>
            <a:r>
              <a:rPr b="1" dirty="0" err="1">
                <a:latin typeface="メイリオ"/>
                <a:ea typeface="メイリオ"/>
                <a:cs typeface="メイリオ"/>
              </a:rPr>
              <a:t>建築確認と消防同意の概要</a:t>
            </a:r>
            <a:endParaRPr b="1" dirty="0">
              <a:latin typeface="メイリオ"/>
              <a:ea typeface="メイリオ"/>
              <a:cs typeface="メイリオ"/>
            </a:endParaRPr>
          </a:p>
          <a:p>
            <a:pPr>
              <a:buNone/>
            </a:pPr>
            <a:r>
              <a:rPr b="1" dirty="0">
                <a:latin typeface="メイリオ"/>
                <a:ea typeface="メイリオ"/>
                <a:cs typeface="メイリオ"/>
              </a:rPr>
              <a:t>1．建築確認とは</a:t>
            </a:r>
            <a:endParaRPr b="1" dirty="0">
              <a:solidFill>
                <a:srgbClr val="FF0000"/>
              </a:solidFill>
              <a:latin typeface="メイリオ"/>
              <a:ea typeface="メイリオ"/>
              <a:cs typeface="メイリオ"/>
            </a:endParaRPr>
          </a:p>
          <a:p>
            <a:pPr>
              <a:buNone/>
            </a:pPr>
            <a:r>
              <a:rPr dirty="0">
                <a:solidFill>
                  <a:srgbClr val="FF0000"/>
                </a:solidFill>
                <a:latin typeface="メイリオ"/>
                <a:ea typeface="メイリオ"/>
                <a:cs typeface="メイリオ"/>
              </a:rPr>
              <a:t>建築確認とは、建築物の新築・増築・改築などを行う際、その計画が建築基準法令やその他の建築基準関係規定に適合しているかを、工事着手前に審査する制度</a:t>
            </a:r>
          </a:p>
          <a:p>
            <a:pPr>
              <a:buNone/>
            </a:pPr>
            <a:r>
              <a:rPr dirty="0" err="1">
                <a:solidFill>
                  <a:srgbClr val="FF0000"/>
                </a:solidFill>
                <a:latin typeface="メイリオ"/>
                <a:ea typeface="メイリオ"/>
                <a:cs typeface="メイリオ"/>
              </a:rPr>
              <a:t>建築主は、特定行政庁や指定確認検査機関などへ確認申請書を提出し、建築主事等の確認を受け</a:t>
            </a:r>
            <a:r>
              <a:rPr lang="ja-JP" altLang="en-US" dirty="0">
                <a:solidFill>
                  <a:srgbClr val="FF0000"/>
                </a:solidFill>
                <a:latin typeface="メイリオ"/>
                <a:ea typeface="メイリオ"/>
                <a:cs typeface="メイリオ"/>
              </a:rPr>
              <a:t>る義務</a:t>
            </a:r>
            <a:endParaRPr dirty="0">
              <a:solidFill>
                <a:srgbClr val="FF0000"/>
              </a:solidFill>
              <a:latin typeface="メイリオ"/>
              <a:ea typeface="メイリオ"/>
              <a:cs typeface="メイリオ"/>
            </a:endParaRPr>
          </a:p>
          <a:p>
            <a:pPr>
              <a:buNone/>
            </a:pPr>
            <a:r>
              <a:rPr b="1" dirty="0">
                <a:latin typeface="メイリオ"/>
                <a:ea typeface="メイリオ"/>
                <a:cs typeface="メイリオ"/>
              </a:rPr>
              <a:t>2．消防同意の流れ</a:t>
            </a:r>
          </a:p>
          <a:p>
            <a:pPr>
              <a:buNone/>
            </a:pPr>
            <a:r>
              <a:rPr dirty="0" err="1">
                <a:latin typeface="メイリオ"/>
                <a:ea typeface="メイリオ"/>
                <a:cs typeface="メイリオ"/>
              </a:rPr>
              <a:t>建築確認の審査では、消防機関が防火上の安全性を確認</a:t>
            </a:r>
            <a:r>
              <a:rPr dirty="0">
                <a:latin typeface="メイリオ"/>
                <a:ea typeface="メイリオ"/>
                <a:cs typeface="メイリオ"/>
              </a:rPr>
              <a:t>　</a:t>
            </a:r>
          </a:p>
          <a:p>
            <a:pPr>
              <a:buNone/>
            </a:pPr>
            <a:endParaRPr dirty="0">
              <a:latin typeface="メイリオ"/>
              <a:ea typeface="メイリオ"/>
              <a:cs typeface="メイリオ"/>
            </a:endParaRPr>
          </a:p>
          <a:p>
            <a:r>
              <a:rPr dirty="0">
                <a:latin typeface="メイリオ"/>
                <a:ea typeface="メイリオ"/>
                <a:cs typeface="メイリオ"/>
              </a:rPr>
              <a:t>　</a:t>
            </a:r>
            <a:r>
              <a:rPr dirty="0">
                <a:solidFill>
                  <a:srgbClr val="FF0000"/>
                </a:solidFill>
                <a:latin typeface="メイリオ"/>
                <a:ea typeface="メイリオ"/>
                <a:cs typeface="メイリオ"/>
              </a:rPr>
              <a:t>⑴</a:t>
            </a:r>
            <a:r>
              <a:rPr dirty="0" err="1">
                <a:solidFill>
                  <a:srgbClr val="FF0000"/>
                </a:solidFill>
                <a:latin typeface="メイリオ"/>
                <a:ea typeface="メイリオ"/>
                <a:cs typeface="メイリオ"/>
              </a:rPr>
              <a:t>建築主が確認申請を行う</a:t>
            </a:r>
            <a:r>
              <a:rPr dirty="0">
                <a:solidFill>
                  <a:srgbClr val="FF0000"/>
                </a:solidFill>
                <a:latin typeface="メイリオ"/>
                <a:ea typeface="メイリオ"/>
                <a:cs typeface="メイリオ"/>
              </a:rPr>
              <a:t> 。</a:t>
            </a:r>
          </a:p>
          <a:p>
            <a:r>
              <a:rPr dirty="0">
                <a:solidFill>
                  <a:srgbClr val="FF0000"/>
                </a:solidFill>
                <a:latin typeface="メイリオ"/>
                <a:ea typeface="メイリオ"/>
                <a:cs typeface="メイリオ"/>
              </a:rPr>
              <a:t>　⑵</a:t>
            </a:r>
            <a:r>
              <a:rPr dirty="0" err="1">
                <a:solidFill>
                  <a:srgbClr val="FF0000"/>
                </a:solidFill>
                <a:latin typeface="メイリオ"/>
                <a:ea typeface="メイリオ"/>
                <a:cs typeface="メイリオ"/>
              </a:rPr>
              <a:t>特定行政庁・指定確認検査機関等が建築確認を審査</a:t>
            </a:r>
            <a:endParaRPr dirty="0">
              <a:solidFill>
                <a:srgbClr val="FF0000"/>
              </a:solidFill>
              <a:latin typeface="メイリオ"/>
              <a:ea typeface="メイリオ"/>
              <a:cs typeface="メイリオ"/>
            </a:endParaRPr>
          </a:p>
          <a:p>
            <a:r>
              <a:rPr dirty="0">
                <a:solidFill>
                  <a:srgbClr val="FF0000"/>
                </a:solidFill>
                <a:latin typeface="メイリオ"/>
                <a:ea typeface="メイリオ"/>
                <a:cs typeface="メイリオ"/>
              </a:rPr>
              <a:t>　⑶</a:t>
            </a:r>
            <a:r>
              <a:rPr dirty="0" err="1">
                <a:solidFill>
                  <a:srgbClr val="FF0000"/>
                </a:solidFill>
                <a:latin typeface="メイリオ"/>
                <a:ea typeface="メイリオ"/>
                <a:cs typeface="メイリオ"/>
              </a:rPr>
              <a:t>消防長または消防署長へ消防同意を依頼</a:t>
            </a:r>
            <a:endParaRPr dirty="0">
              <a:solidFill>
                <a:srgbClr val="FF0000"/>
              </a:solidFill>
              <a:latin typeface="メイリオ"/>
              <a:ea typeface="メイリオ"/>
              <a:cs typeface="メイリオ"/>
            </a:endParaRPr>
          </a:p>
          <a:p>
            <a:r>
              <a:rPr dirty="0">
                <a:solidFill>
                  <a:srgbClr val="FF0000"/>
                </a:solidFill>
                <a:latin typeface="メイリオ"/>
                <a:ea typeface="メイリオ"/>
                <a:cs typeface="メイリオ"/>
              </a:rPr>
              <a:t>　⑷</a:t>
            </a:r>
            <a:r>
              <a:rPr dirty="0" err="1">
                <a:solidFill>
                  <a:srgbClr val="FF0000"/>
                </a:solidFill>
                <a:latin typeface="メイリオ"/>
                <a:ea typeface="メイリオ"/>
                <a:cs typeface="メイリオ"/>
              </a:rPr>
              <a:t>消防機関が消防関係法令への適合状況を審査</a:t>
            </a:r>
            <a:endParaRPr dirty="0">
              <a:solidFill>
                <a:srgbClr val="FF0000"/>
              </a:solidFill>
              <a:latin typeface="メイリオ"/>
              <a:ea typeface="メイリオ"/>
              <a:cs typeface="メイリオ"/>
            </a:endParaRPr>
          </a:p>
          <a:p>
            <a:r>
              <a:rPr dirty="0">
                <a:solidFill>
                  <a:srgbClr val="FF0000"/>
                </a:solidFill>
                <a:latin typeface="メイリオ"/>
                <a:ea typeface="メイリオ"/>
                <a:cs typeface="メイリオ"/>
              </a:rPr>
              <a:t>　⑸</a:t>
            </a:r>
            <a:r>
              <a:rPr dirty="0" err="1">
                <a:solidFill>
                  <a:srgbClr val="FF0000"/>
                </a:solidFill>
                <a:latin typeface="メイリオ"/>
                <a:ea typeface="メイリオ"/>
                <a:cs typeface="メイリオ"/>
              </a:rPr>
              <a:t>消防機関が同意の結果を回答</a:t>
            </a:r>
            <a:endParaRPr dirty="0">
              <a:solidFill>
                <a:srgbClr val="FF0000"/>
              </a:solidFill>
              <a:latin typeface="メイリオ"/>
              <a:ea typeface="メイリオ"/>
              <a:cs typeface="メイリオ"/>
            </a:endParaRPr>
          </a:p>
          <a:p>
            <a:endParaRPr dirty="0">
              <a:latin typeface="メイリオ"/>
              <a:ea typeface="メイリオ"/>
              <a:cs typeface="メイリオ"/>
            </a:endParaRPr>
          </a:p>
          <a:p>
            <a:pPr>
              <a:buNone/>
            </a:pPr>
            <a:r>
              <a:rPr dirty="0" err="1">
                <a:latin typeface="メイリオ"/>
                <a:ea typeface="メイリオ"/>
                <a:cs typeface="メイリオ"/>
              </a:rPr>
              <a:t>消防同意は、建築物の計画が消防関係法令に適合しているかを確認し</a:t>
            </a:r>
            <a:r>
              <a:rPr dirty="0">
                <a:latin typeface="メイリオ"/>
                <a:ea typeface="メイリオ"/>
                <a:cs typeface="メイリオ"/>
              </a:rPr>
              <a:t>、</a:t>
            </a:r>
          </a:p>
          <a:p>
            <a:pPr>
              <a:buNone/>
            </a:pPr>
            <a:r>
              <a:rPr dirty="0" err="1">
                <a:latin typeface="メイリオ"/>
                <a:ea typeface="メイリオ"/>
                <a:cs typeface="メイリオ"/>
              </a:rPr>
              <a:t>火災予防上の安全性を確保するための制度</a:t>
            </a:r>
            <a:r>
              <a:rPr dirty="0">
                <a:latin typeface="メイリオ"/>
                <a:ea typeface="メイリオ"/>
                <a:cs typeface="メイリオ"/>
              </a:rPr>
              <a:t>。</a:t>
            </a:r>
            <a:r>
              <a:rPr lang="ja-JP" altLang="en-US" dirty="0">
                <a:latin typeface="メイリオ"/>
                <a:ea typeface="メイリオ"/>
                <a:cs typeface="メイリオ"/>
              </a:rPr>
              <a:t>（７日同意・３日同意）</a:t>
            </a:r>
            <a:endParaRPr dirty="0">
              <a:latin typeface="メイリオ"/>
              <a:ea typeface="メイリオ"/>
              <a:cs typeface="メイリオ"/>
            </a:endParaRPr>
          </a:p>
        </p:txBody>
      </p:sp>
      <p:pic>
        <p:nvPicPr>
          <p:cNvPr id="10" name="図 3"/>
          <p:cNvPicPr>
            <a:picLocks noChangeAspect="1"/>
          </p:cNvPicPr>
          <p:nvPr/>
        </p:nvPicPr>
        <p:blipFill>
          <a:blip r:embed="rId3"/>
          <a:stretch>
            <a:fillRect/>
          </a:stretch>
        </p:blipFill>
        <p:spPr>
          <a:xfrm>
            <a:off x="7851776" y="3207089"/>
            <a:ext cx="4238625" cy="2847975"/>
          </a:xfrm>
          <a:prstGeom prst="rect">
            <a:avLst/>
          </a:prstGeom>
        </p:spPr>
      </p:pic>
    </p:spTree>
    <p:extLst>
      <p:ext uri="{BB962C8B-B14F-4D97-AF65-F5344CB8AC3E}">
        <p14:creationId xmlns:p14="http://schemas.microsoft.com/office/powerpoint/2010/main" val="356880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208742B-402A-34AF-400C-6A5B2D85F61B}"/>
              </a:ext>
            </a:extLst>
          </p:cNvPr>
          <p:cNvSpPr>
            <a:spLocks noGrp="1"/>
          </p:cNvSpPr>
          <p:nvPr>
            <p:ph type="title"/>
          </p:nvPr>
        </p:nvSpPr>
        <p:spPr/>
        <p:txBody>
          <a:bodyPr/>
          <a:lstStyle/>
          <a:p>
            <a:pPr>
              <a:defRPr sz="1950" b="1">
                <a:solidFill>
                  <a:srgbClr val="17365D"/>
                </a:solidFill>
              </a:defRPr>
            </a:pPr>
            <a:r>
              <a:rPr sz="1950" b="1">
                <a:solidFill>
                  <a:srgbClr val="17365D"/>
                </a:solidFill>
              </a:rPr>
              <a:t>図解で確認</a:t>
            </a:r>
            <a:endParaRPr/>
          </a:p>
        </p:txBody>
      </p:sp>
      <p:sp>
        <p:nvSpPr>
          <p:cNvPr id="3" name="スライド番号プレースホルダー 2">
            <a:extLst>
              <a:ext uri="{FF2B5EF4-FFF2-40B4-BE49-F238E27FC236}">
                <a16:creationId xmlns:a16="http://schemas.microsoft.com/office/drawing/2014/main" id="{B99111FD-2AFB-A568-BC0A-35AC3F9BABBE}"/>
              </a:ext>
            </a:extLst>
          </p:cNvPr>
          <p:cNvSpPr>
            <a:spLocks noGrp="1"/>
          </p:cNvSpPr>
          <p:nvPr>
            <p:ph type="sldNum" idx="12"/>
          </p:nvPr>
        </p:nvSpPr>
        <p:spPr/>
        <p:txBody>
          <a:bodyPr/>
          <a:lstStyle/>
          <a:p>
            <a:fld id="{4932B27F-0834-4F11-AF0D-3B42CF9EE089}" type="slidenum">
              <a:rPr/>
              <a:t>29</a:t>
            </a:fld>
            <a:endParaRPr/>
          </a:p>
        </p:txBody>
      </p:sp>
      <p:sp>
        <p:nvSpPr>
          <p:cNvPr id="5" name="テキスト ボックス 4">
            <a:extLst>
              <a:ext uri="{FF2B5EF4-FFF2-40B4-BE49-F238E27FC236}">
                <a16:creationId xmlns:a16="http://schemas.microsoft.com/office/drawing/2014/main" id="{ECAF9D4B-E05A-029D-4712-CA1BCCC29464}"/>
              </a:ext>
            </a:extLst>
          </p:cNvPr>
          <p:cNvSpPr>
            <a:spLocks noGrp="1"/>
          </p:cNvSpPr>
          <p:nvPr/>
        </p:nvSpPr>
        <p:spPr>
          <a:xfrm>
            <a:off x="152400" y="943581"/>
            <a:ext cx="12039600" cy="5909310"/>
          </a:xfrm>
          <a:prstGeom prst="rect">
            <a:avLst/>
          </a:prstGeom>
          <a:noFill/>
          <a:ln>
            <a:noFill/>
          </a:ln>
        </p:spPr>
        <p:txBody>
          <a:bodyPr wrap="square">
            <a:spAutoFit/>
          </a:bodyPr>
          <a:lstStyle/>
          <a:p>
            <a:pPr>
              <a:buNone/>
            </a:pPr>
            <a:r>
              <a:rPr b="1" dirty="0">
                <a:latin typeface="メイリオ" panose="020B0604030504040204" pitchFamily="50" charset="-128"/>
                <a:ea typeface="メイリオ" panose="020B0604030504040204" pitchFamily="50" charset="-128"/>
                <a:cs typeface="メイリオ"/>
              </a:rPr>
              <a:t>3．確認申請が必要となる主な建築物　</a:t>
            </a:r>
          </a:p>
          <a:p>
            <a:pPr>
              <a:buNone/>
            </a:pPr>
            <a:r>
              <a:rPr b="1" dirty="0">
                <a:latin typeface="メイリオ" panose="020B0604030504040204" pitchFamily="50" charset="-128"/>
                <a:ea typeface="メイリオ" panose="020B0604030504040204" pitchFamily="50" charset="-128"/>
                <a:cs typeface="メイリオ"/>
              </a:rPr>
              <a:t>　</a:t>
            </a:r>
          </a:p>
          <a:p>
            <a:pPr>
              <a:buNone/>
            </a:pPr>
            <a:endParaRPr b="1" dirty="0">
              <a:latin typeface="メイリオ" panose="020B0604030504040204" pitchFamily="50" charset="-128"/>
              <a:ea typeface="メイリオ" panose="020B0604030504040204" pitchFamily="50" charset="-128"/>
              <a:cs typeface="メイリオ"/>
            </a:endParaRPr>
          </a:p>
          <a:p>
            <a:pPr>
              <a:buNone/>
            </a:pPr>
            <a:endParaRPr b="1" dirty="0">
              <a:latin typeface="メイリオ" panose="020B0604030504040204" pitchFamily="50" charset="-128"/>
              <a:ea typeface="メイリオ" panose="020B0604030504040204" pitchFamily="50" charset="-128"/>
              <a:cs typeface="メイリオ"/>
            </a:endParaRPr>
          </a:p>
          <a:p>
            <a:pPr>
              <a:buNone/>
            </a:pPr>
            <a:endParaRPr b="1" dirty="0">
              <a:latin typeface="メイリオ" panose="020B0604030504040204" pitchFamily="50" charset="-128"/>
              <a:ea typeface="メイリオ" panose="020B0604030504040204" pitchFamily="50" charset="-128"/>
              <a:cs typeface="メイリオ"/>
            </a:endParaRPr>
          </a:p>
          <a:p>
            <a:pPr>
              <a:buNone/>
            </a:pPr>
            <a:r>
              <a:rPr lang="ja-JP" altLang="en-US" b="1" dirty="0">
                <a:latin typeface="メイリオ" panose="020B0604030504040204" pitchFamily="50" charset="-128"/>
                <a:ea typeface="メイリオ" panose="020B0604030504040204" pitchFamily="50" charset="-128"/>
                <a:cs typeface="メイリオ"/>
              </a:rPr>
              <a:t>都市計画区域とは・・</a:t>
            </a:r>
            <a:endParaRPr b="1" dirty="0">
              <a:latin typeface="メイリオ" panose="020B0604030504040204" pitchFamily="50" charset="-128"/>
              <a:ea typeface="メイリオ" panose="020B0604030504040204" pitchFamily="50" charset="-128"/>
              <a:cs typeface="メイリオ"/>
            </a:endParaRPr>
          </a:p>
          <a:p>
            <a:pPr>
              <a:buNone/>
            </a:pPr>
            <a:endParaRPr b="1" dirty="0">
              <a:latin typeface="メイリオ" panose="020B0604030504040204" pitchFamily="50" charset="-128"/>
              <a:ea typeface="メイリオ" panose="020B0604030504040204" pitchFamily="50" charset="-128"/>
              <a:cs typeface="メイリオ"/>
            </a:endParaRPr>
          </a:p>
          <a:p>
            <a:pPr>
              <a:buNone/>
            </a:pPr>
            <a:r>
              <a:rPr lang="ja-JP" altLang="en-US" dirty="0">
                <a:latin typeface="メイリオ" panose="020B0604030504040204" pitchFamily="50" charset="-128"/>
                <a:ea typeface="メイリオ" panose="020B0604030504040204" pitchFamily="50" charset="-128"/>
              </a:rPr>
              <a:t>一体の都市として総合的に整備、開発、</a:t>
            </a:r>
            <a:endParaRPr lang="en-US" altLang="ja-JP" dirty="0">
              <a:latin typeface="メイリオ" panose="020B0604030504040204" pitchFamily="50" charset="-128"/>
              <a:ea typeface="メイリオ" panose="020B0604030504040204" pitchFamily="50" charset="-128"/>
            </a:endParaRPr>
          </a:p>
          <a:p>
            <a:pPr>
              <a:buNone/>
            </a:pPr>
            <a:r>
              <a:rPr lang="ja-JP" altLang="en-US" dirty="0">
                <a:latin typeface="メイリオ" panose="020B0604030504040204" pitchFamily="50" charset="-128"/>
                <a:ea typeface="メイリオ" panose="020B0604030504040204" pitchFamily="50" charset="-128"/>
              </a:rPr>
              <a:t>および保全する必要があるとして、</a:t>
            </a:r>
            <a:endParaRPr lang="en-US" altLang="ja-JP" dirty="0">
              <a:latin typeface="メイリオ" panose="020B0604030504040204" pitchFamily="50" charset="-128"/>
              <a:ea typeface="メイリオ" panose="020B0604030504040204" pitchFamily="50" charset="-128"/>
            </a:endParaRPr>
          </a:p>
          <a:p>
            <a:pPr>
              <a:buNone/>
            </a:pPr>
            <a:r>
              <a:rPr lang="ja-JP" altLang="en-US" dirty="0">
                <a:latin typeface="メイリオ" panose="020B0604030504040204" pitchFamily="50" charset="-128"/>
                <a:ea typeface="メイリオ" panose="020B0604030504040204" pitchFamily="50" charset="-128"/>
              </a:rPr>
              <a:t>都道府県などが指定する区域</a:t>
            </a:r>
            <a:endParaRPr lang="en-US" altLang="ja-JP" dirty="0">
              <a:latin typeface="メイリオ" panose="020B0604030504040204" pitchFamily="50" charset="-128"/>
              <a:ea typeface="メイリオ" panose="020B0604030504040204" pitchFamily="50" charset="-128"/>
            </a:endParaRPr>
          </a:p>
          <a:p>
            <a:pPr>
              <a:buNone/>
            </a:pPr>
            <a:r>
              <a:rPr lang="ja-JP" altLang="en-US" b="1" dirty="0">
                <a:latin typeface="メイリオ" panose="020B0604030504040204" pitchFamily="50" charset="-128"/>
                <a:ea typeface="メイリオ" panose="020B0604030504040204" pitchFamily="50" charset="-128"/>
                <a:cs typeface="メイリオ"/>
              </a:rPr>
              <a:t>市街化区域（既に市街化済み－用途地域）</a:t>
            </a:r>
            <a:endParaRPr b="1" dirty="0">
              <a:latin typeface="メイリオ" panose="020B0604030504040204" pitchFamily="50" charset="-128"/>
              <a:ea typeface="メイリオ" panose="020B0604030504040204" pitchFamily="50" charset="-128"/>
              <a:cs typeface="メイリオ"/>
            </a:endParaRPr>
          </a:p>
          <a:p>
            <a:pPr>
              <a:buNone/>
            </a:pPr>
            <a:r>
              <a:rPr lang="ja-JP" altLang="en-US" b="1" dirty="0">
                <a:latin typeface="メイリオ" panose="020B0604030504040204" pitchFamily="50" charset="-128"/>
                <a:ea typeface="メイリオ" panose="020B0604030504040204" pitchFamily="50" charset="-128"/>
                <a:cs typeface="メイリオ"/>
              </a:rPr>
              <a:t>市街化調整区域（市街化を抑制）</a:t>
            </a:r>
            <a:endParaRPr lang="en-US" altLang="ja-JP" b="1" dirty="0">
              <a:latin typeface="メイリオ" panose="020B0604030504040204" pitchFamily="50" charset="-128"/>
              <a:ea typeface="メイリオ" panose="020B0604030504040204" pitchFamily="50" charset="-128"/>
              <a:cs typeface="メイリオ"/>
            </a:endParaRPr>
          </a:p>
          <a:p>
            <a:pPr>
              <a:buNone/>
            </a:pPr>
            <a:r>
              <a:rPr lang="ja-JP" altLang="en-US" b="1" dirty="0">
                <a:latin typeface="メイリオ" panose="020B0604030504040204" pitchFamily="50" charset="-128"/>
                <a:ea typeface="メイリオ" panose="020B0604030504040204" pitchFamily="50" charset="-128"/>
                <a:cs typeface="メイリオ"/>
              </a:rPr>
              <a:t>非線引き区域（上記以外）</a:t>
            </a:r>
            <a:endParaRPr b="1" dirty="0">
              <a:latin typeface="メイリオ" panose="020B0604030504040204" pitchFamily="50" charset="-128"/>
              <a:ea typeface="メイリオ" panose="020B0604030504040204" pitchFamily="50" charset="-128"/>
              <a:cs typeface="メイリオ"/>
            </a:endParaRPr>
          </a:p>
          <a:p>
            <a:pPr>
              <a:buNone/>
            </a:pPr>
            <a:endParaRPr b="1" dirty="0">
              <a:latin typeface="メイリオ" panose="020B0604030504040204" pitchFamily="50" charset="-128"/>
              <a:ea typeface="メイリオ" panose="020B0604030504040204" pitchFamily="50" charset="-128"/>
              <a:cs typeface="メイリオ"/>
            </a:endParaRPr>
          </a:p>
          <a:p>
            <a:pPr>
              <a:buNone/>
            </a:pPr>
            <a:endParaRPr b="1" dirty="0">
              <a:latin typeface="メイリオ" panose="020B0604030504040204" pitchFamily="50" charset="-128"/>
              <a:ea typeface="メイリオ" panose="020B0604030504040204" pitchFamily="50" charset="-128"/>
              <a:cs typeface="メイリオ"/>
            </a:endParaRPr>
          </a:p>
          <a:p>
            <a:pPr>
              <a:buNone/>
            </a:pPr>
            <a:endParaRPr b="1" dirty="0">
              <a:latin typeface="メイリオ" panose="020B0604030504040204" pitchFamily="50" charset="-128"/>
              <a:ea typeface="メイリオ" panose="020B0604030504040204" pitchFamily="50" charset="-128"/>
              <a:cs typeface="メイリオ"/>
            </a:endParaRPr>
          </a:p>
          <a:p>
            <a:pPr>
              <a:buNone/>
            </a:pPr>
            <a:endParaRPr dirty="0">
              <a:latin typeface="メイリオ" panose="020B0604030504040204" pitchFamily="50" charset="-128"/>
              <a:ea typeface="メイリオ" panose="020B0604030504040204" pitchFamily="50" charset="-128"/>
              <a:cs typeface="メイリオ"/>
            </a:endParaRPr>
          </a:p>
          <a:p>
            <a:pPr>
              <a:buNone/>
            </a:pPr>
            <a:endParaRPr dirty="0">
              <a:latin typeface="メイリオ" panose="020B0604030504040204" pitchFamily="50" charset="-128"/>
              <a:ea typeface="メイリオ" panose="020B0604030504040204" pitchFamily="50" charset="-128"/>
              <a:cs typeface="メイリオ"/>
            </a:endParaRPr>
          </a:p>
          <a:p>
            <a:pPr>
              <a:buNone/>
            </a:pPr>
            <a:r>
              <a:rPr lang="en-US" altLang="ja-JP" dirty="0">
                <a:latin typeface="メイリオ" panose="020B0604030504040204" pitchFamily="50" charset="-128"/>
                <a:ea typeface="メイリオ" panose="020B0604030504040204" pitchFamily="50" charset="-128"/>
                <a:cs typeface="メイリオ"/>
              </a:rPr>
              <a:t>※</a:t>
            </a:r>
          </a:p>
          <a:p>
            <a:pPr>
              <a:buNone/>
            </a:pPr>
            <a:r>
              <a:rPr dirty="0">
                <a:solidFill>
                  <a:srgbClr val="FF0000"/>
                </a:solidFill>
                <a:latin typeface="メイリオ" panose="020B0604030504040204" pitchFamily="50" charset="-128"/>
                <a:ea typeface="メイリオ" panose="020B0604030504040204" pitchFamily="50" charset="-128"/>
                <a:cs typeface="メイリオ"/>
              </a:rPr>
              <a:t>防火地域・準防火地域外で行う増築・改築・移転について、その部分の床面積の合計が10㎡以内である場合は</a:t>
            </a:r>
            <a:r>
              <a:rPr dirty="0">
                <a:latin typeface="メイリオ" panose="020B0604030504040204" pitchFamily="50" charset="-128"/>
                <a:ea typeface="メイリオ" panose="020B0604030504040204" pitchFamily="50" charset="-128"/>
                <a:cs typeface="メイリオ"/>
              </a:rPr>
              <a:t>、原則として確認申請は不要</a:t>
            </a:r>
          </a:p>
        </p:txBody>
      </p:sp>
      <p:pic>
        <p:nvPicPr>
          <p:cNvPr id="10" name="図 5"/>
          <p:cNvPicPr>
            <a:picLocks noChangeAspect="1"/>
          </p:cNvPicPr>
          <p:nvPr/>
        </p:nvPicPr>
        <p:blipFill>
          <a:blip r:embed="rId3"/>
          <a:stretch>
            <a:fillRect/>
          </a:stretch>
        </p:blipFill>
        <p:spPr>
          <a:xfrm>
            <a:off x="4471515" y="770310"/>
            <a:ext cx="6637751" cy="5370984"/>
          </a:xfrm>
          <a:prstGeom prst="rect">
            <a:avLst/>
          </a:prstGeom>
        </p:spPr>
      </p:pic>
      <p:sp>
        <p:nvSpPr>
          <p:cNvPr id="4" name="テキスト ボックス 3">
            <a:extLst>
              <a:ext uri="{FF2B5EF4-FFF2-40B4-BE49-F238E27FC236}">
                <a16:creationId xmlns:a16="http://schemas.microsoft.com/office/drawing/2014/main" id="{9502BD23-4309-543F-940B-712714598BF6}"/>
              </a:ext>
            </a:extLst>
          </p:cNvPr>
          <p:cNvSpPr txBox="1"/>
          <p:nvPr/>
        </p:nvSpPr>
        <p:spPr>
          <a:xfrm>
            <a:off x="5667270" y="332986"/>
            <a:ext cx="1718268" cy="369332"/>
          </a:xfrm>
          <a:prstGeom prst="rect">
            <a:avLst/>
          </a:prstGeom>
          <a:noFill/>
        </p:spPr>
        <p:txBody>
          <a:bodyPr wrap="square" rtlCol="0">
            <a:spAutoFit/>
          </a:bodyPr>
          <a:lstStyle/>
          <a:p>
            <a:r>
              <a:rPr kumimoji="1" lang="ja-JP" altLang="en-US" dirty="0">
                <a:latin typeface="メイリオ" panose="020B0604030504040204" pitchFamily="50" charset="-128"/>
                <a:ea typeface="メイリオ" panose="020B0604030504040204" pitchFamily="50" charset="-128"/>
              </a:rPr>
              <a:t>１号物件</a:t>
            </a:r>
          </a:p>
        </p:txBody>
      </p:sp>
      <p:sp>
        <p:nvSpPr>
          <p:cNvPr id="6" name="テキスト ボックス 5">
            <a:extLst>
              <a:ext uri="{FF2B5EF4-FFF2-40B4-BE49-F238E27FC236}">
                <a16:creationId xmlns:a16="http://schemas.microsoft.com/office/drawing/2014/main" id="{91362537-B43D-E6B7-F687-DB11A4191CCE}"/>
              </a:ext>
            </a:extLst>
          </p:cNvPr>
          <p:cNvSpPr txBox="1"/>
          <p:nvPr/>
        </p:nvSpPr>
        <p:spPr>
          <a:xfrm>
            <a:off x="7211367" y="302948"/>
            <a:ext cx="1718268" cy="369332"/>
          </a:xfrm>
          <a:prstGeom prst="rect">
            <a:avLst/>
          </a:prstGeom>
          <a:noFill/>
        </p:spPr>
        <p:txBody>
          <a:bodyPr wrap="square" rtlCol="0">
            <a:spAutoFit/>
          </a:bodyPr>
          <a:lstStyle/>
          <a:p>
            <a:r>
              <a:rPr lang="ja-JP" altLang="en-US" dirty="0">
                <a:latin typeface="メイリオ" panose="020B0604030504040204" pitchFamily="50" charset="-128"/>
                <a:ea typeface="メイリオ" panose="020B0604030504040204" pitchFamily="50" charset="-128"/>
              </a:rPr>
              <a:t>２</a:t>
            </a:r>
            <a:r>
              <a:rPr kumimoji="1" lang="ja-JP" altLang="en-US" dirty="0">
                <a:latin typeface="メイリオ" panose="020B0604030504040204" pitchFamily="50" charset="-128"/>
                <a:ea typeface="メイリオ" panose="020B0604030504040204" pitchFamily="50" charset="-128"/>
              </a:rPr>
              <a:t>号物件</a:t>
            </a:r>
          </a:p>
        </p:txBody>
      </p:sp>
    </p:spTree>
    <p:extLst>
      <p:ext uri="{BB962C8B-B14F-4D97-AF65-F5344CB8AC3E}">
        <p14:creationId xmlns:p14="http://schemas.microsoft.com/office/powerpoint/2010/main" val="20864011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9AD27E8-7B0E-841A-FF5A-FC939F22CC25}"/>
              </a:ext>
            </a:extLst>
          </p:cNvPr>
          <p:cNvSpPr>
            <a:spLocks noGrp="1"/>
          </p:cNvSpPr>
          <p:nvPr>
            <p:ph type="title"/>
          </p:nvPr>
        </p:nvSpPr>
        <p:spPr/>
        <p:txBody>
          <a:bodyPr/>
          <a:lstStyle/>
          <a:p>
            <a:pPr>
              <a:defRPr sz="1950" b="1">
                <a:solidFill>
                  <a:srgbClr val="17365D"/>
                </a:solidFill>
              </a:defRPr>
            </a:pPr>
            <a:r>
              <a:rPr sz="1950" b="1">
                <a:solidFill>
                  <a:srgbClr val="17365D"/>
                </a:solidFill>
              </a:rPr>
              <a:t>確認申請・消防同意には処理期限がある</a:t>
            </a:r>
            <a:endParaRPr/>
          </a:p>
        </p:txBody>
      </p:sp>
      <p:sp>
        <p:nvSpPr>
          <p:cNvPr id="3" name="スライド番号プレースホルダー 2">
            <a:extLst>
              <a:ext uri="{FF2B5EF4-FFF2-40B4-BE49-F238E27FC236}">
                <a16:creationId xmlns:a16="http://schemas.microsoft.com/office/drawing/2014/main" id="{684815A6-98F1-7C93-6D08-ED00AFB94A10}"/>
              </a:ext>
            </a:extLst>
          </p:cNvPr>
          <p:cNvSpPr>
            <a:spLocks noGrp="1"/>
          </p:cNvSpPr>
          <p:nvPr>
            <p:ph type="sldNum" idx="12"/>
          </p:nvPr>
        </p:nvSpPr>
        <p:spPr/>
        <p:txBody>
          <a:bodyPr/>
          <a:lstStyle/>
          <a:p>
            <a:fld id="{4932B27F-0834-4F11-AF0D-3B42CF9EE089}" type="slidenum">
              <a:rPr/>
              <a:t>30</a:t>
            </a:fld>
            <a:endParaRPr/>
          </a:p>
        </p:txBody>
      </p:sp>
      <p:sp>
        <p:nvSpPr>
          <p:cNvPr id="5" name="テキスト ボックス 4">
            <a:extLst>
              <a:ext uri="{FF2B5EF4-FFF2-40B4-BE49-F238E27FC236}">
                <a16:creationId xmlns:a16="http://schemas.microsoft.com/office/drawing/2014/main" id="{B77B8C07-9199-401A-9248-DDC1A86A6480}"/>
              </a:ext>
            </a:extLst>
          </p:cNvPr>
          <p:cNvSpPr>
            <a:spLocks noGrp="1"/>
          </p:cNvSpPr>
          <p:nvPr/>
        </p:nvSpPr>
        <p:spPr>
          <a:xfrm>
            <a:off x="135941" y="902037"/>
            <a:ext cx="11408359" cy="2031325"/>
          </a:xfrm>
          <a:prstGeom prst="rect">
            <a:avLst/>
          </a:prstGeom>
          <a:noFill/>
          <a:ln>
            <a:noFill/>
          </a:ln>
        </p:spPr>
        <p:txBody>
          <a:bodyPr wrap="square">
            <a:spAutoFit/>
          </a:bodyPr>
          <a:lstStyle/>
          <a:p>
            <a:pPr>
              <a:buNone/>
            </a:pPr>
            <a:r>
              <a:rPr b="1" dirty="0">
                <a:latin typeface="メイリオ"/>
                <a:ea typeface="メイリオ"/>
                <a:cs typeface="メイリオ"/>
              </a:rPr>
              <a:t>4．確認申請の処理期間</a:t>
            </a:r>
          </a:p>
          <a:p>
            <a:pPr>
              <a:buNone/>
            </a:pPr>
            <a:r>
              <a:rPr dirty="0" err="1">
                <a:latin typeface="メイリオ"/>
                <a:ea typeface="メイリオ"/>
                <a:cs typeface="メイリオ"/>
              </a:rPr>
              <a:t>確認申請を受理した場合の原則的な処理期間</a:t>
            </a:r>
            <a:endParaRPr dirty="0">
              <a:latin typeface="メイリオ"/>
              <a:ea typeface="メイリオ"/>
              <a:cs typeface="メイリオ"/>
            </a:endParaRPr>
          </a:p>
          <a:p>
            <a:r>
              <a:rPr dirty="0">
                <a:latin typeface="メイリオ"/>
                <a:ea typeface="メイリオ"/>
                <a:cs typeface="メイリオ"/>
              </a:rPr>
              <a:t>　・大規模・特殊な建築物：受理日から</a:t>
            </a:r>
            <a:r>
              <a:rPr dirty="0">
                <a:solidFill>
                  <a:srgbClr val="FF0000"/>
                </a:solidFill>
                <a:latin typeface="メイリオ"/>
                <a:ea typeface="メイリオ"/>
                <a:cs typeface="メイリオ"/>
              </a:rPr>
              <a:t>35日以内 </a:t>
            </a:r>
            <a:r>
              <a:rPr lang="ja-JP" altLang="en-US" dirty="0">
                <a:solidFill>
                  <a:srgbClr val="FF0000"/>
                </a:solidFill>
                <a:latin typeface="メイリオ"/>
                <a:ea typeface="メイリオ"/>
                <a:cs typeface="メイリオ"/>
              </a:rPr>
              <a:t>　１・２号建築物　７日同意</a:t>
            </a:r>
            <a:endParaRPr dirty="0">
              <a:solidFill>
                <a:srgbClr val="FF0000"/>
              </a:solidFill>
              <a:latin typeface="メイリオ"/>
              <a:ea typeface="メイリオ"/>
              <a:cs typeface="メイリオ"/>
            </a:endParaRPr>
          </a:p>
          <a:p>
            <a:r>
              <a:rPr dirty="0">
                <a:latin typeface="メイリオ"/>
                <a:ea typeface="メイリオ"/>
                <a:cs typeface="メイリオ"/>
              </a:rPr>
              <a:t>　・その他の一定の建築物：受理日から</a:t>
            </a:r>
            <a:r>
              <a:rPr dirty="0">
                <a:solidFill>
                  <a:srgbClr val="FF0000"/>
                </a:solidFill>
                <a:latin typeface="メイリオ"/>
                <a:ea typeface="メイリオ"/>
                <a:cs typeface="メイリオ"/>
              </a:rPr>
              <a:t>7日以内 </a:t>
            </a:r>
            <a:r>
              <a:rPr lang="ja-JP" altLang="en-US" dirty="0">
                <a:solidFill>
                  <a:srgbClr val="FF0000"/>
                </a:solidFill>
                <a:latin typeface="メイリオ"/>
                <a:ea typeface="メイリオ"/>
                <a:cs typeface="メイリオ"/>
              </a:rPr>
              <a:t>　　　  ３号建築物　３日同意</a:t>
            </a:r>
            <a:endParaRPr dirty="0">
              <a:solidFill>
                <a:srgbClr val="FF0000"/>
              </a:solidFill>
              <a:latin typeface="メイリオ"/>
              <a:ea typeface="メイリオ"/>
              <a:cs typeface="メイリオ"/>
            </a:endParaRPr>
          </a:p>
          <a:p>
            <a:pPr>
              <a:buNone/>
            </a:pPr>
            <a:r>
              <a:rPr dirty="0" err="1">
                <a:latin typeface="メイリオ"/>
                <a:ea typeface="メイリオ"/>
                <a:cs typeface="メイリオ"/>
              </a:rPr>
              <a:t>審査の結果、建築基準関係規定に適合していることが確認されると</a:t>
            </a:r>
            <a:r>
              <a:rPr dirty="0">
                <a:latin typeface="メイリオ"/>
                <a:ea typeface="メイリオ"/>
                <a:cs typeface="メイリオ"/>
              </a:rPr>
              <a:t>、</a:t>
            </a:r>
          </a:p>
          <a:p>
            <a:pPr>
              <a:buNone/>
            </a:pPr>
            <a:r>
              <a:rPr dirty="0" err="1">
                <a:latin typeface="メイリオ"/>
                <a:ea typeface="メイリオ"/>
                <a:cs typeface="メイリオ"/>
              </a:rPr>
              <a:t>建築主へ「確認済証」が交付されます。確認済証の交付を受けるまでは</a:t>
            </a:r>
            <a:r>
              <a:rPr dirty="0">
                <a:latin typeface="メイリオ"/>
                <a:ea typeface="メイリオ"/>
                <a:cs typeface="メイリオ"/>
              </a:rPr>
              <a:t>、</a:t>
            </a:r>
          </a:p>
          <a:p>
            <a:pPr>
              <a:buNone/>
            </a:pPr>
            <a:r>
              <a:rPr dirty="0" err="1">
                <a:latin typeface="メイリオ"/>
                <a:ea typeface="メイリオ"/>
                <a:cs typeface="メイリオ"/>
              </a:rPr>
              <a:t>原則として建築工事や大規模な修繕・模様替え工事に着手でき</a:t>
            </a:r>
            <a:r>
              <a:rPr lang="ja-JP" altLang="en-US" dirty="0">
                <a:latin typeface="メイリオ"/>
                <a:ea typeface="メイリオ"/>
                <a:cs typeface="メイリオ"/>
              </a:rPr>
              <a:t>ない</a:t>
            </a:r>
            <a:r>
              <a:rPr dirty="0">
                <a:latin typeface="メイリオ"/>
                <a:ea typeface="メイリオ"/>
                <a:cs typeface="メイリオ"/>
              </a:rPr>
              <a:t>。</a:t>
            </a:r>
          </a:p>
        </p:txBody>
      </p:sp>
      <p:sp>
        <p:nvSpPr>
          <p:cNvPr id="6" name="テキスト ボックス 5">
            <a:extLst>
              <a:ext uri="{FF2B5EF4-FFF2-40B4-BE49-F238E27FC236}">
                <a16:creationId xmlns:a16="http://schemas.microsoft.com/office/drawing/2014/main" id="{90D0796C-A3B0-FC84-434A-454EA0D73E6A}"/>
              </a:ext>
            </a:extLst>
          </p:cNvPr>
          <p:cNvSpPr txBox="1"/>
          <p:nvPr/>
        </p:nvSpPr>
        <p:spPr>
          <a:xfrm>
            <a:off x="303962" y="3244334"/>
            <a:ext cx="8179358" cy="369332"/>
          </a:xfrm>
          <a:prstGeom prst="rect">
            <a:avLst/>
          </a:prstGeom>
          <a:noFill/>
        </p:spPr>
        <p:txBody>
          <a:bodyPr wrap="square">
            <a:spAutoFit/>
          </a:bodyPr>
          <a:lstStyle/>
          <a:p>
            <a:r>
              <a:rPr lang="ja-JP" altLang="en-US" dirty="0">
                <a:solidFill>
                  <a:srgbClr val="333333"/>
                </a:solidFill>
                <a:latin typeface="游ゴシック体"/>
              </a:rPr>
              <a:t>３</a:t>
            </a:r>
            <a:r>
              <a:rPr lang="ja-JP" altLang="en-US" b="0" i="0" dirty="0">
                <a:solidFill>
                  <a:srgbClr val="333333"/>
                </a:solidFill>
                <a:effectLst/>
                <a:latin typeface="游ゴシック体"/>
              </a:rPr>
              <a:t>号建築物とは、</a:t>
            </a:r>
            <a:r>
              <a:rPr lang="ja-JP" altLang="en-US" b="1" i="0" dirty="0">
                <a:solidFill>
                  <a:srgbClr val="333333"/>
                </a:solidFill>
                <a:effectLst/>
                <a:latin typeface="inherit"/>
              </a:rPr>
              <a:t>平屋で</a:t>
            </a:r>
            <a:r>
              <a:rPr lang="en-US" altLang="ja-JP" b="1" i="0" dirty="0">
                <a:solidFill>
                  <a:srgbClr val="333333"/>
                </a:solidFill>
                <a:effectLst/>
                <a:latin typeface="inherit"/>
              </a:rPr>
              <a:t>200㎡</a:t>
            </a:r>
            <a:r>
              <a:rPr lang="ja-JP" altLang="en-US" b="1" i="0" dirty="0">
                <a:solidFill>
                  <a:srgbClr val="333333"/>
                </a:solidFill>
                <a:effectLst/>
                <a:latin typeface="inherit"/>
              </a:rPr>
              <a:t>以下の建築物</a:t>
            </a:r>
            <a:r>
              <a:rPr lang="ja-JP" altLang="en-US" b="0" i="0" dirty="0">
                <a:solidFill>
                  <a:srgbClr val="333333"/>
                </a:solidFill>
                <a:effectLst/>
                <a:latin typeface="游ゴシック体"/>
              </a:rPr>
              <a:t>のこと（構造は問わない）</a:t>
            </a:r>
            <a:endParaRPr lang="ja-JP" altLang="en-US" dirty="0"/>
          </a:p>
        </p:txBody>
      </p:sp>
    </p:spTree>
    <p:extLst>
      <p:ext uri="{BB962C8B-B14F-4D97-AF65-F5344CB8AC3E}">
        <p14:creationId xmlns:p14="http://schemas.microsoft.com/office/powerpoint/2010/main" val="19582689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4A4430-8B55-4893-AD0E-21F4A78CD82D}"/>
              </a:ext>
            </a:extLst>
          </p:cNvPr>
          <p:cNvSpPr>
            <a:spLocks noGrp="1"/>
          </p:cNvSpPr>
          <p:nvPr>
            <p:ph type="title"/>
          </p:nvPr>
        </p:nvSpPr>
        <p:spPr/>
        <p:txBody>
          <a:bodyPr/>
          <a:lstStyle/>
          <a:p>
            <a:pPr>
              <a:defRPr sz="1950" b="1">
                <a:solidFill>
                  <a:srgbClr val="17365D"/>
                </a:solidFill>
              </a:defRPr>
            </a:pPr>
            <a:endParaRPr dirty="0"/>
          </a:p>
        </p:txBody>
      </p:sp>
      <p:sp>
        <p:nvSpPr>
          <p:cNvPr id="3" name="スライド番号プレースホルダー 2">
            <a:extLst>
              <a:ext uri="{FF2B5EF4-FFF2-40B4-BE49-F238E27FC236}">
                <a16:creationId xmlns:a16="http://schemas.microsoft.com/office/drawing/2014/main" id="{B9B10A15-1FD8-4DC0-8F2D-7BF88189529D}"/>
              </a:ext>
            </a:extLst>
          </p:cNvPr>
          <p:cNvSpPr>
            <a:spLocks noGrp="1"/>
          </p:cNvSpPr>
          <p:nvPr>
            <p:ph type="sldNum" idx="12"/>
          </p:nvPr>
        </p:nvSpPr>
        <p:spPr/>
        <p:txBody>
          <a:bodyPr/>
          <a:lstStyle/>
          <a:p>
            <a:fld id="{4932B27F-0834-4F11-AF0D-3B42CF9EE089}" type="slidenum">
              <a:rPr/>
              <a:t>31</a:t>
            </a:fld>
            <a:endParaRPr/>
          </a:p>
        </p:txBody>
      </p:sp>
      <p:pic>
        <p:nvPicPr>
          <p:cNvPr id="7" name="図 3"/>
          <p:cNvPicPr>
            <a:picLocks noChangeAspect="1"/>
          </p:cNvPicPr>
          <p:nvPr/>
        </p:nvPicPr>
        <p:blipFill>
          <a:blip r:embed="rId3"/>
          <a:stretch>
            <a:fillRect/>
          </a:stretch>
        </p:blipFill>
        <p:spPr>
          <a:xfrm>
            <a:off x="731084" y="0"/>
            <a:ext cx="10729831" cy="6858000"/>
          </a:xfrm>
          <a:prstGeom prst="rect">
            <a:avLst/>
          </a:prstGeom>
        </p:spPr>
      </p:pic>
    </p:spTree>
    <p:extLst>
      <p:ext uri="{BB962C8B-B14F-4D97-AF65-F5344CB8AC3E}">
        <p14:creationId xmlns:p14="http://schemas.microsoft.com/office/powerpoint/2010/main" val="2052680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0FCE958-FA34-18B7-1BFA-EB652A8530BE}"/>
              </a:ext>
            </a:extLst>
          </p:cNvPr>
          <p:cNvSpPr>
            <a:spLocks noGrp="1"/>
          </p:cNvSpPr>
          <p:nvPr>
            <p:ph type="title"/>
          </p:nvPr>
        </p:nvSpPr>
        <p:spPr/>
        <p:txBody>
          <a:bodyPr/>
          <a:lstStyle/>
          <a:p>
            <a:pPr>
              <a:defRPr sz="1950" b="1">
                <a:solidFill>
                  <a:srgbClr val="17365D"/>
                </a:solidFill>
              </a:defRPr>
            </a:pPr>
            <a:endParaRPr dirty="0"/>
          </a:p>
        </p:txBody>
      </p:sp>
      <p:sp>
        <p:nvSpPr>
          <p:cNvPr id="3" name="スライド番号プレースホルダー 2">
            <a:extLst>
              <a:ext uri="{FF2B5EF4-FFF2-40B4-BE49-F238E27FC236}">
                <a16:creationId xmlns:a16="http://schemas.microsoft.com/office/drawing/2014/main" id="{59EB9EF5-AD75-B682-8C1D-2403A8CE8084}"/>
              </a:ext>
            </a:extLst>
          </p:cNvPr>
          <p:cNvSpPr>
            <a:spLocks noGrp="1"/>
          </p:cNvSpPr>
          <p:nvPr>
            <p:ph type="sldNum" idx="12"/>
          </p:nvPr>
        </p:nvSpPr>
        <p:spPr/>
        <p:txBody>
          <a:bodyPr/>
          <a:lstStyle/>
          <a:p>
            <a:fld id="{4932B27F-0834-4F11-AF0D-3B42CF9EE089}" type="slidenum">
              <a:rPr/>
              <a:t>32</a:t>
            </a:fld>
            <a:endParaRPr/>
          </a:p>
        </p:txBody>
      </p:sp>
      <p:sp>
        <p:nvSpPr>
          <p:cNvPr id="5" name="テキスト ボックス 4">
            <a:extLst>
              <a:ext uri="{FF2B5EF4-FFF2-40B4-BE49-F238E27FC236}">
                <a16:creationId xmlns:a16="http://schemas.microsoft.com/office/drawing/2014/main" id="{2D529E61-1F05-5D92-A303-84A7203BD161}"/>
              </a:ext>
            </a:extLst>
          </p:cNvPr>
          <p:cNvSpPr>
            <a:spLocks noGrp="1"/>
          </p:cNvSpPr>
          <p:nvPr/>
        </p:nvSpPr>
        <p:spPr>
          <a:xfrm>
            <a:off x="228600" y="865581"/>
            <a:ext cx="11841480" cy="4801314"/>
          </a:xfrm>
          <a:prstGeom prst="rect">
            <a:avLst/>
          </a:prstGeom>
          <a:noFill/>
          <a:ln>
            <a:noFill/>
          </a:ln>
        </p:spPr>
        <p:txBody>
          <a:bodyPr wrap="square">
            <a:spAutoFit/>
          </a:bodyPr>
          <a:lstStyle/>
          <a:p>
            <a:pPr>
              <a:buNone/>
            </a:pPr>
            <a:r>
              <a:rPr b="1" dirty="0" err="1">
                <a:latin typeface="メイリオ"/>
                <a:ea typeface="メイリオ"/>
                <a:cs typeface="メイリオ"/>
              </a:rPr>
              <a:t>消防用設備等の設置・維持と適用除外</a:t>
            </a:r>
            <a:endParaRPr b="1" dirty="0">
              <a:latin typeface="メイリオ"/>
              <a:ea typeface="メイリオ"/>
              <a:cs typeface="メイリオ"/>
            </a:endParaRPr>
          </a:p>
          <a:p>
            <a:pPr>
              <a:buNone/>
            </a:pPr>
            <a:r>
              <a:rPr dirty="0">
                <a:latin typeface="メイリオ"/>
                <a:ea typeface="メイリオ"/>
                <a:cs typeface="メイリオ"/>
              </a:rPr>
              <a:t>防火対象物の関係者（所有者・管理者・占有者）は、消防法令に基づき、その用途や規模などに応じて必要な消防用設備等を設置し、適切に維持</a:t>
            </a:r>
          </a:p>
          <a:p>
            <a:pPr>
              <a:buNone/>
            </a:pPr>
            <a:r>
              <a:rPr dirty="0">
                <a:latin typeface="メイリオ"/>
                <a:ea typeface="メイリオ"/>
                <a:cs typeface="メイリオ"/>
              </a:rPr>
              <a:t>消防用設備等は、主に次の3種類に分類</a:t>
            </a:r>
          </a:p>
          <a:p>
            <a:pPr>
              <a:buFont typeface="Arial"/>
              <a:buChar char="•"/>
            </a:pPr>
            <a:r>
              <a:rPr b="1" dirty="0" err="1">
                <a:solidFill>
                  <a:srgbClr val="FF0000"/>
                </a:solidFill>
                <a:latin typeface="メイリオ"/>
                <a:ea typeface="メイリオ"/>
                <a:cs typeface="メイリオ"/>
              </a:rPr>
              <a:t>消防の用に供する設備</a:t>
            </a:r>
            <a:r>
              <a:rPr dirty="0">
                <a:solidFill>
                  <a:srgbClr val="FF0000"/>
                </a:solidFill>
                <a:latin typeface="メイリオ"/>
                <a:ea typeface="メイリオ"/>
                <a:cs typeface="メイリオ"/>
              </a:rPr>
              <a:t> </a:t>
            </a:r>
          </a:p>
          <a:p>
            <a:pPr marL="742950" lvl="1" indent="-285750">
              <a:buFont typeface="Arial"/>
              <a:buChar char="•"/>
            </a:pPr>
            <a:r>
              <a:rPr dirty="0" err="1">
                <a:latin typeface="メイリオ"/>
                <a:ea typeface="メイリオ"/>
                <a:cs typeface="メイリオ"/>
              </a:rPr>
              <a:t>消火設備：消火器、屋内・屋外消火栓設備、スプリンクラー設備など</a:t>
            </a:r>
            <a:r>
              <a:rPr dirty="0">
                <a:latin typeface="メイリオ"/>
                <a:ea typeface="メイリオ"/>
                <a:cs typeface="メイリオ"/>
              </a:rPr>
              <a:t> </a:t>
            </a:r>
          </a:p>
          <a:p>
            <a:pPr marL="742950" lvl="1" indent="-285750">
              <a:buFont typeface="Arial"/>
              <a:buChar char="•"/>
            </a:pPr>
            <a:r>
              <a:rPr dirty="0" err="1">
                <a:latin typeface="メイリオ"/>
                <a:ea typeface="メイリオ"/>
                <a:cs typeface="メイリオ"/>
              </a:rPr>
              <a:t>警報設備：自動火災報知設備、ガス漏れ火災警報設備、非常警報設備など</a:t>
            </a:r>
            <a:r>
              <a:rPr dirty="0">
                <a:latin typeface="メイリオ"/>
                <a:ea typeface="メイリオ"/>
                <a:cs typeface="メイリオ"/>
              </a:rPr>
              <a:t> </a:t>
            </a:r>
          </a:p>
          <a:p>
            <a:pPr marL="742950" lvl="1" indent="-285750">
              <a:buFont typeface="Arial"/>
              <a:buChar char="•"/>
            </a:pPr>
            <a:r>
              <a:rPr dirty="0" err="1">
                <a:latin typeface="メイリオ"/>
                <a:ea typeface="メイリオ"/>
                <a:cs typeface="メイリオ"/>
              </a:rPr>
              <a:t>避難設備：避難器具、誘導灯、誘導標識など</a:t>
            </a:r>
            <a:r>
              <a:rPr dirty="0">
                <a:latin typeface="メイリオ"/>
                <a:ea typeface="メイリオ"/>
                <a:cs typeface="メイリオ"/>
              </a:rPr>
              <a:t> </a:t>
            </a:r>
          </a:p>
          <a:p>
            <a:pPr>
              <a:buFont typeface="Arial"/>
              <a:buChar char="•"/>
            </a:pPr>
            <a:r>
              <a:rPr b="1" dirty="0" err="1">
                <a:solidFill>
                  <a:srgbClr val="FF0000"/>
                </a:solidFill>
                <a:latin typeface="メイリオ"/>
                <a:ea typeface="メイリオ"/>
                <a:cs typeface="メイリオ"/>
              </a:rPr>
              <a:t>消防用水</a:t>
            </a:r>
            <a:r>
              <a:rPr dirty="0">
                <a:solidFill>
                  <a:srgbClr val="FF0000"/>
                </a:solidFill>
                <a:latin typeface="メイリオ"/>
                <a:ea typeface="メイリオ"/>
                <a:cs typeface="メイリオ"/>
              </a:rPr>
              <a:t> </a:t>
            </a:r>
          </a:p>
          <a:p>
            <a:pPr marL="742950" lvl="1" indent="-285750">
              <a:buFont typeface="Arial"/>
              <a:buChar char="•"/>
            </a:pPr>
            <a:r>
              <a:rPr dirty="0" err="1">
                <a:latin typeface="メイリオ"/>
                <a:ea typeface="メイリオ"/>
                <a:cs typeface="メイリオ"/>
              </a:rPr>
              <a:t>防火水槽やこれに代わる貯水池など</a:t>
            </a:r>
            <a:r>
              <a:rPr dirty="0">
                <a:latin typeface="メイリオ"/>
                <a:ea typeface="メイリオ"/>
                <a:cs typeface="メイリオ"/>
              </a:rPr>
              <a:t> </a:t>
            </a:r>
          </a:p>
          <a:p>
            <a:pPr>
              <a:buFont typeface="Arial"/>
              <a:buChar char="•"/>
            </a:pPr>
            <a:r>
              <a:rPr b="1" dirty="0" err="1">
                <a:solidFill>
                  <a:srgbClr val="FF0000"/>
                </a:solidFill>
                <a:latin typeface="メイリオ"/>
                <a:ea typeface="メイリオ"/>
                <a:cs typeface="メイリオ"/>
              </a:rPr>
              <a:t>消火活動上必要な施設</a:t>
            </a:r>
            <a:r>
              <a:rPr dirty="0">
                <a:solidFill>
                  <a:srgbClr val="FF0000"/>
                </a:solidFill>
                <a:latin typeface="メイリオ"/>
                <a:ea typeface="メイリオ"/>
                <a:cs typeface="メイリオ"/>
              </a:rPr>
              <a:t> </a:t>
            </a:r>
          </a:p>
          <a:p>
            <a:pPr marL="742950" lvl="1" indent="-285750">
              <a:buFont typeface="Arial"/>
              <a:buChar char="•"/>
            </a:pPr>
            <a:r>
              <a:rPr dirty="0" err="1">
                <a:latin typeface="メイリオ"/>
                <a:ea typeface="メイリオ"/>
                <a:cs typeface="メイリオ"/>
              </a:rPr>
              <a:t>排煙設備、連結散水設備、連結送水管、非常コンセント設備など</a:t>
            </a:r>
            <a:r>
              <a:rPr dirty="0">
                <a:latin typeface="メイリオ"/>
                <a:ea typeface="メイリオ"/>
                <a:cs typeface="メイリオ"/>
              </a:rPr>
              <a:t> </a:t>
            </a:r>
          </a:p>
          <a:p>
            <a:pPr>
              <a:buNone/>
            </a:pPr>
            <a:r>
              <a:rPr dirty="0">
                <a:latin typeface="メイリオ"/>
                <a:ea typeface="メイリオ"/>
                <a:cs typeface="メイリオ"/>
              </a:rPr>
              <a:t>市町村は、地域の気候や風土などの特殊性から、国の基準だけでは防火目的を十分に達成できない場合、条例によって設備の技術基準を強化。一方、設備の位置・構造・状況などから火災の発生や延焼のおそれが著しく低い場合は、消防長または消防署長の判断により、基準を適用しないことがあり。これを「特例適用」</a:t>
            </a:r>
            <a:r>
              <a:rPr lang="ja-JP" altLang="en-US" dirty="0">
                <a:latin typeface="メイリオ"/>
                <a:ea typeface="メイリオ"/>
                <a:cs typeface="メイリオ"/>
              </a:rPr>
              <a:t>という。</a:t>
            </a:r>
            <a:endParaRPr dirty="0">
              <a:latin typeface="メイリオ"/>
              <a:ea typeface="メイリオ"/>
              <a:cs typeface="メイリオ"/>
            </a:endParaRPr>
          </a:p>
          <a:p>
            <a:pPr>
              <a:buNone/>
            </a:pPr>
            <a:r>
              <a:rPr dirty="0" err="1">
                <a:latin typeface="メイリオ"/>
                <a:ea typeface="メイリオ"/>
                <a:cs typeface="メイリオ"/>
              </a:rPr>
              <a:t>また、通常の消防用設備等と同等以上の性能を持つと認定された「特殊消防用設備等」を、消防法に基づく設備に代えて設置することもでき</a:t>
            </a:r>
            <a:r>
              <a:rPr lang="ja-JP" altLang="en-US" dirty="0">
                <a:latin typeface="メイリオ"/>
                <a:ea typeface="メイリオ"/>
                <a:cs typeface="メイリオ"/>
              </a:rPr>
              <a:t>、</a:t>
            </a:r>
            <a:r>
              <a:rPr dirty="0" err="1">
                <a:latin typeface="メイリオ"/>
                <a:ea typeface="メイリオ"/>
                <a:cs typeface="メイリオ"/>
              </a:rPr>
              <a:t>特殊消防用設備等は、総務大臣の認定を受けた設備に限</a:t>
            </a:r>
            <a:r>
              <a:rPr lang="ja-JP" altLang="en-US" dirty="0">
                <a:latin typeface="メイリオ"/>
                <a:ea typeface="メイリオ"/>
                <a:cs typeface="メイリオ"/>
              </a:rPr>
              <a:t>る</a:t>
            </a:r>
            <a:r>
              <a:rPr dirty="0">
                <a:latin typeface="メイリオ"/>
                <a:ea typeface="メイリオ"/>
                <a:cs typeface="メイリオ"/>
              </a:rPr>
              <a:t>。</a:t>
            </a:r>
          </a:p>
        </p:txBody>
      </p:sp>
    </p:spTree>
    <p:extLst>
      <p:ext uri="{BB962C8B-B14F-4D97-AF65-F5344CB8AC3E}">
        <p14:creationId xmlns:p14="http://schemas.microsoft.com/office/powerpoint/2010/main" val="35033213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E87E0A-120A-4FDE-A0B6-809DB24F58DD}"/>
              </a:ext>
            </a:extLst>
          </p:cNvPr>
          <p:cNvSpPr>
            <a:spLocks noGrp="1"/>
          </p:cNvSpPr>
          <p:nvPr>
            <p:ph type="title"/>
          </p:nvPr>
        </p:nvSpPr>
        <p:spPr/>
        <p:txBody>
          <a:bodyPr/>
          <a:lstStyle/>
          <a:p>
            <a:pPr>
              <a:defRPr sz="1950" b="1">
                <a:solidFill>
                  <a:srgbClr val="17365D"/>
                </a:solidFill>
              </a:defRPr>
            </a:pPr>
            <a:endParaRPr dirty="0"/>
          </a:p>
        </p:txBody>
      </p:sp>
      <p:sp>
        <p:nvSpPr>
          <p:cNvPr id="3" name="スライド番号プレースホルダー 2">
            <a:extLst>
              <a:ext uri="{FF2B5EF4-FFF2-40B4-BE49-F238E27FC236}">
                <a16:creationId xmlns:a16="http://schemas.microsoft.com/office/drawing/2014/main" id="{4E01061C-DDBA-4743-8B8E-BE3BAAC6C716}"/>
              </a:ext>
            </a:extLst>
          </p:cNvPr>
          <p:cNvSpPr>
            <a:spLocks noGrp="1"/>
          </p:cNvSpPr>
          <p:nvPr>
            <p:ph type="sldNum" idx="12"/>
          </p:nvPr>
        </p:nvSpPr>
        <p:spPr/>
        <p:txBody>
          <a:bodyPr/>
          <a:lstStyle/>
          <a:p>
            <a:fld id="{4932B27F-0834-4F11-AF0D-3B42CF9EE089}" type="slidenum">
              <a:rPr/>
              <a:t>33</a:t>
            </a:fld>
            <a:endParaRPr/>
          </a:p>
        </p:txBody>
      </p:sp>
      <p:pic>
        <p:nvPicPr>
          <p:cNvPr id="7" name="図 3"/>
          <p:cNvPicPr>
            <a:picLocks noChangeAspect="1"/>
          </p:cNvPicPr>
          <p:nvPr/>
        </p:nvPicPr>
        <p:blipFill>
          <a:blip r:embed="rId3"/>
          <a:stretch>
            <a:fillRect/>
          </a:stretch>
        </p:blipFill>
        <p:spPr>
          <a:xfrm>
            <a:off x="792010" y="0"/>
            <a:ext cx="10607979" cy="6858000"/>
          </a:xfrm>
          <a:prstGeom prst="rect">
            <a:avLst/>
          </a:prstGeom>
        </p:spPr>
      </p:pic>
    </p:spTree>
    <p:extLst>
      <p:ext uri="{BB962C8B-B14F-4D97-AF65-F5344CB8AC3E}">
        <p14:creationId xmlns:p14="http://schemas.microsoft.com/office/powerpoint/2010/main" val="1725104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623C1C2-B4BC-9303-5CEB-893984676DE9}"/>
              </a:ext>
            </a:extLst>
          </p:cNvPr>
          <p:cNvSpPr>
            <a:spLocks noGrp="1"/>
          </p:cNvSpPr>
          <p:nvPr>
            <p:ph type="title"/>
          </p:nvPr>
        </p:nvSpPr>
        <p:spPr/>
        <p:txBody>
          <a:bodyPr/>
          <a:lstStyle/>
          <a:p>
            <a:endParaRPr kumimoji="1" lang="ja-JP" altLang="en-US" dirty="0"/>
          </a:p>
        </p:txBody>
      </p:sp>
      <p:sp>
        <p:nvSpPr>
          <p:cNvPr id="3" name="スライド番号プレースホルダー 2">
            <a:extLst>
              <a:ext uri="{FF2B5EF4-FFF2-40B4-BE49-F238E27FC236}">
                <a16:creationId xmlns:a16="http://schemas.microsoft.com/office/drawing/2014/main" id="{84DAF509-58FE-E322-14EF-593EC466A5CA}"/>
              </a:ext>
            </a:extLst>
          </p:cNvPr>
          <p:cNvSpPr>
            <a:spLocks noGrp="1"/>
          </p:cNvSpPr>
          <p:nvPr>
            <p:ph type="sldNum" sz="quarter" idx="12"/>
          </p:nvPr>
        </p:nvSpPr>
        <p:spPr/>
        <p:txBody>
          <a:bodyPr/>
          <a:lstStyle/>
          <a:p>
            <a:fld id="{4932B27F-0834-4F11-AF0D-3B42CF9EE089}" type="slidenum">
              <a:rPr lang="ja-JP" altLang="en-US" smtClean="0"/>
              <a:pPr/>
              <a:t>34</a:t>
            </a:fld>
            <a:endParaRPr lang="ja-JP" altLang="en-US" dirty="0"/>
          </a:p>
        </p:txBody>
      </p:sp>
      <p:sp>
        <p:nvSpPr>
          <p:cNvPr id="5" name="テキスト ボックス 4">
            <a:extLst>
              <a:ext uri="{FF2B5EF4-FFF2-40B4-BE49-F238E27FC236}">
                <a16:creationId xmlns:a16="http://schemas.microsoft.com/office/drawing/2014/main" id="{14EC9FAE-40F5-1F27-AB7A-257FB806C7E4}"/>
              </a:ext>
            </a:extLst>
          </p:cNvPr>
          <p:cNvSpPr txBox="1"/>
          <p:nvPr/>
        </p:nvSpPr>
        <p:spPr bwMode="auto">
          <a:xfrm>
            <a:off x="169333" y="273806"/>
            <a:ext cx="11887200" cy="639405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square">
            <a:spAutoFit/>
          </a:bodyPr>
          <a:lstStyle/>
          <a:p>
            <a:pPr>
              <a:buNone/>
            </a:pPr>
            <a:r>
              <a:rPr lang="ja-JP" altLang="en-US" sz="1050" b="1" dirty="0">
                <a:latin typeface="メイリオ" panose="020B0604030504040204" pitchFamily="50" charset="-128"/>
                <a:ea typeface="メイリオ" panose="020B0604030504040204" pitchFamily="50" charset="-128"/>
              </a:rPr>
              <a:t>問</a:t>
            </a:r>
            <a:r>
              <a:rPr lang="en-US" altLang="ja-JP" sz="1050" b="1" dirty="0">
                <a:latin typeface="メイリオ" panose="020B0604030504040204" pitchFamily="50" charset="-128"/>
                <a:ea typeface="メイリオ" panose="020B0604030504040204" pitchFamily="50" charset="-128"/>
              </a:rPr>
              <a:t>1</a:t>
            </a:r>
          </a:p>
          <a:p>
            <a:pPr>
              <a:buNone/>
            </a:pPr>
            <a:r>
              <a:rPr lang="ja-JP" altLang="en-US" sz="1050" dirty="0">
                <a:latin typeface="メイリオ" panose="020B0604030504040204" pitchFamily="50" charset="-128"/>
                <a:ea typeface="メイリオ" panose="020B0604030504040204" pitchFamily="50" charset="-128"/>
              </a:rPr>
              <a:t>建築確認の目的として、最も適切なものはどれか。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建築物の売買価格を決定するため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建築計画が建築基準関係規定に適合しているかを工事着手前に審査するため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建築物の所有者を登録するため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建築工事の施工業者を選定するため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2</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建築確認は、建築物の計画が建築基準法令などに適合しているかを、工事着手前に確認する制度です。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問</a:t>
            </a:r>
            <a:r>
              <a:rPr lang="en-US" altLang="ja-JP" sz="1050" b="1" dirty="0">
                <a:latin typeface="メイリオ" panose="020B0604030504040204" pitchFamily="50" charset="-128"/>
                <a:ea typeface="メイリオ" panose="020B0604030504040204" pitchFamily="50" charset="-128"/>
              </a:rPr>
              <a:t>2</a:t>
            </a:r>
          </a:p>
          <a:p>
            <a:pPr>
              <a:buNone/>
            </a:pPr>
            <a:r>
              <a:rPr lang="ja-JP" altLang="en-US" sz="1050" dirty="0">
                <a:latin typeface="メイリオ" panose="020B0604030504040204" pitchFamily="50" charset="-128"/>
                <a:ea typeface="メイリオ" panose="020B0604030504040204" pitchFamily="50" charset="-128"/>
              </a:rPr>
              <a:t>消防同意を行う者として、正しいものはどれか。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都道府県知事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建築物の所有者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消防長または消防署長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建築工事の施工業者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3</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消防同意では、消防長または消防署長が建築計画について消防関係法令への適合状況を審査します。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問</a:t>
            </a:r>
            <a:r>
              <a:rPr lang="en-US" altLang="ja-JP" sz="1050" b="1" dirty="0">
                <a:latin typeface="メイリオ" panose="020B0604030504040204" pitchFamily="50" charset="-128"/>
                <a:ea typeface="メイリオ" panose="020B0604030504040204" pitchFamily="50" charset="-128"/>
              </a:rPr>
              <a:t>3</a:t>
            </a:r>
          </a:p>
          <a:p>
            <a:pPr>
              <a:buNone/>
            </a:pPr>
            <a:r>
              <a:rPr lang="ja-JP" altLang="en-US" sz="1050" dirty="0">
                <a:latin typeface="メイリオ" panose="020B0604030504040204" pitchFamily="50" charset="-128"/>
                <a:ea typeface="メイリオ" panose="020B0604030504040204" pitchFamily="50" charset="-128"/>
              </a:rPr>
              <a:t>特殊建築物について、確認申請が必要となる規模として正しいものはどれか。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対象用途部分の床面積が</a:t>
            </a:r>
            <a:r>
              <a:rPr lang="en-US" altLang="ja-JP" sz="1050" dirty="0">
                <a:latin typeface="メイリオ" panose="020B0604030504040204" pitchFamily="50" charset="-128"/>
                <a:ea typeface="メイリオ" panose="020B0604030504040204" pitchFamily="50" charset="-128"/>
              </a:rPr>
              <a:t>50㎡</a:t>
            </a:r>
            <a:r>
              <a:rPr lang="ja-JP" altLang="en-US" sz="1050" dirty="0">
                <a:latin typeface="メイリオ" panose="020B0604030504040204" pitchFamily="50" charset="-128"/>
                <a:ea typeface="メイリオ" panose="020B0604030504040204" pitchFamily="50" charset="-128"/>
              </a:rPr>
              <a:t>を超えるもの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対象用途部分の床面積が</a:t>
            </a:r>
            <a:r>
              <a:rPr lang="en-US" altLang="ja-JP" sz="1050" dirty="0">
                <a:latin typeface="メイリオ" panose="020B0604030504040204" pitchFamily="50" charset="-128"/>
                <a:ea typeface="メイリオ" panose="020B0604030504040204" pitchFamily="50" charset="-128"/>
              </a:rPr>
              <a:t>100㎡</a:t>
            </a:r>
            <a:r>
              <a:rPr lang="ja-JP" altLang="en-US" sz="1050" dirty="0">
                <a:latin typeface="メイリオ" panose="020B0604030504040204" pitchFamily="50" charset="-128"/>
                <a:ea typeface="メイリオ" panose="020B0604030504040204" pitchFamily="50" charset="-128"/>
              </a:rPr>
              <a:t>を超えるもの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対象用途部分の床面積が</a:t>
            </a:r>
            <a:r>
              <a:rPr lang="en-US" altLang="ja-JP" sz="1050" dirty="0">
                <a:latin typeface="メイリオ" panose="020B0604030504040204" pitchFamily="50" charset="-128"/>
                <a:ea typeface="メイリオ" panose="020B0604030504040204" pitchFamily="50" charset="-128"/>
              </a:rPr>
              <a:t>150㎡</a:t>
            </a:r>
            <a:r>
              <a:rPr lang="ja-JP" altLang="en-US" sz="1050" dirty="0">
                <a:latin typeface="メイリオ" panose="020B0604030504040204" pitchFamily="50" charset="-128"/>
                <a:ea typeface="メイリオ" panose="020B0604030504040204" pitchFamily="50" charset="-128"/>
              </a:rPr>
              <a:t>を超えるもの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対象用途部分の床面積が</a:t>
            </a:r>
            <a:r>
              <a:rPr lang="en-US" altLang="ja-JP" sz="1050" dirty="0">
                <a:latin typeface="メイリオ" panose="020B0604030504040204" pitchFamily="50" charset="-128"/>
                <a:ea typeface="メイリオ" panose="020B0604030504040204" pitchFamily="50" charset="-128"/>
              </a:rPr>
              <a:t>200㎡</a:t>
            </a:r>
            <a:r>
              <a:rPr lang="ja-JP" altLang="en-US" sz="1050" dirty="0">
                <a:latin typeface="メイリオ" panose="020B0604030504040204" pitchFamily="50" charset="-128"/>
                <a:ea typeface="メイリオ" panose="020B0604030504040204" pitchFamily="50" charset="-128"/>
              </a:rPr>
              <a:t>を超えるもの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4</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劇場、病院、学校、百貨店などの特殊建築物では、対象用途部分の床面積が</a:t>
            </a:r>
            <a:r>
              <a:rPr lang="en-US" altLang="ja-JP" sz="1050" dirty="0">
                <a:latin typeface="メイリオ" panose="020B0604030504040204" pitchFamily="50" charset="-128"/>
                <a:ea typeface="メイリオ" panose="020B0604030504040204" pitchFamily="50" charset="-128"/>
              </a:rPr>
              <a:t>200㎡</a:t>
            </a:r>
            <a:r>
              <a:rPr lang="ja-JP" altLang="en-US" sz="1050" dirty="0">
                <a:latin typeface="メイリオ" panose="020B0604030504040204" pitchFamily="50" charset="-128"/>
                <a:ea typeface="メイリオ" panose="020B0604030504040204" pitchFamily="50" charset="-128"/>
              </a:rPr>
              <a:t>を超える場合に確認申請が必要です。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問</a:t>
            </a:r>
            <a:r>
              <a:rPr lang="en-US" altLang="ja-JP" sz="1050" b="1" dirty="0">
                <a:latin typeface="メイリオ" panose="020B0604030504040204" pitchFamily="50" charset="-128"/>
                <a:ea typeface="メイリオ" panose="020B0604030504040204" pitchFamily="50" charset="-128"/>
              </a:rPr>
              <a:t>4</a:t>
            </a:r>
          </a:p>
          <a:p>
            <a:pPr>
              <a:buNone/>
            </a:pPr>
            <a:r>
              <a:rPr lang="ja-JP" altLang="en-US" sz="1050" dirty="0">
                <a:latin typeface="メイリオ" panose="020B0604030504040204" pitchFamily="50" charset="-128"/>
                <a:ea typeface="メイリオ" panose="020B0604030504040204" pitchFamily="50" charset="-128"/>
              </a:rPr>
              <a:t>防火地域・準防火地域外で行う増築について、原則として確認申請が不要となるものはどれか。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増築部分の床面積が</a:t>
            </a:r>
            <a:r>
              <a:rPr lang="en-US" altLang="ja-JP" sz="1050" dirty="0">
                <a:latin typeface="メイリオ" panose="020B0604030504040204" pitchFamily="50" charset="-128"/>
                <a:ea typeface="メイリオ" panose="020B0604030504040204" pitchFamily="50" charset="-128"/>
              </a:rPr>
              <a:t>10㎡</a:t>
            </a:r>
            <a:r>
              <a:rPr lang="ja-JP" altLang="en-US" sz="1050" dirty="0">
                <a:latin typeface="メイリオ" panose="020B0604030504040204" pitchFamily="50" charset="-128"/>
                <a:ea typeface="メイリオ" panose="020B0604030504040204" pitchFamily="50" charset="-128"/>
              </a:rPr>
              <a:t>以内の場合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増築部分の床面積が</a:t>
            </a:r>
            <a:r>
              <a:rPr lang="en-US" altLang="ja-JP" sz="1050" dirty="0">
                <a:latin typeface="メイリオ" panose="020B0604030504040204" pitchFamily="50" charset="-128"/>
                <a:ea typeface="メイリオ" panose="020B0604030504040204" pitchFamily="50" charset="-128"/>
              </a:rPr>
              <a:t>20㎡</a:t>
            </a:r>
            <a:r>
              <a:rPr lang="ja-JP" altLang="en-US" sz="1050" dirty="0">
                <a:latin typeface="メイリオ" panose="020B0604030504040204" pitchFamily="50" charset="-128"/>
                <a:ea typeface="メイリオ" panose="020B0604030504040204" pitchFamily="50" charset="-128"/>
              </a:rPr>
              <a:t>以内の場合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増築部分の床面積が</a:t>
            </a:r>
            <a:r>
              <a:rPr lang="en-US" altLang="ja-JP" sz="1050" dirty="0">
                <a:latin typeface="メイリオ" panose="020B0604030504040204" pitchFamily="50" charset="-128"/>
                <a:ea typeface="メイリオ" panose="020B0604030504040204" pitchFamily="50" charset="-128"/>
              </a:rPr>
              <a:t>50㎡</a:t>
            </a:r>
            <a:r>
              <a:rPr lang="ja-JP" altLang="en-US" sz="1050" dirty="0">
                <a:latin typeface="メイリオ" panose="020B0604030504040204" pitchFamily="50" charset="-128"/>
                <a:ea typeface="メイリオ" panose="020B0604030504040204" pitchFamily="50" charset="-128"/>
              </a:rPr>
              <a:t>以内の場合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増築部分の床面積が</a:t>
            </a:r>
            <a:r>
              <a:rPr lang="en-US" altLang="ja-JP" sz="1050" dirty="0">
                <a:latin typeface="メイリオ" panose="020B0604030504040204" pitchFamily="50" charset="-128"/>
                <a:ea typeface="メイリオ" panose="020B0604030504040204" pitchFamily="50" charset="-128"/>
              </a:rPr>
              <a:t>100㎡</a:t>
            </a:r>
            <a:r>
              <a:rPr lang="ja-JP" altLang="en-US" sz="1050" dirty="0">
                <a:latin typeface="メイリオ" panose="020B0604030504040204" pitchFamily="50" charset="-128"/>
                <a:ea typeface="メイリオ" panose="020B0604030504040204" pitchFamily="50" charset="-128"/>
              </a:rPr>
              <a:t>以内の場合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1</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防火地域・準防火地域外における増築、改築または移転で、その部分の床面積の合計が</a:t>
            </a:r>
            <a:r>
              <a:rPr lang="en-US" altLang="ja-JP" sz="1050" dirty="0">
                <a:latin typeface="メイリオ" panose="020B0604030504040204" pitchFamily="50" charset="-128"/>
                <a:ea typeface="メイリオ" panose="020B0604030504040204" pitchFamily="50" charset="-128"/>
              </a:rPr>
              <a:t>10㎡</a:t>
            </a:r>
            <a:r>
              <a:rPr lang="ja-JP" altLang="en-US" sz="1050" dirty="0">
                <a:latin typeface="メイリオ" panose="020B0604030504040204" pitchFamily="50" charset="-128"/>
                <a:ea typeface="メイリオ" panose="020B0604030504040204" pitchFamily="50" charset="-128"/>
              </a:rPr>
              <a:t>以内の場合は、原則として確認申請が不要です。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問</a:t>
            </a:r>
            <a:r>
              <a:rPr lang="en-US" altLang="ja-JP" sz="1050" b="1" dirty="0">
                <a:latin typeface="メイリオ" panose="020B0604030504040204" pitchFamily="50" charset="-128"/>
                <a:ea typeface="メイリオ" panose="020B0604030504040204" pitchFamily="50" charset="-128"/>
              </a:rPr>
              <a:t>5</a:t>
            </a:r>
          </a:p>
          <a:p>
            <a:pPr>
              <a:buNone/>
            </a:pPr>
            <a:r>
              <a:rPr lang="ja-JP" altLang="en-US" sz="1050" dirty="0">
                <a:latin typeface="メイリオ" panose="020B0604030504040204" pitchFamily="50" charset="-128"/>
                <a:ea typeface="メイリオ" panose="020B0604030504040204" pitchFamily="50" charset="-128"/>
              </a:rPr>
              <a:t>確認済証に関する説明として、正しいものはどれか。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工事完了後にのみ交付される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確認済証がなくても、確認申請を提出すれば直ちに工事へ着手できる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建築基準関係規定への適合が確認されると交付され、原則として交付前に工事へ着手できない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消防用設備等の点検結果だけを証明する書類である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3</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審査によって建築計画の適合が確認されると確認済証が交付されます。原則として、その交付を受けるまでは建築工事などに着手できません。</a:t>
            </a:r>
          </a:p>
        </p:txBody>
      </p:sp>
    </p:spTree>
    <p:extLst>
      <p:ext uri="{BB962C8B-B14F-4D97-AF65-F5344CB8AC3E}">
        <p14:creationId xmlns:p14="http://schemas.microsoft.com/office/powerpoint/2010/main" val="2552069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626873-1D2E-92B0-DE94-3C15628FAAE4}"/>
              </a:ext>
            </a:extLst>
          </p:cNvPr>
          <p:cNvSpPr>
            <a:spLocks noGrp="1"/>
          </p:cNvSpPr>
          <p:nvPr>
            <p:ph type="title"/>
          </p:nvPr>
        </p:nvSpPr>
        <p:spPr/>
        <p:txBody>
          <a:bodyPr/>
          <a:lstStyle/>
          <a:p>
            <a:endParaRPr kumimoji="1" lang="ja-JP" altLang="en-US"/>
          </a:p>
        </p:txBody>
      </p:sp>
      <p:sp>
        <p:nvSpPr>
          <p:cNvPr id="3" name="スライド番号プレースホルダー 2">
            <a:extLst>
              <a:ext uri="{FF2B5EF4-FFF2-40B4-BE49-F238E27FC236}">
                <a16:creationId xmlns:a16="http://schemas.microsoft.com/office/drawing/2014/main" id="{F84C0989-E261-E122-4CB1-551A140AEC09}"/>
              </a:ext>
            </a:extLst>
          </p:cNvPr>
          <p:cNvSpPr>
            <a:spLocks noGrp="1"/>
          </p:cNvSpPr>
          <p:nvPr>
            <p:ph type="sldNum" sz="quarter" idx="12"/>
          </p:nvPr>
        </p:nvSpPr>
        <p:spPr/>
        <p:txBody>
          <a:bodyPr/>
          <a:lstStyle/>
          <a:p>
            <a:fld id="{4932B27F-0834-4F11-AF0D-3B42CF9EE089}" type="slidenum">
              <a:rPr lang="ja-JP" altLang="en-US" smtClean="0"/>
              <a:pPr/>
              <a:t>35</a:t>
            </a:fld>
            <a:endParaRPr lang="ja-JP" altLang="en-US" dirty="0"/>
          </a:p>
        </p:txBody>
      </p:sp>
      <p:sp>
        <p:nvSpPr>
          <p:cNvPr id="5" name="テキスト ボックス 4">
            <a:extLst>
              <a:ext uri="{FF2B5EF4-FFF2-40B4-BE49-F238E27FC236}">
                <a16:creationId xmlns:a16="http://schemas.microsoft.com/office/drawing/2014/main" id="{298E4E5E-C921-9CEA-5850-3D47B71EBF71}"/>
              </a:ext>
            </a:extLst>
          </p:cNvPr>
          <p:cNvSpPr txBox="1"/>
          <p:nvPr/>
        </p:nvSpPr>
        <p:spPr bwMode="auto">
          <a:xfrm>
            <a:off x="289560" y="47253"/>
            <a:ext cx="11734800" cy="6186309"/>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square">
            <a:spAutoFit/>
          </a:bodyPr>
          <a:lstStyle/>
          <a:p>
            <a:pPr>
              <a:buNone/>
            </a:pPr>
            <a:r>
              <a:rPr lang="ja-JP" altLang="en-US" sz="900" b="1" dirty="0">
                <a:latin typeface="メイリオ" panose="020B0604030504040204" pitchFamily="50" charset="-128"/>
                <a:ea typeface="メイリオ" panose="020B0604030504040204" pitchFamily="50" charset="-128"/>
              </a:rPr>
              <a:t>問題６</a:t>
            </a:r>
            <a:endParaRPr lang="en-US" altLang="ja-JP" sz="900" b="1" dirty="0">
              <a:latin typeface="メイリオ" panose="020B0604030504040204" pitchFamily="50" charset="-128"/>
              <a:ea typeface="メイリオ" panose="020B0604030504040204" pitchFamily="50" charset="-128"/>
            </a:endParaRPr>
          </a:p>
          <a:p>
            <a:pPr>
              <a:buNone/>
            </a:pPr>
            <a:r>
              <a:rPr lang="ja-JP" altLang="en-US" sz="900" dirty="0">
                <a:latin typeface="メイリオ" panose="020B0604030504040204" pitchFamily="50" charset="-128"/>
                <a:ea typeface="メイリオ" panose="020B0604030504040204" pitchFamily="50" charset="-128"/>
              </a:rPr>
              <a:t>防火対象物に消防用設備等を設置し、維持する義務を負う者として正しいものはどれか。</a:t>
            </a:r>
          </a:p>
          <a:p>
            <a:pPr>
              <a:buFont typeface="+mj-lt"/>
              <a:buAutoNum type="arabicPeriod"/>
            </a:pPr>
            <a:r>
              <a:rPr lang="ja-JP" altLang="en-US" sz="900" dirty="0">
                <a:latin typeface="メイリオ" panose="020B0604030504040204" pitchFamily="50" charset="-128"/>
                <a:ea typeface="メイリオ" panose="020B0604030504040204" pitchFamily="50" charset="-128"/>
              </a:rPr>
              <a:t>消防長のみ </a:t>
            </a:r>
          </a:p>
          <a:p>
            <a:pPr>
              <a:buFont typeface="+mj-lt"/>
              <a:buAutoNum type="arabicPeriod"/>
            </a:pPr>
            <a:r>
              <a:rPr lang="ja-JP" altLang="en-US" sz="900" dirty="0">
                <a:latin typeface="メイリオ" panose="020B0604030504040204" pitchFamily="50" charset="-128"/>
                <a:ea typeface="メイリオ" panose="020B0604030504040204" pitchFamily="50" charset="-128"/>
              </a:rPr>
              <a:t>市町村長のみ </a:t>
            </a:r>
          </a:p>
          <a:p>
            <a:pPr>
              <a:buFont typeface="+mj-lt"/>
              <a:buAutoNum type="arabicPeriod"/>
            </a:pPr>
            <a:r>
              <a:rPr lang="ja-JP" altLang="en-US" sz="900" dirty="0">
                <a:latin typeface="メイリオ" panose="020B0604030504040204" pitchFamily="50" charset="-128"/>
                <a:ea typeface="メイリオ" panose="020B0604030504040204" pitchFamily="50" charset="-128"/>
              </a:rPr>
              <a:t>防火対象物の所有者・管理者・占有者 </a:t>
            </a:r>
          </a:p>
          <a:p>
            <a:pPr>
              <a:buFont typeface="+mj-lt"/>
              <a:buAutoNum type="arabicPeriod"/>
            </a:pPr>
            <a:r>
              <a:rPr lang="ja-JP" altLang="en-US" sz="900" dirty="0">
                <a:latin typeface="メイリオ" panose="020B0604030504040204" pitchFamily="50" charset="-128"/>
                <a:ea typeface="メイリオ" panose="020B0604030504040204" pitchFamily="50" charset="-128"/>
              </a:rPr>
              <a:t>消防設備士のみ </a:t>
            </a:r>
          </a:p>
          <a:p>
            <a:pPr>
              <a:buNone/>
            </a:pPr>
            <a:r>
              <a:rPr lang="ja-JP" altLang="en-US" sz="900" b="1" dirty="0">
                <a:latin typeface="メイリオ" panose="020B0604030504040204" pitchFamily="50" charset="-128"/>
                <a:ea typeface="メイリオ" panose="020B0604030504040204" pitchFamily="50" charset="-128"/>
              </a:rPr>
              <a:t>正解：</a:t>
            </a:r>
            <a:r>
              <a:rPr lang="en-US" altLang="ja-JP" sz="900" b="1" dirty="0">
                <a:latin typeface="メイリオ" panose="020B0604030504040204" pitchFamily="50" charset="-128"/>
                <a:ea typeface="メイリオ" panose="020B0604030504040204" pitchFamily="50" charset="-128"/>
              </a:rPr>
              <a:t>3</a:t>
            </a:r>
            <a:endParaRPr lang="ja-JP" altLang="en-US" sz="900" dirty="0">
              <a:latin typeface="メイリオ" panose="020B0604030504040204" pitchFamily="50" charset="-128"/>
              <a:ea typeface="メイリオ" panose="020B0604030504040204" pitchFamily="50" charset="-128"/>
            </a:endParaRPr>
          </a:p>
          <a:p>
            <a:pPr>
              <a:buNone/>
            </a:pPr>
            <a:r>
              <a:rPr lang="ja-JP" altLang="en-US" sz="900" b="1" dirty="0">
                <a:latin typeface="メイリオ" panose="020B0604030504040204" pitchFamily="50" charset="-128"/>
                <a:ea typeface="メイリオ" panose="020B0604030504040204" pitchFamily="50" charset="-128"/>
              </a:rPr>
              <a:t>解説：　</a:t>
            </a:r>
            <a:r>
              <a:rPr lang="ja-JP" altLang="en-US" sz="900" dirty="0">
                <a:latin typeface="メイリオ" panose="020B0604030504040204" pitchFamily="50" charset="-128"/>
                <a:ea typeface="メイリオ" panose="020B0604030504040204" pitchFamily="50" charset="-128"/>
              </a:rPr>
              <a:t>防火対象物の関係者である所有者・管理者・占有者は、その建物の用途や規模などに応じて、必要な消防用設備等を設置し、適切に維持しなければなりません。</a:t>
            </a:r>
          </a:p>
          <a:p>
            <a:pPr>
              <a:buNone/>
            </a:pPr>
            <a:endParaRPr lang="ja-JP" altLang="en-US" sz="900" dirty="0">
              <a:latin typeface="メイリオ" panose="020B0604030504040204" pitchFamily="50" charset="-128"/>
              <a:ea typeface="メイリオ" panose="020B0604030504040204" pitchFamily="50" charset="-128"/>
            </a:endParaRPr>
          </a:p>
          <a:p>
            <a:pPr>
              <a:buNone/>
            </a:pPr>
            <a:r>
              <a:rPr lang="ja-JP" altLang="en-US" sz="900" b="1" dirty="0">
                <a:latin typeface="メイリオ" panose="020B0604030504040204" pitchFamily="50" charset="-128"/>
                <a:ea typeface="メイリオ" panose="020B0604030504040204" pitchFamily="50" charset="-128"/>
              </a:rPr>
              <a:t>問題７</a:t>
            </a:r>
            <a:endParaRPr lang="en-US" altLang="ja-JP" sz="900" b="1" dirty="0">
              <a:latin typeface="メイリオ" panose="020B0604030504040204" pitchFamily="50" charset="-128"/>
              <a:ea typeface="メイリオ" panose="020B0604030504040204" pitchFamily="50" charset="-128"/>
            </a:endParaRPr>
          </a:p>
          <a:p>
            <a:pPr>
              <a:buNone/>
            </a:pPr>
            <a:r>
              <a:rPr lang="ja-JP" altLang="en-US" sz="900" dirty="0">
                <a:latin typeface="メイリオ" panose="020B0604030504040204" pitchFamily="50" charset="-128"/>
                <a:ea typeface="メイリオ" panose="020B0604030504040204" pitchFamily="50" charset="-128"/>
              </a:rPr>
              <a:t>次のうち、「警報設備」に該当するものはどれか。</a:t>
            </a:r>
          </a:p>
          <a:p>
            <a:pPr>
              <a:buFont typeface="+mj-lt"/>
              <a:buAutoNum type="arabicPeriod"/>
            </a:pPr>
            <a:r>
              <a:rPr lang="ja-JP" altLang="en-US" sz="900" dirty="0">
                <a:latin typeface="メイリオ" panose="020B0604030504040204" pitchFamily="50" charset="-128"/>
                <a:ea typeface="メイリオ" panose="020B0604030504040204" pitchFamily="50" charset="-128"/>
              </a:rPr>
              <a:t>スプリンクラー設備 </a:t>
            </a:r>
          </a:p>
          <a:p>
            <a:pPr>
              <a:buFont typeface="+mj-lt"/>
              <a:buAutoNum type="arabicPeriod"/>
            </a:pPr>
            <a:r>
              <a:rPr lang="ja-JP" altLang="en-US" sz="900" dirty="0">
                <a:latin typeface="メイリオ" panose="020B0604030504040204" pitchFamily="50" charset="-128"/>
                <a:ea typeface="メイリオ" panose="020B0604030504040204" pitchFamily="50" charset="-128"/>
              </a:rPr>
              <a:t>自動火災報知設備 </a:t>
            </a:r>
          </a:p>
          <a:p>
            <a:pPr>
              <a:buFont typeface="+mj-lt"/>
              <a:buAutoNum type="arabicPeriod"/>
            </a:pPr>
            <a:r>
              <a:rPr lang="ja-JP" altLang="en-US" sz="900" dirty="0">
                <a:latin typeface="メイリオ" panose="020B0604030504040204" pitchFamily="50" charset="-128"/>
                <a:ea typeface="メイリオ" panose="020B0604030504040204" pitchFamily="50" charset="-128"/>
              </a:rPr>
              <a:t>避難器具 </a:t>
            </a:r>
          </a:p>
          <a:p>
            <a:pPr>
              <a:buFont typeface="+mj-lt"/>
              <a:buAutoNum type="arabicPeriod"/>
            </a:pPr>
            <a:r>
              <a:rPr lang="ja-JP" altLang="en-US" sz="900" dirty="0">
                <a:latin typeface="メイリオ" panose="020B0604030504040204" pitchFamily="50" charset="-128"/>
                <a:ea typeface="メイリオ" panose="020B0604030504040204" pitchFamily="50" charset="-128"/>
              </a:rPr>
              <a:t>連結送水管 </a:t>
            </a:r>
          </a:p>
          <a:p>
            <a:pPr>
              <a:buNone/>
            </a:pPr>
            <a:r>
              <a:rPr lang="ja-JP" altLang="en-US" sz="900" b="1" dirty="0">
                <a:latin typeface="メイリオ" panose="020B0604030504040204" pitchFamily="50" charset="-128"/>
                <a:ea typeface="メイリオ" panose="020B0604030504040204" pitchFamily="50" charset="-128"/>
              </a:rPr>
              <a:t>正解：</a:t>
            </a:r>
            <a:r>
              <a:rPr lang="en-US" altLang="ja-JP" sz="900" b="1" dirty="0">
                <a:latin typeface="メイリオ" panose="020B0604030504040204" pitchFamily="50" charset="-128"/>
                <a:ea typeface="メイリオ" panose="020B0604030504040204" pitchFamily="50" charset="-128"/>
              </a:rPr>
              <a:t>2</a:t>
            </a:r>
            <a:r>
              <a:rPr lang="ja-JP" altLang="en-US" sz="900" b="1" dirty="0">
                <a:latin typeface="メイリオ" panose="020B0604030504040204" pitchFamily="50" charset="-128"/>
                <a:ea typeface="メイリオ" panose="020B0604030504040204" pitchFamily="50" charset="-128"/>
              </a:rPr>
              <a:t>　解説：</a:t>
            </a:r>
            <a:r>
              <a:rPr lang="ja-JP" altLang="en-US" sz="900" dirty="0">
                <a:latin typeface="メイリオ" panose="020B0604030504040204" pitchFamily="50" charset="-128"/>
                <a:ea typeface="メイリオ" panose="020B0604030504040204" pitchFamily="50" charset="-128"/>
              </a:rPr>
              <a:t>自動火災報知設備は、火災による煙や熱などを感知し、建物内の人に火災の発生を知らせる「警報設備」です。スプリンクラー設備は消火設備、避難器具は避難設備、連結送水管は消火活動上必要な施設に分類されます。</a:t>
            </a:r>
          </a:p>
          <a:p>
            <a:pPr>
              <a:buNone/>
            </a:pPr>
            <a:endParaRPr lang="ja-JP" altLang="en-US" sz="900" dirty="0">
              <a:latin typeface="メイリオ" panose="020B0604030504040204" pitchFamily="50" charset="-128"/>
              <a:ea typeface="メイリオ" panose="020B0604030504040204" pitchFamily="50" charset="-128"/>
            </a:endParaRPr>
          </a:p>
          <a:p>
            <a:pPr>
              <a:buNone/>
            </a:pPr>
            <a:r>
              <a:rPr lang="ja-JP" altLang="en-US" sz="900" b="1" dirty="0">
                <a:latin typeface="メイリオ" panose="020B0604030504040204" pitchFamily="50" charset="-128"/>
                <a:ea typeface="メイリオ" panose="020B0604030504040204" pitchFamily="50" charset="-128"/>
              </a:rPr>
              <a:t>問題８</a:t>
            </a:r>
            <a:endParaRPr lang="en-US" altLang="ja-JP" sz="900" b="1" dirty="0">
              <a:latin typeface="メイリオ" panose="020B0604030504040204" pitchFamily="50" charset="-128"/>
              <a:ea typeface="メイリオ" panose="020B0604030504040204" pitchFamily="50" charset="-128"/>
            </a:endParaRPr>
          </a:p>
          <a:p>
            <a:pPr>
              <a:buNone/>
            </a:pPr>
            <a:r>
              <a:rPr lang="ja-JP" altLang="en-US" sz="900" dirty="0">
                <a:latin typeface="メイリオ" panose="020B0604030504040204" pitchFamily="50" charset="-128"/>
                <a:ea typeface="メイリオ" panose="020B0604030504040204" pitchFamily="50" charset="-128"/>
              </a:rPr>
              <a:t>次のうち、「消火活動上必要な施設」に該当するものはどれか。</a:t>
            </a:r>
          </a:p>
          <a:p>
            <a:pPr>
              <a:buFont typeface="+mj-lt"/>
              <a:buAutoNum type="arabicPeriod"/>
            </a:pPr>
            <a:r>
              <a:rPr lang="ja-JP" altLang="en-US" sz="900" dirty="0">
                <a:latin typeface="メイリオ" panose="020B0604030504040204" pitchFamily="50" charset="-128"/>
                <a:ea typeface="メイリオ" panose="020B0604030504040204" pitchFamily="50" charset="-128"/>
              </a:rPr>
              <a:t>消火器 </a:t>
            </a:r>
          </a:p>
          <a:p>
            <a:pPr>
              <a:buFont typeface="+mj-lt"/>
              <a:buAutoNum type="arabicPeriod"/>
            </a:pPr>
            <a:r>
              <a:rPr lang="ja-JP" altLang="en-US" sz="900" dirty="0">
                <a:latin typeface="メイリオ" panose="020B0604030504040204" pitchFamily="50" charset="-128"/>
                <a:ea typeface="メイリオ" panose="020B0604030504040204" pitchFamily="50" charset="-128"/>
              </a:rPr>
              <a:t>誘導灯 </a:t>
            </a:r>
          </a:p>
          <a:p>
            <a:pPr>
              <a:buFont typeface="+mj-lt"/>
              <a:buAutoNum type="arabicPeriod"/>
            </a:pPr>
            <a:r>
              <a:rPr lang="ja-JP" altLang="en-US" sz="900" dirty="0">
                <a:latin typeface="メイリオ" panose="020B0604030504040204" pitchFamily="50" charset="-128"/>
                <a:ea typeface="メイリオ" panose="020B0604030504040204" pitchFamily="50" charset="-128"/>
              </a:rPr>
              <a:t>防火水槽 </a:t>
            </a:r>
          </a:p>
          <a:p>
            <a:pPr>
              <a:buFont typeface="+mj-lt"/>
              <a:buAutoNum type="arabicPeriod"/>
            </a:pPr>
            <a:r>
              <a:rPr lang="ja-JP" altLang="en-US" sz="900" dirty="0">
                <a:latin typeface="メイリオ" panose="020B0604030504040204" pitchFamily="50" charset="-128"/>
                <a:ea typeface="メイリオ" panose="020B0604030504040204" pitchFamily="50" charset="-128"/>
              </a:rPr>
              <a:t>連結送水管 </a:t>
            </a:r>
          </a:p>
          <a:p>
            <a:pPr>
              <a:buNone/>
            </a:pPr>
            <a:r>
              <a:rPr lang="ja-JP" altLang="en-US" sz="900" b="1" dirty="0">
                <a:latin typeface="メイリオ" panose="020B0604030504040204" pitchFamily="50" charset="-128"/>
                <a:ea typeface="メイリオ" panose="020B0604030504040204" pitchFamily="50" charset="-128"/>
              </a:rPr>
              <a:t>正解：</a:t>
            </a:r>
            <a:r>
              <a:rPr lang="en-US" altLang="ja-JP" sz="900" b="1" dirty="0">
                <a:latin typeface="メイリオ" panose="020B0604030504040204" pitchFamily="50" charset="-128"/>
                <a:ea typeface="メイリオ" panose="020B0604030504040204" pitchFamily="50" charset="-128"/>
              </a:rPr>
              <a:t>4</a:t>
            </a:r>
            <a:r>
              <a:rPr lang="ja-JP" altLang="en-US" sz="900" b="1" dirty="0">
                <a:latin typeface="メイリオ" panose="020B0604030504040204" pitchFamily="50" charset="-128"/>
                <a:ea typeface="メイリオ" panose="020B0604030504040204" pitchFamily="50" charset="-128"/>
              </a:rPr>
              <a:t>　解説：</a:t>
            </a:r>
            <a:br>
              <a:rPr lang="ja-JP" altLang="en-US" sz="900" dirty="0">
                <a:latin typeface="メイリオ" panose="020B0604030504040204" pitchFamily="50" charset="-128"/>
                <a:ea typeface="メイリオ" panose="020B0604030504040204" pitchFamily="50" charset="-128"/>
              </a:rPr>
            </a:br>
            <a:r>
              <a:rPr lang="ja-JP" altLang="en-US" sz="900" dirty="0">
                <a:latin typeface="メイリオ" panose="020B0604030504040204" pitchFamily="50" charset="-128"/>
                <a:ea typeface="メイリオ" panose="020B0604030504040204" pitchFamily="50" charset="-128"/>
              </a:rPr>
              <a:t>連結送水管は、消防隊が建物内で円滑に消火活動を行うために使用する施設であり、「消火活動上必要な施設」に分類されます。消火器は消火設備、誘導灯は避難設備、防火水槽は消防用水に該当します。</a:t>
            </a:r>
          </a:p>
          <a:p>
            <a:pPr>
              <a:buNone/>
            </a:pPr>
            <a:endParaRPr lang="ja-JP" altLang="en-US" sz="900" dirty="0">
              <a:latin typeface="メイリオ" panose="020B0604030504040204" pitchFamily="50" charset="-128"/>
              <a:ea typeface="メイリオ" panose="020B0604030504040204" pitchFamily="50" charset="-128"/>
            </a:endParaRPr>
          </a:p>
          <a:p>
            <a:pPr>
              <a:buNone/>
            </a:pPr>
            <a:r>
              <a:rPr lang="ja-JP" altLang="en-US" sz="900" b="1" dirty="0">
                <a:latin typeface="メイリオ" panose="020B0604030504040204" pitchFamily="50" charset="-128"/>
                <a:ea typeface="メイリオ" panose="020B0604030504040204" pitchFamily="50" charset="-128"/>
              </a:rPr>
              <a:t>問題９</a:t>
            </a:r>
            <a:endParaRPr lang="en-US" altLang="ja-JP" sz="900" b="1" dirty="0">
              <a:latin typeface="メイリオ" panose="020B0604030504040204" pitchFamily="50" charset="-128"/>
              <a:ea typeface="メイリオ" panose="020B0604030504040204" pitchFamily="50" charset="-128"/>
            </a:endParaRPr>
          </a:p>
          <a:p>
            <a:pPr>
              <a:buNone/>
            </a:pPr>
            <a:r>
              <a:rPr lang="ja-JP" altLang="en-US" sz="900" dirty="0">
                <a:latin typeface="メイリオ" panose="020B0604030504040204" pitchFamily="50" charset="-128"/>
                <a:ea typeface="メイリオ" panose="020B0604030504040204" pitchFamily="50" charset="-128"/>
              </a:rPr>
              <a:t>市町村が条例によって消防用設備等の技術基準を強化できるのは、どのような場合か。</a:t>
            </a:r>
          </a:p>
          <a:p>
            <a:pPr>
              <a:buFont typeface="+mj-lt"/>
              <a:buAutoNum type="arabicPeriod"/>
            </a:pPr>
            <a:r>
              <a:rPr lang="ja-JP" altLang="en-US" sz="900" dirty="0">
                <a:latin typeface="メイリオ" panose="020B0604030504040204" pitchFamily="50" charset="-128"/>
                <a:ea typeface="メイリオ" panose="020B0604030504040204" pitchFamily="50" charset="-128"/>
              </a:rPr>
              <a:t>建物の所有者から要望があった場合 </a:t>
            </a:r>
          </a:p>
          <a:p>
            <a:pPr>
              <a:buFont typeface="+mj-lt"/>
              <a:buAutoNum type="arabicPeriod"/>
            </a:pPr>
            <a:r>
              <a:rPr lang="ja-JP" altLang="en-US" sz="900" dirty="0">
                <a:latin typeface="メイリオ" panose="020B0604030504040204" pitchFamily="50" charset="-128"/>
                <a:ea typeface="メイリオ" panose="020B0604030504040204" pitchFamily="50" charset="-128"/>
              </a:rPr>
              <a:t>地域の気候や風土などの特殊性により、国の基準だけでは防火目的を十分に達成できない場合 </a:t>
            </a:r>
          </a:p>
          <a:p>
            <a:pPr>
              <a:buFont typeface="+mj-lt"/>
              <a:buAutoNum type="arabicPeriod"/>
            </a:pPr>
            <a:r>
              <a:rPr lang="ja-JP" altLang="en-US" sz="900" dirty="0">
                <a:latin typeface="メイリオ" panose="020B0604030504040204" pitchFamily="50" charset="-128"/>
                <a:ea typeface="メイリオ" panose="020B0604030504040204" pitchFamily="50" charset="-128"/>
              </a:rPr>
              <a:t>消防設備士が不足している場合 </a:t>
            </a:r>
          </a:p>
          <a:p>
            <a:pPr>
              <a:buFont typeface="+mj-lt"/>
              <a:buAutoNum type="arabicPeriod"/>
            </a:pPr>
            <a:r>
              <a:rPr lang="ja-JP" altLang="en-US" sz="900" dirty="0">
                <a:latin typeface="メイリオ" panose="020B0604030504040204" pitchFamily="50" charset="-128"/>
                <a:ea typeface="メイリオ" panose="020B0604030504040204" pitchFamily="50" charset="-128"/>
              </a:rPr>
              <a:t>建物の建築費を抑えたい場合 </a:t>
            </a:r>
          </a:p>
          <a:p>
            <a:pPr>
              <a:buNone/>
            </a:pPr>
            <a:r>
              <a:rPr lang="ja-JP" altLang="en-US" sz="900" b="1" dirty="0">
                <a:latin typeface="メイリオ" panose="020B0604030504040204" pitchFamily="50" charset="-128"/>
                <a:ea typeface="メイリオ" panose="020B0604030504040204" pitchFamily="50" charset="-128"/>
              </a:rPr>
              <a:t>正解：</a:t>
            </a:r>
            <a:r>
              <a:rPr lang="en-US" altLang="ja-JP" sz="900" b="1" dirty="0">
                <a:latin typeface="メイリオ" panose="020B0604030504040204" pitchFamily="50" charset="-128"/>
                <a:ea typeface="メイリオ" panose="020B0604030504040204" pitchFamily="50" charset="-128"/>
              </a:rPr>
              <a:t>2</a:t>
            </a:r>
            <a:r>
              <a:rPr lang="ja-JP" altLang="en-US" sz="900" b="1" dirty="0">
                <a:latin typeface="メイリオ" panose="020B0604030504040204" pitchFamily="50" charset="-128"/>
                <a:ea typeface="メイリオ" panose="020B0604030504040204" pitchFamily="50" charset="-128"/>
              </a:rPr>
              <a:t>　解説：</a:t>
            </a:r>
            <a:br>
              <a:rPr lang="ja-JP" altLang="en-US" sz="900" dirty="0">
                <a:latin typeface="メイリオ" panose="020B0604030504040204" pitchFamily="50" charset="-128"/>
                <a:ea typeface="メイリオ" panose="020B0604030504040204" pitchFamily="50" charset="-128"/>
              </a:rPr>
            </a:br>
            <a:r>
              <a:rPr lang="ja-JP" altLang="en-US" sz="900" dirty="0">
                <a:latin typeface="メイリオ" panose="020B0604030504040204" pitchFamily="50" charset="-128"/>
                <a:ea typeface="メイリオ" panose="020B0604030504040204" pitchFamily="50" charset="-128"/>
              </a:rPr>
              <a:t>地域の気候・風土などの特殊性により、国が定めた基準だけでは防火目的を十分に達成できない場合、市町村は条例によって消防用設備等の技術基準を強化できます。これを「付加条例」といいます。</a:t>
            </a:r>
          </a:p>
          <a:p>
            <a:pPr>
              <a:buNone/>
            </a:pPr>
            <a:endParaRPr lang="ja-JP" altLang="en-US" sz="900" dirty="0">
              <a:latin typeface="メイリオ" panose="020B0604030504040204" pitchFamily="50" charset="-128"/>
              <a:ea typeface="メイリオ" panose="020B0604030504040204" pitchFamily="50" charset="-128"/>
            </a:endParaRPr>
          </a:p>
          <a:p>
            <a:pPr>
              <a:buNone/>
            </a:pPr>
            <a:r>
              <a:rPr lang="ja-JP" altLang="en-US" sz="900" b="1" dirty="0">
                <a:latin typeface="メイリオ" panose="020B0604030504040204" pitchFamily="50" charset="-128"/>
                <a:ea typeface="メイリオ" panose="020B0604030504040204" pitchFamily="50" charset="-128"/>
              </a:rPr>
              <a:t>問題１０</a:t>
            </a:r>
            <a:endParaRPr lang="en-US" altLang="ja-JP" sz="900" b="1" dirty="0">
              <a:latin typeface="メイリオ" panose="020B0604030504040204" pitchFamily="50" charset="-128"/>
              <a:ea typeface="メイリオ" panose="020B0604030504040204" pitchFamily="50" charset="-128"/>
            </a:endParaRPr>
          </a:p>
          <a:p>
            <a:pPr>
              <a:buNone/>
            </a:pPr>
            <a:r>
              <a:rPr lang="ja-JP" altLang="en-US" sz="900" dirty="0">
                <a:latin typeface="メイリオ" panose="020B0604030504040204" pitchFamily="50" charset="-128"/>
                <a:ea typeface="メイリオ" panose="020B0604030504040204" pitchFamily="50" charset="-128"/>
              </a:rPr>
              <a:t>特殊消防用設備等について、正しいものはどれか。</a:t>
            </a:r>
          </a:p>
          <a:p>
            <a:pPr>
              <a:buFont typeface="+mj-lt"/>
              <a:buAutoNum type="arabicPeriod"/>
            </a:pPr>
            <a:r>
              <a:rPr lang="ja-JP" altLang="en-US" sz="900" dirty="0">
                <a:latin typeface="メイリオ" panose="020B0604030504040204" pitchFamily="50" charset="-128"/>
                <a:ea typeface="メイリオ" panose="020B0604030504040204" pitchFamily="50" charset="-128"/>
              </a:rPr>
              <a:t>すべての防火対象物に必ず設置しなければならない </a:t>
            </a:r>
          </a:p>
          <a:p>
            <a:pPr>
              <a:buFont typeface="+mj-lt"/>
              <a:buAutoNum type="arabicPeriod"/>
            </a:pPr>
            <a:r>
              <a:rPr lang="ja-JP" altLang="en-US" sz="900" dirty="0">
                <a:latin typeface="メイリオ" panose="020B0604030504040204" pitchFamily="50" charset="-128"/>
                <a:ea typeface="メイリオ" panose="020B0604030504040204" pitchFamily="50" charset="-128"/>
              </a:rPr>
              <a:t>建物の所有者が自由に選定して設置できる </a:t>
            </a:r>
          </a:p>
          <a:p>
            <a:pPr>
              <a:buFont typeface="+mj-lt"/>
              <a:buAutoNum type="arabicPeriod"/>
            </a:pPr>
            <a:r>
              <a:rPr lang="ja-JP" altLang="en-US" sz="900" dirty="0">
                <a:latin typeface="メイリオ" panose="020B0604030504040204" pitchFamily="50" charset="-128"/>
                <a:ea typeface="メイリオ" panose="020B0604030504040204" pitchFamily="50" charset="-128"/>
              </a:rPr>
              <a:t>通常の消防用設備等より性能が低くてもよい </a:t>
            </a:r>
          </a:p>
          <a:p>
            <a:pPr>
              <a:buFont typeface="+mj-lt"/>
              <a:buAutoNum type="arabicPeriod"/>
            </a:pPr>
            <a:r>
              <a:rPr lang="ja-JP" altLang="en-US" sz="900" dirty="0">
                <a:latin typeface="メイリオ" panose="020B0604030504040204" pitchFamily="50" charset="-128"/>
                <a:ea typeface="メイリオ" panose="020B0604030504040204" pitchFamily="50" charset="-128"/>
              </a:rPr>
              <a:t>通常の消防用設備等と同等以上の性能を持ち、総務大臣の認定を受けたものを代替設備として設置できる </a:t>
            </a:r>
          </a:p>
          <a:p>
            <a:pPr>
              <a:buNone/>
            </a:pPr>
            <a:r>
              <a:rPr lang="ja-JP" altLang="en-US" sz="900" b="1" dirty="0">
                <a:latin typeface="メイリオ" panose="020B0604030504040204" pitchFamily="50" charset="-128"/>
                <a:ea typeface="メイリオ" panose="020B0604030504040204" pitchFamily="50" charset="-128"/>
              </a:rPr>
              <a:t>正解：</a:t>
            </a:r>
            <a:r>
              <a:rPr lang="en-US" altLang="ja-JP" sz="900" b="1" dirty="0">
                <a:latin typeface="メイリオ" panose="020B0604030504040204" pitchFamily="50" charset="-128"/>
                <a:ea typeface="メイリオ" panose="020B0604030504040204" pitchFamily="50" charset="-128"/>
              </a:rPr>
              <a:t>4</a:t>
            </a:r>
            <a:endParaRPr lang="ja-JP" altLang="en-US" sz="900" dirty="0">
              <a:latin typeface="メイリオ" panose="020B0604030504040204" pitchFamily="50" charset="-128"/>
              <a:ea typeface="メイリオ" panose="020B0604030504040204" pitchFamily="50" charset="-128"/>
            </a:endParaRPr>
          </a:p>
          <a:p>
            <a:pPr>
              <a:buNone/>
            </a:pPr>
            <a:r>
              <a:rPr lang="ja-JP" altLang="en-US" sz="900" b="1" dirty="0">
                <a:latin typeface="メイリオ" panose="020B0604030504040204" pitchFamily="50" charset="-128"/>
                <a:ea typeface="メイリオ" panose="020B0604030504040204" pitchFamily="50" charset="-128"/>
              </a:rPr>
              <a:t>解説：　</a:t>
            </a:r>
            <a:r>
              <a:rPr lang="ja-JP" altLang="en-US" sz="900" dirty="0">
                <a:latin typeface="メイリオ" panose="020B0604030504040204" pitchFamily="50" charset="-128"/>
                <a:ea typeface="メイリオ" panose="020B0604030504040204" pitchFamily="50" charset="-128"/>
              </a:rPr>
              <a:t>特殊消防用設備等は、通常の消防用設備等と同等以上の防火安全性能を持つ設備です。総務大臣の認定を受けることで、法令で定められた通常の消防用設備等に代えて設置できます。</a:t>
            </a:r>
          </a:p>
        </p:txBody>
      </p:sp>
      <mc:AlternateContent xmlns:mc="http://schemas.openxmlformats.org/markup-compatibility/2006" xmlns:p14="http://schemas.microsoft.com/office/powerpoint/2010/main">
        <mc:Choice Requires="p14">
          <p:contentPart p14:bwMode="auto" r:id="rId2">
            <p14:nvContentPartPr>
              <p14:cNvPr id="4" name="インク 3">
                <a:extLst>
                  <a:ext uri="{FF2B5EF4-FFF2-40B4-BE49-F238E27FC236}">
                    <a16:creationId xmlns:a16="http://schemas.microsoft.com/office/drawing/2014/main" id="{BCE78556-32E2-41FD-9779-319EE3E2B7DD}"/>
                  </a:ext>
                </a:extLst>
              </p14:cNvPr>
              <p14:cNvContentPartPr/>
              <p14:nvPr/>
            </p14:nvContentPartPr>
            <p14:xfrm>
              <a:off x="3301200" y="3281400"/>
              <a:ext cx="360" cy="360"/>
            </p14:xfrm>
          </p:contentPart>
        </mc:Choice>
        <mc:Fallback xmlns="">
          <p:pic>
            <p:nvPicPr>
              <p:cNvPr id="4" name="インク 3">
                <a:extLst>
                  <a:ext uri="{FF2B5EF4-FFF2-40B4-BE49-F238E27FC236}">
                    <a16:creationId xmlns:a16="http://schemas.microsoft.com/office/drawing/2014/main" id="{BCE78556-32E2-41FD-9779-319EE3E2B7DD}"/>
                  </a:ext>
                </a:extLst>
              </p:cNvPr>
              <p:cNvPicPr/>
              <p:nvPr/>
            </p:nvPicPr>
            <p:blipFill>
              <a:blip r:embed="rId3"/>
              <a:stretch>
                <a:fillRect/>
              </a:stretch>
            </p:blipFill>
            <p:spPr>
              <a:xfrm>
                <a:off x="3291840" y="3272040"/>
                <a:ext cx="19080" cy="19080"/>
              </a:xfrm>
              <a:prstGeom prst="rect">
                <a:avLst/>
              </a:prstGeom>
            </p:spPr>
          </p:pic>
        </mc:Fallback>
      </mc:AlternateContent>
    </p:spTree>
    <p:extLst>
      <p:ext uri="{BB962C8B-B14F-4D97-AF65-F5344CB8AC3E}">
        <p14:creationId xmlns:p14="http://schemas.microsoft.com/office/powerpoint/2010/main" val="34803627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93F059C-3191-71E2-54C9-8A20D70A292A}"/>
              </a:ext>
            </a:extLst>
          </p:cNvPr>
          <p:cNvSpPr>
            <a:spLocks noGrp="1"/>
          </p:cNvSpPr>
          <p:nvPr>
            <p:ph type="title"/>
          </p:nvPr>
        </p:nvSpPr>
        <p:spPr/>
        <p:txBody>
          <a:bodyPr/>
          <a:lstStyle/>
          <a:p>
            <a:pPr>
              <a:defRPr sz="1950" b="1">
                <a:solidFill>
                  <a:srgbClr val="17365D"/>
                </a:solidFill>
              </a:defRPr>
            </a:pPr>
            <a:r>
              <a:rPr sz="1950" b="1" dirty="0" err="1">
                <a:solidFill>
                  <a:srgbClr val="17365D"/>
                </a:solidFill>
              </a:rPr>
              <a:t>基準改正は原則遡及、例外を整理する</a:t>
            </a:r>
            <a:endParaRPr dirty="0"/>
          </a:p>
        </p:txBody>
      </p:sp>
      <p:sp>
        <p:nvSpPr>
          <p:cNvPr id="3" name="スライド番号プレースホルダー 2">
            <a:extLst>
              <a:ext uri="{FF2B5EF4-FFF2-40B4-BE49-F238E27FC236}">
                <a16:creationId xmlns:a16="http://schemas.microsoft.com/office/drawing/2014/main" id="{89A47403-FA1B-995C-BC95-F61147B19F24}"/>
              </a:ext>
            </a:extLst>
          </p:cNvPr>
          <p:cNvSpPr>
            <a:spLocks noGrp="1"/>
          </p:cNvSpPr>
          <p:nvPr>
            <p:ph type="sldNum" idx="12"/>
          </p:nvPr>
        </p:nvSpPr>
        <p:spPr/>
        <p:txBody>
          <a:bodyPr/>
          <a:lstStyle/>
          <a:p>
            <a:fld id="{4932B27F-0834-4F11-AF0D-3B42CF9EE089}" type="slidenum">
              <a:rPr/>
              <a:t>36</a:t>
            </a:fld>
            <a:endParaRPr/>
          </a:p>
        </p:txBody>
      </p:sp>
      <p:sp>
        <p:nvSpPr>
          <p:cNvPr id="5" name="テキスト ボックス 4">
            <a:extLst>
              <a:ext uri="{FF2B5EF4-FFF2-40B4-BE49-F238E27FC236}">
                <a16:creationId xmlns:a16="http://schemas.microsoft.com/office/drawing/2014/main" id="{6B288D68-AF63-B436-3EB8-09ADF40FE7A5}"/>
              </a:ext>
            </a:extLst>
          </p:cNvPr>
          <p:cNvSpPr>
            <a:spLocks noGrp="1"/>
          </p:cNvSpPr>
          <p:nvPr/>
        </p:nvSpPr>
        <p:spPr>
          <a:xfrm>
            <a:off x="198120" y="816829"/>
            <a:ext cx="11871960" cy="3416320"/>
          </a:xfrm>
          <a:prstGeom prst="rect">
            <a:avLst/>
          </a:prstGeom>
          <a:noFill/>
          <a:ln>
            <a:noFill/>
          </a:ln>
        </p:spPr>
        <p:txBody>
          <a:bodyPr wrap="square">
            <a:spAutoFit/>
          </a:bodyPr>
          <a:lstStyle/>
          <a:p>
            <a:pPr>
              <a:buNone/>
            </a:pPr>
            <a:r>
              <a:rPr b="1" dirty="0" err="1">
                <a:highlight>
                  <a:srgbClr val="FFFF00"/>
                </a:highlight>
                <a:latin typeface="メイリオ"/>
                <a:ea typeface="メイリオ"/>
                <a:cs typeface="メイリオ"/>
              </a:rPr>
              <a:t>消防用設備等の遡及適用と用途変更の特例</a:t>
            </a:r>
            <a:endParaRPr b="1" dirty="0">
              <a:highlight>
                <a:srgbClr val="FFFF00"/>
              </a:highlight>
              <a:latin typeface="メイリオ"/>
              <a:ea typeface="メイリオ"/>
              <a:cs typeface="メイリオ"/>
            </a:endParaRPr>
          </a:p>
          <a:p>
            <a:pPr>
              <a:buNone/>
            </a:pPr>
            <a:r>
              <a:rPr dirty="0" err="1">
                <a:highlight>
                  <a:srgbClr val="FFFF00"/>
                </a:highlight>
                <a:latin typeface="メイリオ"/>
                <a:ea typeface="メイリオ"/>
                <a:cs typeface="メイリオ"/>
              </a:rPr>
              <a:t>消防用設備等の設置・維持基準が改正された場合、原則として、既存の防火対象物に</a:t>
            </a:r>
            <a:r>
              <a:rPr lang="ja-JP" altLang="en-US" dirty="0">
                <a:highlight>
                  <a:srgbClr val="FFFF00"/>
                </a:highlight>
                <a:latin typeface="メイリオ"/>
                <a:ea typeface="メイリオ"/>
                <a:cs typeface="メイリオ"/>
              </a:rPr>
              <a:t>旧</a:t>
            </a:r>
            <a:r>
              <a:rPr dirty="0" err="1">
                <a:highlight>
                  <a:srgbClr val="FFFF00"/>
                </a:highlight>
                <a:latin typeface="メイリオ"/>
                <a:ea typeface="メイリオ"/>
                <a:cs typeface="メイリオ"/>
              </a:rPr>
              <a:t>基準が適用。ただし、一定の防火対象物や消防用設備等については</a:t>
            </a:r>
            <a:r>
              <a:rPr dirty="0">
                <a:highlight>
                  <a:srgbClr val="FFFF00"/>
                </a:highlight>
                <a:latin typeface="メイリオ"/>
                <a:ea typeface="メイリオ"/>
                <a:cs typeface="メイリオ"/>
              </a:rPr>
              <a:t>、</a:t>
            </a:r>
            <a:r>
              <a:rPr lang="ja-JP" altLang="en-US" dirty="0">
                <a:highlight>
                  <a:srgbClr val="FFFF00"/>
                </a:highlight>
                <a:latin typeface="メイリオ"/>
                <a:ea typeface="メイリオ"/>
                <a:cs typeface="メイリオ"/>
              </a:rPr>
              <a:t>新</a:t>
            </a:r>
            <a:r>
              <a:rPr dirty="0" err="1">
                <a:highlight>
                  <a:srgbClr val="FFFF00"/>
                </a:highlight>
                <a:latin typeface="メイリオ"/>
                <a:ea typeface="メイリオ"/>
                <a:cs typeface="メイリオ"/>
              </a:rPr>
              <a:t>基準が</a:t>
            </a:r>
            <a:r>
              <a:rPr lang="ja-JP" altLang="en-US" dirty="0">
                <a:highlight>
                  <a:srgbClr val="FFFF00"/>
                </a:highlight>
                <a:latin typeface="メイリオ"/>
                <a:ea typeface="メイリオ"/>
                <a:cs typeface="メイリオ"/>
              </a:rPr>
              <a:t>適応になる場</a:t>
            </a:r>
            <a:r>
              <a:rPr dirty="0" err="1">
                <a:highlight>
                  <a:srgbClr val="FFFF00"/>
                </a:highlight>
                <a:latin typeface="メイリオ"/>
                <a:ea typeface="メイリオ"/>
                <a:cs typeface="メイリオ"/>
              </a:rPr>
              <a:t>合があり</a:t>
            </a:r>
            <a:r>
              <a:rPr dirty="0">
                <a:highlight>
                  <a:srgbClr val="FFFF00"/>
                </a:highlight>
                <a:latin typeface="メイリオ"/>
                <a:ea typeface="メイリオ"/>
                <a:cs typeface="メイリオ"/>
              </a:rPr>
              <a:t>。</a:t>
            </a:r>
          </a:p>
          <a:p>
            <a:pPr>
              <a:buNone/>
            </a:pPr>
            <a:r>
              <a:rPr dirty="0" err="1">
                <a:highlight>
                  <a:srgbClr val="FFFF00"/>
                </a:highlight>
                <a:latin typeface="メイリオ"/>
                <a:ea typeface="メイリオ"/>
                <a:cs typeface="メイリオ"/>
              </a:rPr>
              <a:t>次のような場合には、新基準が遡及して適用</a:t>
            </a:r>
            <a:r>
              <a:rPr dirty="0">
                <a:highlight>
                  <a:srgbClr val="FFFF00"/>
                </a:highlight>
                <a:latin typeface="メイリオ"/>
                <a:ea typeface="メイリオ"/>
                <a:cs typeface="メイリオ"/>
              </a:rPr>
              <a:t>。</a:t>
            </a:r>
          </a:p>
          <a:p>
            <a:r>
              <a:rPr dirty="0">
                <a:highlight>
                  <a:srgbClr val="FFFF00"/>
                </a:highlight>
                <a:latin typeface="メイリオ"/>
                <a:ea typeface="メイリオ"/>
                <a:cs typeface="メイリオ"/>
              </a:rPr>
              <a:t>　</a:t>
            </a:r>
            <a:r>
              <a:rPr dirty="0">
                <a:solidFill>
                  <a:srgbClr val="FF0000"/>
                </a:solidFill>
                <a:highlight>
                  <a:srgbClr val="FFFF00"/>
                </a:highlight>
                <a:latin typeface="メイリオ"/>
                <a:ea typeface="メイリオ"/>
                <a:cs typeface="メイリオ"/>
              </a:rPr>
              <a:t>・簡易消火用具、非常警報器具・設備など（消防法施行令第３４条） </a:t>
            </a:r>
          </a:p>
          <a:p>
            <a:r>
              <a:rPr dirty="0">
                <a:solidFill>
                  <a:srgbClr val="FF0000"/>
                </a:solidFill>
                <a:highlight>
                  <a:srgbClr val="FFFF00"/>
                </a:highlight>
                <a:latin typeface="メイリオ"/>
                <a:ea typeface="メイリオ"/>
                <a:cs typeface="メイリオ"/>
              </a:rPr>
              <a:t>　・延べ面積1</a:t>
            </a:r>
            <a:r>
              <a:rPr lang="ja-JP" altLang="en-US" dirty="0">
                <a:solidFill>
                  <a:srgbClr val="FF0000"/>
                </a:solidFill>
                <a:highlight>
                  <a:srgbClr val="FFFF00"/>
                </a:highlight>
                <a:latin typeface="メイリオ"/>
                <a:ea typeface="メイリオ"/>
                <a:cs typeface="メイリオ"/>
              </a:rPr>
              <a:t>、</a:t>
            </a:r>
            <a:r>
              <a:rPr dirty="0">
                <a:solidFill>
                  <a:srgbClr val="FF0000"/>
                </a:solidFill>
                <a:highlight>
                  <a:srgbClr val="FFFF00"/>
                </a:highlight>
                <a:latin typeface="メイリオ"/>
                <a:ea typeface="メイリオ"/>
                <a:cs typeface="メイリオ"/>
              </a:rPr>
              <a:t>000平方メートル以上、</a:t>
            </a:r>
            <a:r>
              <a:rPr lang="ja-JP" altLang="en-US" dirty="0">
                <a:solidFill>
                  <a:srgbClr val="FF0000"/>
                </a:solidFill>
                <a:highlight>
                  <a:srgbClr val="FFFF00"/>
                </a:highlight>
                <a:latin typeface="メイリオ"/>
                <a:ea typeface="メイリオ"/>
                <a:cs typeface="メイリオ"/>
              </a:rPr>
              <a:t>又</a:t>
            </a:r>
            <a:r>
              <a:rPr dirty="0">
                <a:solidFill>
                  <a:srgbClr val="FF0000"/>
                </a:solidFill>
                <a:highlight>
                  <a:srgbClr val="FFFF00"/>
                </a:highlight>
                <a:latin typeface="メイリオ"/>
                <a:ea typeface="メイリオ"/>
                <a:cs typeface="メイリオ"/>
              </a:rPr>
              <a:t>は既存部分の延べ面積の2分の1以上となる増築を基準時以後行う場合 </a:t>
            </a:r>
          </a:p>
          <a:p>
            <a:r>
              <a:rPr dirty="0">
                <a:solidFill>
                  <a:srgbClr val="FF0000"/>
                </a:solidFill>
                <a:highlight>
                  <a:srgbClr val="FFFF00"/>
                </a:highlight>
                <a:latin typeface="メイリオ"/>
                <a:ea typeface="メイリオ"/>
                <a:cs typeface="メイリオ"/>
              </a:rPr>
              <a:t>　・</a:t>
            </a:r>
            <a:r>
              <a:rPr dirty="0" err="1">
                <a:solidFill>
                  <a:srgbClr val="FF0000"/>
                </a:solidFill>
                <a:highlight>
                  <a:srgbClr val="FFFF00"/>
                </a:highlight>
                <a:latin typeface="メイリオ"/>
                <a:ea typeface="メイリオ"/>
                <a:cs typeface="メイリオ"/>
              </a:rPr>
              <a:t>主要構造部である</a:t>
            </a:r>
            <a:r>
              <a:rPr lang="ja-JP" altLang="en-US" dirty="0">
                <a:solidFill>
                  <a:srgbClr val="FF0000"/>
                </a:solidFill>
                <a:highlight>
                  <a:srgbClr val="FFFF00"/>
                </a:highlight>
                <a:latin typeface="メイリオ"/>
                <a:ea typeface="メイリオ"/>
                <a:cs typeface="メイリオ"/>
              </a:rPr>
              <a:t>壁</a:t>
            </a:r>
            <a:r>
              <a:rPr dirty="0" err="1">
                <a:solidFill>
                  <a:srgbClr val="FF0000"/>
                </a:solidFill>
                <a:highlight>
                  <a:srgbClr val="FFFF00"/>
                </a:highlight>
                <a:latin typeface="メイリオ"/>
                <a:ea typeface="メイリオ"/>
                <a:cs typeface="メイリオ"/>
              </a:rPr>
              <a:t>について行う過半の修繕又は模様替えを行う場合</a:t>
            </a:r>
            <a:r>
              <a:rPr dirty="0">
                <a:solidFill>
                  <a:srgbClr val="FF0000"/>
                </a:solidFill>
                <a:highlight>
                  <a:srgbClr val="FFFF00"/>
                </a:highlight>
                <a:latin typeface="メイリオ"/>
                <a:ea typeface="メイリオ"/>
                <a:cs typeface="メイリオ"/>
              </a:rPr>
              <a:t> </a:t>
            </a:r>
            <a:r>
              <a:rPr lang="ja-JP" altLang="en-US" dirty="0">
                <a:solidFill>
                  <a:srgbClr val="FF0000"/>
                </a:solidFill>
                <a:highlight>
                  <a:srgbClr val="FFFF00"/>
                </a:highlight>
                <a:latin typeface="メイリオ"/>
                <a:ea typeface="メイリオ"/>
                <a:cs typeface="メイリオ"/>
              </a:rPr>
              <a:t>（令第３４条の３）</a:t>
            </a:r>
            <a:endParaRPr dirty="0">
              <a:solidFill>
                <a:srgbClr val="FF0000"/>
              </a:solidFill>
              <a:highlight>
                <a:srgbClr val="FFFF00"/>
              </a:highlight>
              <a:latin typeface="メイリオ"/>
              <a:ea typeface="メイリオ"/>
              <a:cs typeface="メイリオ"/>
            </a:endParaRPr>
          </a:p>
          <a:p>
            <a:r>
              <a:rPr dirty="0">
                <a:solidFill>
                  <a:srgbClr val="FF0000"/>
                </a:solidFill>
                <a:highlight>
                  <a:srgbClr val="FFFF00"/>
                </a:highlight>
                <a:latin typeface="メイリオ"/>
                <a:ea typeface="メイリオ"/>
                <a:cs typeface="メイリオ"/>
              </a:rPr>
              <a:t>　・</a:t>
            </a:r>
            <a:r>
              <a:rPr dirty="0" err="1">
                <a:solidFill>
                  <a:srgbClr val="FF0000"/>
                </a:solidFill>
                <a:highlight>
                  <a:srgbClr val="FFFF00"/>
                </a:highlight>
                <a:latin typeface="メイリオ"/>
                <a:ea typeface="メイリオ"/>
                <a:cs typeface="メイリオ"/>
              </a:rPr>
              <a:t>建物の用途を特定防火対象物の用途へ変更する場合</a:t>
            </a:r>
            <a:r>
              <a:rPr dirty="0">
                <a:solidFill>
                  <a:srgbClr val="FF0000"/>
                </a:solidFill>
                <a:highlight>
                  <a:srgbClr val="FFFF00"/>
                </a:highlight>
                <a:latin typeface="メイリオ"/>
                <a:ea typeface="メイリオ"/>
                <a:cs typeface="メイリオ"/>
              </a:rPr>
              <a:t> </a:t>
            </a:r>
            <a:r>
              <a:rPr lang="ja-JP" altLang="en-US" dirty="0">
                <a:solidFill>
                  <a:srgbClr val="FF0000"/>
                </a:solidFill>
                <a:highlight>
                  <a:srgbClr val="FFFF00"/>
                </a:highlight>
                <a:latin typeface="メイリオ"/>
                <a:ea typeface="メイリオ"/>
                <a:cs typeface="メイリオ"/>
              </a:rPr>
              <a:t>（令第３４条の４）</a:t>
            </a:r>
            <a:endParaRPr lang="en-US" altLang="ja-JP" dirty="0">
              <a:solidFill>
                <a:srgbClr val="FF0000"/>
              </a:solidFill>
              <a:highlight>
                <a:srgbClr val="FFFF00"/>
              </a:highlight>
              <a:latin typeface="メイリオ"/>
              <a:ea typeface="メイリオ"/>
              <a:cs typeface="メイリオ"/>
            </a:endParaRPr>
          </a:p>
          <a:p>
            <a:endParaRPr dirty="0">
              <a:highlight>
                <a:srgbClr val="FFFF00"/>
              </a:highlight>
              <a:latin typeface="メイリオ"/>
              <a:ea typeface="メイリオ"/>
              <a:cs typeface="メイリオ"/>
            </a:endParaRPr>
          </a:p>
          <a:p>
            <a:pPr>
              <a:buNone/>
            </a:pPr>
            <a:r>
              <a:rPr b="1" dirty="0" err="1">
                <a:highlight>
                  <a:srgbClr val="FFFF00"/>
                </a:highlight>
                <a:latin typeface="メイリオ"/>
                <a:ea typeface="メイリオ"/>
                <a:cs typeface="メイリオ"/>
              </a:rPr>
              <a:t>消防用設備等の遡及適用と用途変更</a:t>
            </a:r>
            <a:endParaRPr b="1" dirty="0">
              <a:highlight>
                <a:srgbClr val="FFFF00"/>
              </a:highlight>
              <a:latin typeface="メイリオ"/>
              <a:ea typeface="メイリオ"/>
              <a:cs typeface="メイリオ"/>
            </a:endParaRPr>
          </a:p>
          <a:p>
            <a:pPr>
              <a:buNone/>
            </a:pPr>
            <a:r>
              <a:rPr dirty="0" err="1">
                <a:highlight>
                  <a:srgbClr val="FFFF00"/>
                </a:highlight>
                <a:latin typeface="メイリオ"/>
                <a:ea typeface="メイリオ"/>
                <a:cs typeface="メイリオ"/>
              </a:rPr>
              <a:t>消防用設備等の設置・維持基準が改正された場合、原則として、既存の建物に</a:t>
            </a:r>
            <a:r>
              <a:rPr lang="ja-JP" altLang="en-US" dirty="0">
                <a:highlight>
                  <a:srgbClr val="FFFF00"/>
                </a:highlight>
                <a:latin typeface="メイリオ"/>
                <a:ea typeface="メイリオ"/>
                <a:cs typeface="メイリオ"/>
              </a:rPr>
              <a:t>旧</a:t>
            </a:r>
            <a:r>
              <a:rPr dirty="0" err="1">
                <a:highlight>
                  <a:srgbClr val="FFFF00"/>
                </a:highlight>
                <a:latin typeface="メイリオ"/>
                <a:ea typeface="メイリオ"/>
                <a:cs typeface="メイリオ"/>
              </a:rPr>
              <a:t>基準が適用。特定防火対象物、一定規模以上の増築、大規模な修繕・模様替えを行う建物などは、新基準へ適合</a:t>
            </a:r>
            <a:r>
              <a:rPr dirty="0">
                <a:highlight>
                  <a:srgbClr val="FFFF00"/>
                </a:highlight>
                <a:latin typeface="メイリオ"/>
                <a:ea typeface="メイリオ"/>
                <a:cs typeface="メイリオ"/>
              </a:rPr>
              <a:t>。</a:t>
            </a:r>
          </a:p>
        </p:txBody>
      </p:sp>
    </p:spTree>
    <p:extLst>
      <p:ext uri="{BB962C8B-B14F-4D97-AF65-F5344CB8AC3E}">
        <p14:creationId xmlns:p14="http://schemas.microsoft.com/office/powerpoint/2010/main" val="17960538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0D14640-C1CA-4CA1-30E0-B9E3BA2DF5B3}"/>
              </a:ext>
            </a:extLst>
          </p:cNvPr>
          <p:cNvSpPr>
            <a:spLocks noGrp="1"/>
          </p:cNvSpPr>
          <p:nvPr>
            <p:ph type="title"/>
          </p:nvPr>
        </p:nvSpPr>
        <p:spPr/>
        <p:txBody>
          <a:bodyPr/>
          <a:lstStyle/>
          <a:p>
            <a:pPr>
              <a:defRPr sz="1950" b="1">
                <a:solidFill>
                  <a:srgbClr val="17365D"/>
                </a:solidFill>
              </a:defRPr>
            </a:pPr>
            <a:endParaRPr dirty="0"/>
          </a:p>
        </p:txBody>
      </p:sp>
      <p:sp>
        <p:nvSpPr>
          <p:cNvPr id="3" name="スライド番号プレースホルダー 2">
            <a:extLst>
              <a:ext uri="{FF2B5EF4-FFF2-40B4-BE49-F238E27FC236}">
                <a16:creationId xmlns:a16="http://schemas.microsoft.com/office/drawing/2014/main" id="{AE096A63-B8C7-C0AC-286D-DB3624E9D49E}"/>
              </a:ext>
            </a:extLst>
          </p:cNvPr>
          <p:cNvSpPr>
            <a:spLocks noGrp="1"/>
          </p:cNvSpPr>
          <p:nvPr>
            <p:ph type="sldNum" idx="12"/>
          </p:nvPr>
        </p:nvSpPr>
        <p:spPr/>
        <p:txBody>
          <a:bodyPr/>
          <a:lstStyle/>
          <a:p>
            <a:fld id="{4932B27F-0834-4F11-AF0D-3B42CF9EE089}" type="slidenum">
              <a:rPr/>
              <a:t>37</a:t>
            </a:fld>
            <a:endParaRPr/>
          </a:p>
        </p:txBody>
      </p:sp>
      <p:sp>
        <p:nvSpPr>
          <p:cNvPr id="5" name="テキスト ボックス 4">
            <a:extLst>
              <a:ext uri="{FF2B5EF4-FFF2-40B4-BE49-F238E27FC236}">
                <a16:creationId xmlns:a16="http://schemas.microsoft.com/office/drawing/2014/main" id="{F62E54DD-8ECE-DCB3-B770-5C5B3738BAE4}"/>
              </a:ext>
            </a:extLst>
          </p:cNvPr>
          <p:cNvSpPr>
            <a:spLocks noGrp="1"/>
          </p:cNvSpPr>
          <p:nvPr/>
        </p:nvSpPr>
        <p:spPr>
          <a:xfrm>
            <a:off x="0" y="908237"/>
            <a:ext cx="12192000" cy="3416320"/>
          </a:xfrm>
          <a:prstGeom prst="rect">
            <a:avLst/>
          </a:prstGeom>
          <a:noFill/>
          <a:ln>
            <a:noFill/>
          </a:ln>
        </p:spPr>
        <p:txBody>
          <a:bodyPr wrap="square">
            <a:spAutoFit/>
          </a:bodyPr>
          <a:lstStyle/>
          <a:p>
            <a:pPr>
              <a:buNone/>
            </a:pPr>
            <a:r>
              <a:rPr b="1" dirty="0" err="1">
                <a:latin typeface="メイリオ"/>
                <a:ea typeface="メイリオ"/>
                <a:cs typeface="メイリオ"/>
              </a:rPr>
              <a:t>消防用設備等・特殊消防用設備等の検査の概要</a:t>
            </a:r>
            <a:endParaRPr b="1" dirty="0">
              <a:latin typeface="メイリオ"/>
              <a:ea typeface="メイリオ"/>
              <a:cs typeface="メイリオ"/>
            </a:endParaRPr>
          </a:p>
          <a:p>
            <a:pPr>
              <a:buNone/>
            </a:pPr>
            <a:r>
              <a:rPr dirty="0">
                <a:solidFill>
                  <a:srgbClr val="FF0000"/>
                </a:solidFill>
                <a:latin typeface="メイリオ"/>
                <a:ea typeface="メイリオ"/>
                <a:cs typeface="メイリオ"/>
              </a:rPr>
              <a:t>消防用設備等や特殊消防用設備等を設置した防火対象物の関係者は、設置工事が完了した後、消防長または消防署長へ届け出て、消防機関による検査を受け</a:t>
            </a:r>
            <a:r>
              <a:rPr lang="ja-JP" altLang="en-US" dirty="0">
                <a:solidFill>
                  <a:srgbClr val="FF0000"/>
                </a:solidFill>
                <a:latin typeface="メイリオ"/>
                <a:ea typeface="メイリオ"/>
                <a:cs typeface="メイリオ"/>
              </a:rPr>
              <a:t>なければならない</a:t>
            </a:r>
            <a:r>
              <a:rPr dirty="0">
                <a:solidFill>
                  <a:srgbClr val="FF0000"/>
                </a:solidFill>
                <a:latin typeface="メイリオ"/>
                <a:ea typeface="メイリオ"/>
                <a:cs typeface="メイリオ"/>
              </a:rPr>
              <a:t>。</a:t>
            </a:r>
            <a:r>
              <a:rPr dirty="0" err="1">
                <a:solidFill>
                  <a:srgbClr val="FF0000"/>
                </a:solidFill>
                <a:latin typeface="メイリオ"/>
                <a:ea typeface="メイリオ"/>
                <a:cs typeface="メイリオ"/>
              </a:rPr>
              <a:t>ただし、簡易消火用具や非常警報器具など、一部の設備は検査の対象外</a:t>
            </a:r>
            <a:r>
              <a:rPr lang="ja-JP" altLang="en-US" dirty="0">
                <a:solidFill>
                  <a:srgbClr val="FF0000"/>
                </a:solidFill>
                <a:latin typeface="メイリオ"/>
                <a:ea typeface="メイリオ"/>
                <a:cs typeface="メイリオ"/>
              </a:rPr>
              <a:t>（消防法第１７条の３の２）</a:t>
            </a:r>
            <a:endParaRPr dirty="0">
              <a:solidFill>
                <a:srgbClr val="FF0000"/>
              </a:solidFill>
              <a:latin typeface="メイリオ"/>
              <a:ea typeface="メイリオ"/>
              <a:cs typeface="メイリオ"/>
            </a:endParaRPr>
          </a:p>
          <a:p>
            <a:pPr>
              <a:buNone/>
            </a:pPr>
            <a:r>
              <a:rPr dirty="0" err="1">
                <a:latin typeface="メイリオ"/>
                <a:ea typeface="メイリオ"/>
                <a:cs typeface="メイリオ"/>
              </a:rPr>
              <a:t>検査対象となる防火対象物は、主に次のとおりです</a:t>
            </a:r>
            <a:r>
              <a:rPr dirty="0">
                <a:latin typeface="メイリオ"/>
                <a:ea typeface="メイリオ"/>
                <a:cs typeface="メイリオ"/>
              </a:rPr>
              <a:t>。</a:t>
            </a:r>
          </a:p>
          <a:p>
            <a:r>
              <a:rPr dirty="0">
                <a:latin typeface="メイリオ"/>
                <a:ea typeface="メイリオ"/>
                <a:cs typeface="メイリオ"/>
              </a:rPr>
              <a:t>　・</a:t>
            </a:r>
            <a:r>
              <a:rPr dirty="0" err="1">
                <a:latin typeface="メイリオ"/>
                <a:ea typeface="メイリオ"/>
                <a:cs typeface="メイリオ"/>
              </a:rPr>
              <a:t>特定防火対象物</a:t>
            </a:r>
            <a:r>
              <a:rPr dirty="0">
                <a:latin typeface="メイリオ"/>
                <a:ea typeface="メイリオ"/>
                <a:cs typeface="メイリオ"/>
              </a:rPr>
              <a:t> （</a:t>
            </a:r>
            <a:r>
              <a:rPr dirty="0" err="1">
                <a:latin typeface="メイリオ"/>
                <a:ea typeface="メイリオ"/>
                <a:cs typeface="メイリオ"/>
              </a:rPr>
              <a:t>面積要件等あり</a:t>
            </a:r>
            <a:r>
              <a:rPr dirty="0">
                <a:latin typeface="メイリオ"/>
                <a:ea typeface="メイリオ"/>
                <a:cs typeface="メイリオ"/>
              </a:rPr>
              <a:t>）</a:t>
            </a:r>
          </a:p>
          <a:p>
            <a:r>
              <a:rPr dirty="0">
                <a:latin typeface="メイリオ"/>
                <a:ea typeface="メイリオ"/>
                <a:cs typeface="メイリオ"/>
              </a:rPr>
              <a:t>　・</a:t>
            </a:r>
            <a:r>
              <a:rPr dirty="0" err="1">
                <a:latin typeface="メイリオ"/>
                <a:ea typeface="メイリオ"/>
                <a:cs typeface="メイリオ"/>
              </a:rPr>
              <a:t>一定規模以上の非特定防火対象物</a:t>
            </a:r>
            <a:r>
              <a:rPr dirty="0">
                <a:latin typeface="メイリオ"/>
                <a:ea typeface="メイリオ"/>
                <a:cs typeface="メイリオ"/>
              </a:rPr>
              <a:t> </a:t>
            </a:r>
          </a:p>
          <a:p>
            <a:r>
              <a:rPr dirty="0">
                <a:latin typeface="メイリオ"/>
                <a:ea typeface="メイリオ"/>
                <a:cs typeface="メイリオ"/>
              </a:rPr>
              <a:t>　・</a:t>
            </a:r>
            <a:r>
              <a:rPr dirty="0" err="1">
                <a:latin typeface="メイリオ"/>
                <a:ea typeface="メイリオ"/>
                <a:cs typeface="メイリオ"/>
              </a:rPr>
              <a:t>消防長または消防署長が火災予防上必要と認めて指定した防火対象物</a:t>
            </a:r>
            <a:r>
              <a:rPr dirty="0">
                <a:latin typeface="メイリオ"/>
                <a:ea typeface="メイリオ"/>
                <a:cs typeface="メイリオ"/>
              </a:rPr>
              <a:t> </a:t>
            </a:r>
          </a:p>
          <a:p>
            <a:r>
              <a:rPr dirty="0">
                <a:latin typeface="メイリオ"/>
                <a:ea typeface="メイリオ"/>
                <a:cs typeface="メイリオ"/>
              </a:rPr>
              <a:t>　・</a:t>
            </a:r>
            <a:r>
              <a:rPr dirty="0" err="1">
                <a:latin typeface="メイリオ"/>
                <a:ea typeface="メイリオ"/>
                <a:cs typeface="メイリオ"/>
              </a:rPr>
              <a:t>特定一階段等防火対象物</a:t>
            </a:r>
            <a:r>
              <a:rPr dirty="0">
                <a:latin typeface="メイリオ"/>
                <a:ea typeface="メイリオ"/>
                <a:cs typeface="メイリオ"/>
              </a:rPr>
              <a:t> </a:t>
            </a:r>
          </a:p>
          <a:p>
            <a:pPr>
              <a:buNone/>
            </a:pPr>
            <a:r>
              <a:rPr dirty="0" err="1">
                <a:latin typeface="メイリオ"/>
                <a:ea typeface="メイリオ"/>
                <a:cs typeface="メイリオ"/>
              </a:rPr>
              <a:t>対象となる用途や規模は、建物の構造、階数、延べ面積、収容人員などによ</a:t>
            </a:r>
            <a:r>
              <a:rPr lang="ja-JP" altLang="en-US" dirty="0">
                <a:latin typeface="メイリオ"/>
                <a:ea typeface="メイリオ"/>
                <a:cs typeface="メイリオ"/>
              </a:rPr>
              <a:t>り</a:t>
            </a:r>
            <a:r>
              <a:rPr dirty="0" err="1">
                <a:latin typeface="メイリオ"/>
                <a:ea typeface="メイリオ"/>
                <a:cs typeface="メイリオ"/>
              </a:rPr>
              <a:t>定め</a:t>
            </a:r>
            <a:r>
              <a:rPr lang="ja-JP" altLang="en-US" dirty="0" err="1">
                <a:latin typeface="メイリオ"/>
                <a:ea typeface="メイリオ"/>
                <a:cs typeface="メイリオ"/>
              </a:rPr>
              <a:t>られて</a:t>
            </a:r>
            <a:r>
              <a:rPr lang="ja-JP" altLang="en-US" dirty="0">
                <a:latin typeface="メイリオ"/>
                <a:ea typeface="メイリオ"/>
                <a:cs typeface="メイリオ"/>
              </a:rPr>
              <a:t>いる</a:t>
            </a:r>
            <a:r>
              <a:rPr dirty="0">
                <a:latin typeface="メイリオ"/>
                <a:ea typeface="メイリオ"/>
                <a:cs typeface="メイリオ"/>
              </a:rPr>
              <a:t>。</a:t>
            </a:r>
          </a:p>
          <a:p>
            <a:pPr>
              <a:buNone/>
            </a:pPr>
            <a:r>
              <a:rPr dirty="0">
                <a:latin typeface="メイリオ"/>
                <a:ea typeface="メイリオ"/>
                <a:cs typeface="メイリオ"/>
              </a:rPr>
              <a:t>設置工事の完了後は、原則として</a:t>
            </a:r>
            <a:r>
              <a:rPr dirty="0">
                <a:solidFill>
                  <a:srgbClr val="FF0000"/>
                </a:solidFill>
                <a:latin typeface="メイリオ"/>
                <a:ea typeface="メイリオ"/>
                <a:cs typeface="メイリオ"/>
              </a:rPr>
              <a:t>4日以内に、必要な書類を添えて消防機関へ届出</a:t>
            </a:r>
            <a:r>
              <a:rPr dirty="0">
                <a:latin typeface="メイリオ"/>
                <a:ea typeface="メイリオ"/>
                <a:cs typeface="メイリオ"/>
              </a:rPr>
              <a:t>。届出を受けた消防機関は、設備が法令上の基準に適合しているかを検査し、適合している場合には関係者へ検査済証を交付</a:t>
            </a:r>
          </a:p>
        </p:txBody>
      </p:sp>
      <p:sp>
        <p:nvSpPr>
          <p:cNvPr id="9" name="四角形: 角を丸くする 8">
            <a:extLst>
              <a:ext uri="{FF2B5EF4-FFF2-40B4-BE49-F238E27FC236}">
                <a16:creationId xmlns:a16="http://schemas.microsoft.com/office/drawing/2014/main" id="{2790D17C-367F-4054-A362-B3918DDB2B31}"/>
              </a:ext>
            </a:extLst>
          </p:cNvPr>
          <p:cNvSpPr>
            <a:spLocks noGrp="1"/>
          </p:cNvSpPr>
          <p:nvPr/>
        </p:nvSpPr>
        <p:spPr>
          <a:xfrm>
            <a:off x="1125624" y="4362524"/>
            <a:ext cx="3335843" cy="199920"/>
          </a:xfrm>
          <a:prstGeom prst="roundRect">
            <a:avLst>
              <a:gd name="adj" fmla="val 6250"/>
            </a:avLst>
          </a:prstGeom>
          <a:solidFill>
            <a:srgbClr val="EAF3F8"/>
          </a:solidFill>
          <a:ln w="14288">
            <a:solidFill>
              <a:srgbClr val="2F75B5"/>
            </a:solidFill>
            <a:prstDash val="solid"/>
          </a:ln>
        </p:spPr>
        <p:txBody>
          <a:bodyPr anchor="ctr"/>
          <a:lstStyle/>
          <a:p>
            <a:pPr algn="ctr">
              <a:defRPr sz="1425" b="1">
                <a:solidFill>
                  <a:srgbClr val="17365D"/>
                </a:solidFill>
              </a:defRPr>
            </a:pPr>
            <a:r>
              <a:rPr sz="1425" b="1">
                <a:solidFill>
                  <a:srgbClr val="17365D"/>
                </a:solidFill>
              </a:rPr>
              <a:t>工事完了</a:t>
            </a:r>
          </a:p>
        </p:txBody>
      </p:sp>
      <p:sp>
        <p:nvSpPr>
          <p:cNvPr id="10" name="四角形: 角を丸くする 9">
            <a:extLst>
              <a:ext uri="{FF2B5EF4-FFF2-40B4-BE49-F238E27FC236}">
                <a16:creationId xmlns:a16="http://schemas.microsoft.com/office/drawing/2014/main" id="{3222110C-3EC9-4E34-A905-E439CB6EF5AA}"/>
              </a:ext>
            </a:extLst>
          </p:cNvPr>
          <p:cNvSpPr>
            <a:spLocks noGrp="1"/>
          </p:cNvSpPr>
          <p:nvPr/>
        </p:nvSpPr>
        <p:spPr>
          <a:xfrm>
            <a:off x="1125623" y="4945986"/>
            <a:ext cx="3335843" cy="199920"/>
          </a:xfrm>
          <a:prstGeom prst="roundRect">
            <a:avLst>
              <a:gd name="adj" fmla="val 6250"/>
            </a:avLst>
          </a:prstGeom>
          <a:solidFill>
            <a:srgbClr val="F7F9FB"/>
          </a:solidFill>
          <a:ln w="14288">
            <a:solidFill>
              <a:srgbClr val="2F75B5"/>
            </a:solidFill>
            <a:prstDash val="solid"/>
          </a:ln>
        </p:spPr>
        <p:txBody>
          <a:bodyPr anchor="ctr"/>
          <a:lstStyle/>
          <a:p>
            <a:pPr algn="ctr">
              <a:defRPr sz="1425" b="1">
                <a:solidFill>
                  <a:srgbClr val="17365D"/>
                </a:solidFill>
              </a:defRPr>
            </a:pPr>
            <a:r>
              <a:rPr sz="1425" b="1">
                <a:solidFill>
                  <a:srgbClr val="17365D"/>
                </a:solidFill>
              </a:rPr>
              <a:t>設置届出</a:t>
            </a:r>
          </a:p>
        </p:txBody>
      </p:sp>
      <p:sp>
        <p:nvSpPr>
          <p:cNvPr id="11" name="四角形: 角を丸くする 10">
            <a:extLst>
              <a:ext uri="{FF2B5EF4-FFF2-40B4-BE49-F238E27FC236}">
                <a16:creationId xmlns:a16="http://schemas.microsoft.com/office/drawing/2014/main" id="{7D55A1E2-903D-43F7-AE92-B855593A02E1}"/>
              </a:ext>
            </a:extLst>
          </p:cNvPr>
          <p:cNvSpPr>
            <a:spLocks noGrp="1"/>
          </p:cNvSpPr>
          <p:nvPr/>
        </p:nvSpPr>
        <p:spPr>
          <a:xfrm>
            <a:off x="1125623" y="5557575"/>
            <a:ext cx="3335843" cy="199920"/>
          </a:xfrm>
          <a:prstGeom prst="roundRect">
            <a:avLst>
              <a:gd name="adj" fmla="val 6250"/>
            </a:avLst>
          </a:prstGeom>
          <a:solidFill>
            <a:srgbClr val="EAF3F8"/>
          </a:solidFill>
          <a:ln w="14288">
            <a:solidFill>
              <a:srgbClr val="2F75B5"/>
            </a:solidFill>
            <a:prstDash val="solid"/>
          </a:ln>
        </p:spPr>
        <p:txBody>
          <a:bodyPr anchor="ctr"/>
          <a:lstStyle/>
          <a:p>
            <a:pPr algn="ctr">
              <a:defRPr sz="1425" b="1">
                <a:solidFill>
                  <a:srgbClr val="17365D"/>
                </a:solidFill>
              </a:defRPr>
            </a:pPr>
            <a:r>
              <a:rPr sz="1425" b="1">
                <a:solidFill>
                  <a:srgbClr val="17365D"/>
                </a:solidFill>
              </a:rPr>
              <a:t>消防検査</a:t>
            </a:r>
          </a:p>
        </p:txBody>
      </p:sp>
      <p:sp>
        <p:nvSpPr>
          <p:cNvPr id="12" name="四角形: 角を丸くする 11">
            <a:extLst>
              <a:ext uri="{FF2B5EF4-FFF2-40B4-BE49-F238E27FC236}">
                <a16:creationId xmlns:a16="http://schemas.microsoft.com/office/drawing/2014/main" id="{94E09802-BD16-4CC1-AB5C-F8AAFECBD92F}"/>
              </a:ext>
            </a:extLst>
          </p:cNvPr>
          <p:cNvSpPr>
            <a:spLocks noGrp="1"/>
          </p:cNvSpPr>
          <p:nvPr/>
        </p:nvSpPr>
        <p:spPr>
          <a:xfrm>
            <a:off x="1125622" y="6069204"/>
            <a:ext cx="3335843" cy="199920"/>
          </a:xfrm>
          <a:prstGeom prst="roundRect">
            <a:avLst>
              <a:gd name="adj" fmla="val 6250"/>
            </a:avLst>
          </a:prstGeom>
          <a:solidFill>
            <a:srgbClr val="F7F9FB"/>
          </a:solidFill>
          <a:ln w="14288">
            <a:solidFill>
              <a:srgbClr val="2F75B5"/>
            </a:solidFill>
            <a:prstDash val="solid"/>
          </a:ln>
        </p:spPr>
        <p:txBody>
          <a:bodyPr anchor="ctr"/>
          <a:lstStyle/>
          <a:p>
            <a:pPr algn="ctr">
              <a:defRPr sz="1425" b="1">
                <a:solidFill>
                  <a:srgbClr val="17365D"/>
                </a:solidFill>
              </a:defRPr>
            </a:pPr>
            <a:r>
              <a:rPr sz="1425" b="1">
                <a:solidFill>
                  <a:srgbClr val="17365D"/>
                </a:solidFill>
              </a:rPr>
              <a:t>使用・維持</a:t>
            </a:r>
          </a:p>
        </p:txBody>
      </p:sp>
    </p:spTree>
    <p:extLst>
      <p:ext uri="{BB962C8B-B14F-4D97-AF65-F5344CB8AC3E}">
        <p14:creationId xmlns:p14="http://schemas.microsoft.com/office/powerpoint/2010/main" val="762366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D02728-C090-49C0-96F8-FAFEA3C98B6C}"/>
              </a:ext>
            </a:extLst>
          </p:cNvPr>
          <p:cNvSpPr>
            <a:spLocks noGrp="1"/>
          </p:cNvSpPr>
          <p:nvPr>
            <p:ph type="title"/>
          </p:nvPr>
        </p:nvSpPr>
        <p:spPr/>
        <p:txBody>
          <a:bodyPr/>
          <a:lstStyle/>
          <a:p>
            <a:pPr>
              <a:defRPr sz="1950" b="1">
                <a:solidFill>
                  <a:srgbClr val="17365D"/>
                </a:solidFill>
              </a:defRPr>
            </a:pPr>
            <a:endParaRPr dirty="0"/>
          </a:p>
        </p:txBody>
      </p:sp>
      <p:sp>
        <p:nvSpPr>
          <p:cNvPr id="3" name="スライド番号プレースホルダー 2">
            <a:extLst>
              <a:ext uri="{FF2B5EF4-FFF2-40B4-BE49-F238E27FC236}">
                <a16:creationId xmlns:a16="http://schemas.microsoft.com/office/drawing/2014/main" id="{372F6494-D70D-4DF9-B6B5-09C48641AB36}"/>
              </a:ext>
            </a:extLst>
          </p:cNvPr>
          <p:cNvSpPr>
            <a:spLocks noGrp="1"/>
          </p:cNvSpPr>
          <p:nvPr>
            <p:ph type="sldNum" idx="12"/>
          </p:nvPr>
        </p:nvSpPr>
        <p:spPr/>
        <p:txBody>
          <a:bodyPr/>
          <a:lstStyle/>
          <a:p>
            <a:fld id="{4932B27F-0834-4F11-AF0D-3B42CF9EE089}" type="slidenum">
              <a:rPr/>
              <a:t>38</a:t>
            </a:fld>
            <a:endParaRPr/>
          </a:p>
        </p:txBody>
      </p:sp>
      <p:pic>
        <p:nvPicPr>
          <p:cNvPr id="7" name="図 3"/>
          <p:cNvPicPr>
            <a:picLocks noChangeAspect="1"/>
          </p:cNvPicPr>
          <p:nvPr/>
        </p:nvPicPr>
        <p:blipFill>
          <a:blip r:embed="rId3"/>
          <a:stretch>
            <a:fillRect/>
          </a:stretch>
        </p:blipFill>
        <p:spPr>
          <a:xfrm>
            <a:off x="623016" y="0"/>
            <a:ext cx="10945968" cy="6858000"/>
          </a:xfrm>
          <a:prstGeom prst="rect">
            <a:avLst/>
          </a:prstGeom>
        </p:spPr>
      </p:pic>
      <p:sp>
        <p:nvSpPr>
          <p:cNvPr id="4" name="テキスト ボックス 3">
            <a:extLst>
              <a:ext uri="{FF2B5EF4-FFF2-40B4-BE49-F238E27FC236}">
                <a16:creationId xmlns:a16="http://schemas.microsoft.com/office/drawing/2014/main" id="{2355F53A-95F2-7B13-A324-817CC4C92A32}"/>
              </a:ext>
            </a:extLst>
          </p:cNvPr>
          <p:cNvSpPr txBox="1"/>
          <p:nvPr/>
        </p:nvSpPr>
        <p:spPr>
          <a:xfrm>
            <a:off x="7104185" y="6089301"/>
            <a:ext cx="2964263" cy="369332"/>
          </a:xfrm>
          <a:prstGeom prst="rect">
            <a:avLst/>
          </a:prstGeom>
          <a:noFill/>
        </p:spPr>
        <p:txBody>
          <a:bodyPr wrap="square" rtlCol="0">
            <a:spAutoFit/>
          </a:bodyPr>
          <a:lstStyle/>
          <a:p>
            <a:r>
              <a:rPr kumimoji="1" lang="ja-JP" altLang="en-US" dirty="0">
                <a:highlight>
                  <a:srgbClr val="FFFF00"/>
                </a:highlight>
              </a:rPr>
              <a:t>消防法第１７条の３の２</a:t>
            </a:r>
          </a:p>
        </p:txBody>
      </p:sp>
    </p:spTree>
    <p:extLst>
      <p:ext uri="{BB962C8B-B14F-4D97-AF65-F5344CB8AC3E}">
        <p14:creationId xmlns:p14="http://schemas.microsoft.com/office/powerpoint/2010/main" val="24642953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7273E96-91EB-34C8-8523-150BD752555E}"/>
              </a:ext>
            </a:extLst>
          </p:cNvPr>
          <p:cNvSpPr>
            <a:spLocks noGrp="1"/>
          </p:cNvSpPr>
          <p:nvPr>
            <p:ph type="title"/>
          </p:nvPr>
        </p:nvSpPr>
        <p:spPr/>
        <p:txBody>
          <a:bodyPr/>
          <a:lstStyle/>
          <a:p>
            <a:endParaRPr kumimoji="1" lang="ja-JP" altLang="en-US"/>
          </a:p>
        </p:txBody>
      </p:sp>
      <p:sp>
        <p:nvSpPr>
          <p:cNvPr id="3" name="スライド番号プレースホルダー 2">
            <a:extLst>
              <a:ext uri="{FF2B5EF4-FFF2-40B4-BE49-F238E27FC236}">
                <a16:creationId xmlns:a16="http://schemas.microsoft.com/office/drawing/2014/main" id="{6611CB74-609B-FE0F-86D6-DA8AE206B867}"/>
              </a:ext>
            </a:extLst>
          </p:cNvPr>
          <p:cNvSpPr>
            <a:spLocks noGrp="1"/>
          </p:cNvSpPr>
          <p:nvPr>
            <p:ph type="sldNum" sz="quarter" idx="12"/>
          </p:nvPr>
        </p:nvSpPr>
        <p:spPr/>
        <p:txBody>
          <a:bodyPr/>
          <a:lstStyle/>
          <a:p>
            <a:fld id="{4932B27F-0834-4F11-AF0D-3B42CF9EE089}" type="slidenum">
              <a:rPr lang="ja-JP" altLang="en-US" smtClean="0"/>
              <a:pPr/>
              <a:t>39</a:t>
            </a:fld>
            <a:endParaRPr lang="ja-JP" altLang="en-US" dirty="0"/>
          </a:p>
        </p:txBody>
      </p:sp>
      <p:sp>
        <p:nvSpPr>
          <p:cNvPr id="5" name="テキスト ボックス 4">
            <a:extLst>
              <a:ext uri="{FF2B5EF4-FFF2-40B4-BE49-F238E27FC236}">
                <a16:creationId xmlns:a16="http://schemas.microsoft.com/office/drawing/2014/main" id="{93964E4C-5E6C-6C31-D136-9E005F56D6FE}"/>
              </a:ext>
            </a:extLst>
          </p:cNvPr>
          <p:cNvSpPr txBox="1"/>
          <p:nvPr/>
        </p:nvSpPr>
        <p:spPr bwMode="auto">
          <a:xfrm>
            <a:off x="243840" y="312762"/>
            <a:ext cx="11948160" cy="510139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square">
            <a:spAutoFit/>
          </a:bodyPr>
          <a:lstStyle/>
          <a:p>
            <a:pPr>
              <a:buNone/>
            </a:pPr>
            <a:r>
              <a:rPr lang="ja-JP" altLang="en-US" sz="1050" b="1" dirty="0">
                <a:latin typeface="メイリオ" panose="020B0604030504040204" pitchFamily="50" charset="-128"/>
                <a:ea typeface="メイリオ" panose="020B0604030504040204" pitchFamily="50" charset="-128"/>
              </a:rPr>
              <a:t>第</a:t>
            </a:r>
            <a:r>
              <a:rPr lang="en-US" altLang="ja-JP" sz="1050" b="1" dirty="0">
                <a:latin typeface="メイリオ" panose="020B0604030504040204" pitchFamily="50" charset="-128"/>
                <a:ea typeface="メイリオ" panose="020B0604030504040204" pitchFamily="50" charset="-128"/>
              </a:rPr>
              <a:t>1</a:t>
            </a:r>
            <a:r>
              <a:rPr lang="ja-JP" altLang="en-US" sz="1050" b="1" dirty="0">
                <a:latin typeface="メイリオ" panose="020B0604030504040204" pitchFamily="50" charset="-128"/>
                <a:ea typeface="メイリオ" panose="020B0604030504040204" pitchFamily="50" charset="-128"/>
              </a:rPr>
              <a:t>問</a:t>
            </a:r>
          </a:p>
          <a:p>
            <a:pPr>
              <a:buNone/>
            </a:pPr>
            <a:r>
              <a:rPr lang="ja-JP" altLang="en-US" sz="1050" dirty="0">
                <a:latin typeface="メイリオ" panose="020B0604030504040204" pitchFamily="50" charset="-128"/>
                <a:ea typeface="メイリオ" panose="020B0604030504040204" pitchFamily="50" charset="-128"/>
              </a:rPr>
              <a:t>消防用設備等の設置・維持基準が改正された場合の取扱いとして、正しいものはどれですか。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既存の建物には新しい基準が一切適用されない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原則として既存の建物には旧基準が適用される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建物の所有者が自由に基準を選択できる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消防用設備等をすべて撤去しなければならない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2</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基準が改正された場合、原則として既存の防火対象物には旧基準が適用されます。ただし、一定の例外があります。</a:t>
            </a:r>
          </a:p>
          <a:p>
            <a:pPr>
              <a:buNone/>
            </a:pPr>
            <a:br>
              <a:rPr lang="ja-JP" altLang="en-US" sz="1050" dirty="0">
                <a:latin typeface="メイリオ" panose="020B0604030504040204" pitchFamily="50" charset="-128"/>
                <a:ea typeface="メイリオ" panose="020B0604030504040204" pitchFamily="50" charset="-128"/>
              </a:rPr>
            </a:br>
            <a:r>
              <a:rPr lang="ja-JP" altLang="en-US" sz="1050" b="1" dirty="0">
                <a:latin typeface="メイリオ" panose="020B0604030504040204" pitchFamily="50" charset="-128"/>
                <a:ea typeface="メイリオ" panose="020B0604030504040204" pitchFamily="50" charset="-128"/>
              </a:rPr>
              <a:t>第</a:t>
            </a:r>
            <a:r>
              <a:rPr lang="en-US" altLang="ja-JP" sz="1050" b="1" dirty="0">
                <a:latin typeface="メイリオ" panose="020B0604030504040204" pitchFamily="50" charset="-128"/>
                <a:ea typeface="メイリオ" panose="020B0604030504040204" pitchFamily="50" charset="-128"/>
              </a:rPr>
              <a:t>2</a:t>
            </a:r>
            <a:r>
              <a:rPr lang="ja-JP" altLang="en-US" sz="1050" b="1" dirty="0">
                <a:latin typeface="メイリオ" panose="020B0604030504040204" pitchFamily="50" charset="-128"/>
                <a:ea typeface="メイリオ" panose="020B0604030504040204" pitchFamily="50" charset="-128"/>
              </a:rPr>
              <a:t>問</a:t>
            </a:r>
          </a:p>
          <a:p>
            <a:pPr>
              <a:buNone/>
            </a:pPr>
            <a:r>
              <a:rPr lang="ja-JP" altLang="en-US" sz="1050" dirty="0">
                <a:latin typeface="メイリオ" panose="020B0604030504040204" pitchFamily="50" charset="-128"/>
                <a:ea typeface="メイリオ" panose="020B0604030504040204" pitchFamily="50" charset="-128"/>
              </a:rPr>
              <a:t>新しい基準への適合が必要となる建物として、本文に示されていないものはどれですか。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特定防火対象物 </a:t>
            </a:r>
          </a:p>
          <a:p>
            <a:pPr>
              <a:buFont typeface="+mj-lt"/>
              <a:buAutoNum type="arabicPeriod"/>
            </a:pPr>
            <a:r>
              <a:rPr lang="ja-JP" altLang="en-US" sz="1050" dirty="0">
                <a:latin typeface="メイリオ" panose="020B0604030504040204" pitchFamily="50" charset="-128"/>
                <a:ea typeface="メイリオ" panose="020B0604030504040204" pitchFamily="50" charset="-128"/>
              </a:rPr>
              <a:t>一定規模以上の増築を行う建物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大規模な修繕や模様替えを行う建物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建物の外壁を清掃しただけの建物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4</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単なる外壁の清掃は、増築や大規模な修繕・模様替えには該当しないため、本文には新基準への適合が必要な例として示されていません。</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第</a:t>
            </a:r>
            <a:r>
              <a:rPr lang="en-US" altLang="ja-JP" sz="1050" b="1" dirty="0">
                <a:latin typeface="メイリオ" panose="020B0604030504040204" pitchFamily="50" charset="-128"/>
                <a:ea typeface="メイリオ" panose="020B0604030504040204" pitchFamily="50" charset="-128"/>
              </a:rPr>
              <a:t>3</a:t>
            </a:r>
            <a:r>
              <a:rPr lang="ja-JP" altLang="en-US" sz="1050" b="1" dirty="0">
                <a:latin typeface="メイリオ" panose="020B0604030504040204" pitchFamily="50" charset="-128"/>
                <a:ea typeface="メイリオ" panose="020B0604030504040204" pitchFamily="50" charset="-128"/>
              </a:rPr>
              <a:t>問</a:t>
            </a:r>
          </a:p>
          <a:p>
            <a:pPr>
              <a:buNone/>
            </a:pPr>
            <a:r>
              <a:rPr lang="ja-JP" altLang="en-US" sz="1050" dirty="0">
                <a:latin typeface="メイリオ" panose="020B0604030504040204" pitchFamily="50" charset="-128"/>
                <a:ea typeface="メイリオ" panose="020B0604030504040204" pitchFamily="50" charset="-128"/>
              </a:rPr>
              <a:t>一定規模以上の増築を行う場合の取扱いとして、正しいものはどれですか。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新しい基準への適合が必要となる場合がある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消防用設備等の基準は適用されない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必ず従来の基準だけが適用される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用途に関係なく消防用設備等を撤去する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1</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一定規模以上の増築を行う建物には、新しい消防用設備等の基準が遡及して適用される場合があります。</a:t>
            </a:r>
          </a:p>
          <a:p>
            <a:pPr>
              <a:buNone/>
            </a:pPr>
            <a:endParaRPr lang="en-US" altLang="ja-JP" sz="1050" b="1" dirty="0">
              <a:latin typeface="メイリオ"/>
              <a:ea typeface="メイリオ"/>
              <a:cs typeface="メイリオ"/>
            </a:endParaRPr>
          </a:p>
          <a:p>
            <a:pPr>
              <a:buNone/>
            </a:pPr>
            <a:r>
              <a:rPr lang="ja-JP" altLang="en-US" sz="1050" b="1" dirty="0">
                <a:latin typeface="メイリオ"/>
                <a:ea typeface="メイリオ"/>
                <a:cs typeface="メイリオ"/>
              </a:rPr>
              <a:t>第</a:t>
            </a:r>
            <a:r>
              <a:rPr lang="en-US" altLang="ja-JP" sz="1050" b="1" dirty="0">
                <a:latin typeface="メイリオ"/>
                <a:ea typeface="メイリオ"/>
                <a:cs typeface="メイリオ"/>
              </a:rPr>
              <a:t>4</a:t>
            </a:r>
            <a:r>
              <a:rPr lang="ja-JP" altLang="en-US" sz="1050" b="1" dirty="0">
                <a:latin typeface="メイリオ"/>
                <a:ea typeface="メイリオ"/>
                <a:cs typeface="メイリオ"/>
              </a:rPr>
              <a:t>問</a:t>
            </a:r>
          </a:p>
          <a:p>
            <a:pPr>
              <a:buNone/>
            </a:pPr>
            <a:r>
              <a:rPr lang="ja-JP" altLang="en-US" sz="1050" dirty="0">
                <a:latin typeface="メイリオ"/>
                <a:ea typeface="メイリオ"/>
                <a:cs typeface="メイリオ"/>
              </a:rPr>
              <a:t>建物を特定防火対象物の用途に変更した場合、原則として適用される基準はどれですか。</a:t>
            </a:r>
          </a:p>
          <a:p>
            <a:pPr>
              <a:buFont typeface="+mj-lt"/>
              <a:buAutoNum type="arabicPeriod"/>
            </a:pPr>
            <a:r>
              <a:rPr lang="ja-JP" altLang="en-US" sz="1050" dirty="0">
                <a:latin typeface="メイリオ"/>
                <a:ea typeface="メイリオ"/>
                <a:cs typeface="メイリオ"/>
              </a:rPr>
              <a:t>建築当初の用途に応じた基準 </a:t>
            </a:r>
          </a:p>
          <a:p>
            <a:pPr>
              <a:buFont typeface="+mj-lt"/>
              <a:buAutoNum type="arabicPeriod"/>
            </a:pPr>
            <a:r>
              <a:rPr lang="ja-JP" altLang="en-US" sz="1050" dirty="0">
                <a:latin typeface="メイリオ"/>
                <a:ea typeface="メイリオ"/>
                <a:cs typeface="メイリオ"/>
              </a:rPr>
              <a:t>用途変更前の用途に応じた基準 </a:t>
            </a:r>
          </a:p>
          <a:p>
            <a:pPr>
              <a:buFont typeface="+mj-lt"/>
              <a:buAutoNum type="arabicPeriod"/>
            </a:pPr>
            <a:r>
              <a:rPr lang="ja-JP" altLang="en-US" sz="1050" dirty="0">
                <a:latin typeface="メイリオ"/>
                <a:ea typeface="メイリオ"/>
                <a:cs typeface="メイリオ"/>
              </a:rPr>
              <a:t>用途変更後の用途に応じた基準 </a:t>
            </a:r>
          </a:p>
          <a:p>
            <a:pPr>
              <a:buFont typeface="+mj-lt"/>
              <a:buAutoNum type="arabicPeriod"/>
            </a:pPr>
            <a:r>
              <a:rPr lang="ja-JP" altLang="en-US" sz="1050" dirty="0">
                <a:latin typeface="メイリオ"/>
                <a:ea typeface="メイリオ"/>
                <a:cs typeface="メイリオ"/>
              </a:rPr>
              <a:t>所有者が希望する用途の基準 </a:t>
            </a:r>
          </a:p>
          <a:p>
            <a:pPr>
              <a:buNone/>
            </a:pPr>
            <a:endParaRPr lang="ja-JP" altLang="en-US" sz="105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1765055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37629B-08EB-7D01-698D-AD4B5040049C}"/>
              </a:ext>
            </a:extLst>
          </p:cNvPr>
          <p:cNvSpPr>
            <a:spLocks noGrp="1"/>
          </p:cNvSpPr>
          <p:nvPr>
            <p:ph type="title"/>
          </p:nvPr>
        </p:nvSpPr>
        <p:spPr/>
        <p:txBody>
          <a:bodyPr/>
          <a:lstStyle/>
          <a:p>
            <a:endParaRPr kumimoji="1" lang="ja-JP" altLang="en-US"/>
          </a:p>
        </p:txBody>
      </p:sp>
      <p:sp>
        <p:nvSpPr>
          <p:cNvPr id="3" name="スライド番号プレースホルダー 2">
            <a:extLst>
              <a:ext uri="{FF2B5EF4-FFF2-40B4-BE49-F238E27FC236}">
                <a16:creationId xmlns:a16="http://schemas.microsoft.com/office/drawing/2014/main" id="{AE7E3657-13CB-8D7C-8ECB-C354B5FCA7DF}"/>
              </a:ext>
            </a:extLst>
          </p:cNvPr>
          <p:cNvSpPr>
            <a:spLocks noGrp="1"/>
          </p:cNvSpPr>
          <p:nvPr>
            <p:ph type="sldNum" sz="quarter" idx="12"/>
          </p:nvPr>
        </p:nvSpPr>
        <p:spPr/>
        <p:txBody>
          <a:bodyPr/>
          <a:lstStyle/>
          <a:p>
            <a:fld id="{4932B27F-0834-4F11-AF0D-3B42CF9EE089}" type="slidenum">
              <a:rPr lang="ja-JP" altLang="en-US" smtClean="0"/>
              <a:pPr/>
              <a:t>40</a:t>
            </a:fld>
            <a:endParaRPr lang="ja-JP" altLang="en-US" dirty="0"/>
          </a:p>
        </p:txBody>
      </p:sp>
      <p:sp>
        <p:nvSpPr>
          <p:cNvPr id="5" name="テキスト ボックス 4">
            <a:extLst>
              <a:ext uri="{FF2B5EF4-FFF2-40B4-BE49-F238E27FC236}">
                <a16:creationId xmlns:a16="http://schemas.microsoft.com/office/drawing/2014/main" id="{D8FC89BC-FA41-ED12-A0DF-2932F41322D4}"/>
              </a:ext>
            </a:extLst>
          </p:cNvPr>
          <p:cNvSpPr txBox="1"/>
          <p:nvPr/>
        </p:nvSpPr>
        <p:spPr bwMode="auto">
          <a:xfrm>
            <a:off x="152400" y="86184"/>
            <a:ext cx="11871960" cy="655564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square">
            <a:spAutoFit/>
          </a:bodyPr>
          <a:lstStyle/>
          <a:p>
            <a:pPr>
              <a:buNone/>
            </a:pPr>
            <a:r>
              <a:rPr lang="ja-JP" altLang="en-US" sz="1050" b="1" dirty="0">
                <a:latin typeface="メイリオ" panose="020B0604030504040204" pitchFamily="50" charset="-128"/>
                <a:ea typeface="メイリオ" panose="020B0604030504040204" pitchFamily="50" charset="-128"/>
              </a:rPr>
              <a:t>第５問</a:t>
            </a:r>
          </a:p>
          <a:p>
            <a:pPr>
              <a:buNone/>
            </a:pPr>
            <a:r>
              <a:rPr lang="ja-JP" altLang="en-US" sz="1050" dirty="0">
                <a:latin typeface="メイリオ" panose="020B0604030504040204" pitchFamily="50" charset="-128"/>
                <a:ea typeface="メイリオ" panose="020B0604030504040204" pitchFamily="50" charset="-128"/>
              </a:rPr>
              <a:t>消防用設備等の設置工事が完了した後、関係者が行わなければならないことはどれですか。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建築主事へ報告する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消防長または消防署長へ届け出て、検査を受ける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警察署長の許可を受ける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設備業者による点検だけを受ける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2</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関係者は工事完了後、消防長または消防署長へ届け出て、消防機関の検査を受けなければなりません。</a:t>
            </a:r>
          </a:p>
          <a:p>
            <a:pPr>
              <a:buNone/>
            </a:pPr>
            <a:br>
              <a:rPr lang="ja-JP" altLang="en-US" sz="1050" dirty="0">
                <a:latin typeface="メイリオ" panose="020B0604030504040204" pitchFamily="50" charset="-128"/>
                <a:ea typeface="メイリオ" panose="020B0604030504040204" pitchFamily="50" charset="-128"/>
              </a:rPr>
            </a:br>
            <a:r>
              <a:rPr lang="ja-JP" altLang="en-US" sz="1050" b="1" dirty="0">
                <a:latin typeface="メイリオ" panose="020B0604030504040204" pitchFamily="50" charset="-128"/>
                <a:ea typeface="メイリオ" panose="020B0604030504040204" pitchFamily="50" charset="-128"/>
              </a:rPr>
              <a:t>第６問</a:t>
            </a:r>
          </a:p>
          <a:p>
            <a:pPr>
              <a:buNone/>
            </a:pPr>
            <a:r>
              <a:rPr lang="ja-JP" altLang="en-US" sz="1050" dirty="0">
                <a:latin typeface="メイリオ" panose="020B0604030504040204" pitchFamily="50" charset="-128"/>
                <a:ea typeface="メイリオ" panose="020B0604030504040204" pitchFamily="50" charset="-128"/>
              </a:rPr>
              <a:t>消防機関による検査の対象外となる設備の例はどれですか。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屋内消火栓設備 </a:t>
            </a:r>
          </a:p>
          <a:p>
            <a:pPr>
              <a:buFont typeface="+mj-lt"/>
              <a:buAutoNum type="arabicPeriod"/>
            </a:pPr>
            <a:r>
              <a:rPr lang="ja-JP" altLang="en-US" sz="1050" dirty="0">
                <a:latin typeface="メイリオ" panose="020B0604030504040204" pitchFamily="50" charset="-128"/>
                <a:ea typeface="メイリオ" panose="020B0604030504040204" pitchFamily="50" charset="-128"/>
              </a:rPr>
              <a:t>スプリンクラー設備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簡易消火用具や非常警報器具 </a:t>
            </a:r>
          </a:p>
          <a:p>
            <a:pPr>
              <a:buFont typeface="+mj-lt"/>
              <a:buAutoNum type="arabicPeriod"/>
            </a:pPr>
            <a:r>
              <a:rPr lang="ja-JP" altLang="en-US" sz="1050" dirty="0">
                <a:latin typeface="メイリオ" panose="020B0604030504040204" pitchFamily="50" charset="-128"/>
                <a:ea typeface="メイリオ" panose="020B0604030504040204" pitchFamily="50" charset="-128"/>
              </a:rPr>
              <a:t>自動火災報知設備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3</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簡易消火用具や非常警報器具など、一部の設備は検査の対象外です。</a:t>
            </a:r>
          </a:p>
          <a:p>
            <a:pPr>
              <a:buNone/>
            </a:pPr>
            <a:br>
              <a:rPr lang="ja-JP" altLang="en-US" sz="1050" dirty="0">
                <a:latin typeface="メイリオ" panose="020B0604030504040204" pitchFamily="50" charset="-128"/>
                <a:ea typeface="メイリオ" panose="020B0604030504040204" pitchFamily="50" charset="-128"/>
              </a:rPr>
            </a:br>
            <a:r>
              <a:rPr lang="ja-JP" altLang="en-US" sz="1050" b="1" dirty="0">
                <a:latin typeface="メイリオ" panose="020B0604030504040204" pitchFamily="50" charset="-128"/>
                <a:ea typeface="メイリオ" panose="020B0604030504040204" pitchFamily="50" charset="-128"/>
              </a:rPr>
              <a:t>第７問</a:t>
            </a:r>
          </a:p>
          <a:p>
            <a:pPr>
              <a:buNone/>
            </a:pPr>
            <a:r>
              <a:rPr lang="ja-JP" altLang="en-US" sz="1050" dirty="0">
                <a:latin typeface="メイリオ" panose="020B0604030504040204" pitchFamily="50" charset="-128"/>
                <a:ea typeface="メイリオ" panose="020B0604030504040204" pitchFamily="50" charset="-128"/>
              </a:rPr>
              <a:t>検査対象となる防火対象物に該当しないものはどれですか。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特定防火対象物 </a:t>
            </a:r>
          </a:p>
          <a:p>
            <a:pPr>
              <a:buFont typeface="+mj-lt"/>
              <a:buAutoNum type="arabicPeriod"/>
            </a:pPr>
            <a:r>
              <a:rPr lang="ja-JP" altLang="en-US" sz="1050" dirty="0">
                <a:latin typeface="メイリオ" panose="020B0604030504040204" pitchFamily="50" charset="-128"/>
                <a:ea typeface="メイリオ" panose="020B0604030504040204" pitchFamily="50" charset="-128"/>
              </a:rPr>
              <a:t>一定規模以上の非特定防火対象物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特定一階段等防火対象物 </a:t>
            </a:r>
          </a:p>
          <a:p>
            <a:pPr>
              <a:buFont typeface="+mj-lt"/>
              <a:buAutoNum type="arabicPeriod"/>
            </a:pPr>
            <a:r>
              <a:rPr lang="ja-JP" altLang="en-US" sz="1050" dirty="0">
                <a:latin typeface="メイリオ" panose="020B0604030504040204" pitchFamily="50" charset="-128"/>
                <a:ea typeface="メイリオ" panose="020B0604030504040204" pitchFamily="50" charset="-128"/>
              </a:rPr>
              <a:t>すべての一般住宅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4</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すべての一般住宅が検査対象になるわけではありません。用途や規模などの条件によって対象が定められます。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第８問</a:t>
            </a:r>
          </a:p>
          <a:p>
            <a:pPr>
              <a:buNone/>
            </a:pPr>
            <a:r>
              <a:rPr lang="ja-JP" altLang="en-US" sz="1050" dirty="0">
                <a:latin typeface="メイリオ" panose="020B0604030504040204" pitchFamily="50" charset="-128"/>
                <a:ea typeface="メイリオ" panose="020B0604030504040204" pitchFamily="50" charset="-128"/>
              </a:rPr>
              <a:t>検査対象となる用途や規模を判断する要素として、適切でないものはどれですか。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建物の構造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建物の階数や延べ面積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建物の収容人員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建物所有者の年齢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4</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検査対象は建物の構造、階数、延べ面積、収容人員などによって定められ、所有者の年齢は関係ありません。</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第９問</a:t>
            </a:r>
          </a:p>
          <a:p>
            <a:pPr>
              <a:buNone/>
            </a:pPr>
            <a:r>
              <a:rPr lang="ja-JP" altLang="en-US" sz="1050" dirty="0">
                <a:latin typeface="メイリオ" panose="020B0604030504040204" pitchFamily="50" charset="-128"/>
                <a:ea typeface="メイリオ" panose="020B0604030504040204" pitchFamily="50" charset="-128"/>
              </a:rPr>
              <a:t>消防用設備等の設置工事が完了した場合、原則として何日以内に届け出る必要がありますか。</a:t>
            </a:r>
          </a:p>
          <a:p>
            <a:pPr>
              <a:buFont typeface="+mj-lt"/>
              <a:buAutoNum type="arabicPeriod"/>
            </a:pPr>
            <a:r>
              <a:rPr lang="en-US" altLang="ja-JP" sz="1050" dirty="0">
                <a:latin typeface="メイリオ" panose="020B0604030504040204" pitchFamily="50" charset="-128"/>
                <a:ea typeface="メイリオ" panose="020B0604030504040204" pitchFamily="50" charset="-128"/>
              </a:rPr>
              <a:t>2</a:t>
            </a:r>
            <a:r>
              <a:rPr lang="ja-JP" altLang="en-US" sz="1050" dirty="0">
                <a:latin typeface="メイリオ" panose="020B0604030504040204" pitchFamily="50" charset="-128"/>
                <a:ea typeface="メイリオ" panose="020B0604030504040204" pitchFamily="50" charset="-128"/>
              </a:rPr>
              <a:t>日以内 </a:t>
            </a:r>
          </a:p>
          <a:p>
            <a:pPr>
              <a:buFont typeface="+mj-lt"/>
              <a:buAutoNum type="arabicPeriod"/>
            </a:pPr>
            <a:r>
              <a:rPr lang="en-US" altLang="ja-JP" sz="1050" dirty="0">
                <a:latin typeface="メイリオ" panose="020B0604030504040204" pitchFamily="50" charset="-128"/>
                <a:ea typeface="メイリオ" panose="020B0604030504040204" pitchFamily="50" charset="-128"/>
              </a:rPr>
              <a:t>4</a:t>
            </a:r>
            <a:r>
              <a:rPr lang="ja-JP" altLang="en-US" sz="1050" dirty="0">
                <a:latin typeface="メイリオ" panose="020B0604030504040204" pitchFamily="50" charset="-128"/>
                <a:ea typeface="メイリオ" panose="020B0604030504040204" pitchFamily="50" charset="-128"/>
              </a:rPr>
              <a:t>日以内 </a:t>
            </a:r>
          </a:p>
          <a:p>
            <a:pPr>
              <a:buFont typeface="+mj-lt"/>
              <a:buAutoNum type="arabicPeriod"/>
            </a:pPr>
            <a:r>
              <a:rPr lang="en-US" altLang="ja-JP" sz="1050" dirty="0">
                <a:latin typeface="メイリオ" panose="020B0604030504040204" pitchFamily="50" charset="-128"/>
                <a:ea typeface="メイリオ" panose="020B0604030504040204" pitchFamily="50" charset="-128"/>
              </a:rPr>
              <a:t>7</a:t>
            </a:r>
            <a:r>
              <a:rPr lang="ja-JP" altLang="en-US" sz="1050" dirty="0">
                <a:latin typeface="メイリオ" panose="020B0604030504040204" pitchFamily="50" charset="-128"/>
                <a:ea typeface="メイリオ" panose="020B0604030504040204" pitchFamily="50" charset="-128"/>
              </a:rPr>
              <a:t>日以内 </a:t>
            </a:r>
          </a:p>
          <a:p>
            <a:pPr>
              <a:buFont typeface="+mj-lt"/>
              <a:buAutoNum type="arabicPeriod"/>
            </a:pPr>
            <a:r>
              <a:rPr lang="en-US" altLang="ja-JP" sz="1050" dirty="0">
                <a:latin typeface="メイリオ" panose="020B0604030504040204" pitchFamily="50" charset="-128"/>
                <a:ea typeface="メイリオ" panose="020B0604030504040204" pitchFamily="50" charset="-128"/>
              </a:rPr>
              <a:t>14</a:t>
            </a:r>
            <a:r>
              <a:rPr lang="ja-JP" altLang="en-US" sz="1050" dirty="0">
                <a:latin typeface="メイリオ" panose="020B0604030504040204" pitchFamily="50" charset="-128"/>
                <a:ea typeface="メイリオ" panose="020B0604030504040204" pitchFamily="50" charset="-128"/>
              </a:rPr>
              <a:t>日以内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2</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工事完了後、原則として</a:t>
            </a:r>
            <a:r>
              <a:rPr lang="en-US" altLang="ja-JP" sz="1050" dirty="0">
                <a:latin typeface="メイリオ" panose="020B0604030504040204" pitchFamily="50" charset="-128"/>
                <a:ea typeface="メイリオ" panose="020B0604030504040204" pitchFamily="50" charset="-128"/>
              </a:rPr>
              <a:t>4</a:t>
            </a:r>
            <a:r>
              <a:rPr lang="ja-JP" altLang="en-US" sz="1050" dirty="0">
                <a:latin typeface="メイリオ" panose="020B0604030504040204" pitchFamily="50" charset="-128"/>
                <a:ea typeface="メイリオ" panose="020B0604030504040204" pitchFamily="50" charset="-128"/>
              </a:rPr>
              <a:t>日以内に必要書類を添えて消防機関へ届け出ます。検査で法令上の基準に適合していると認められた場合は、検査済証が交付されます。</a:t>
            </a:r>
          </a:p>
        </p:txBody>
      </p:sp>
    </p:spTree>
    <p:extLst>
      <p:ext uri="{BB962C8B-B14F-4D97-AF65-F5344CB8AC3E}">
        <p14:creationId xmlns:p14="http://schemas.microsoft.com/office/powerpoint/2010/main" val="32410969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DD94A4-1E07-14AB-C27B-2788D97C75B3}"/>
              </a:ext>
            </a:extLst>
          </p:cNvPr>
          <p:cNvSpPr>
            <a:spLocks noGrp="1"/>
          </p:cNvSpPr>
          <p:nvPr>
            <p:ph type="title"/>
          </p:nvPr>
        </p:nvSpPr>
        <p:spPr/>
        <p:txBody>
          <a:bodyPr>
            <a:normAutofit/>
          </a:bodyPr>
          <a:lstStyle/>
          <a:p>
            <a:r>
              <a:t>４　査察並びに違反処理、及び防炎規制に関する基礎知識</a:t>
            </a:r>
          </a:p>
        </p:txBody>
      </p:sp>
      <p:sp>
        <p:nvSpPr>
          <p:cNvPr id="3" name="スライド番号プレースホルダー 2">
            <a:extLst>
              <a:ext uri="{FF2B5EF4-FFF2-40B4-BE49-F238E27FC236}">
                <a16:creationId xmlns:a16="http://schemas.microsoft.com/office/drawing/2014/main" id="{9B2570E6-E671-74DC-40E2-33647468617D}"/>
              </a:ext>
            </a:extLst>
          </p:cNvPr>
          <p:cNvSpPr>
            <a:spLocks noGrp="1"/>
          </p:cNvSpPr>
          <p:nvPr>
            <p:ph type="sldNum" idx="12"/>
          </p:nvPr>
        </p:nvSpPr>
        <p:spPr/>
        <p:txBody>
          <a:bodyPr/>
          <a:lstStyle/>
          <a:p>
            <a:fld id="{4932B27F-0834-4F11-AF0D-3B42CF9EE089}" type="slidenum">
              <a:rPr/>
              <a:t>41</a:t>
            </a:fld>
            <a:endParaRPr/>
          </a:p>
        </p:txBody>
      </p:sp>
      <p:sp>
        <p:nvSpPr>
          <p:cNvPr id="5" name="テキスト ボックス 4">
            <a:extLst>
              <a:ext uri="{FF2B5EF4-FFF2-40B4-BE49-F238E27FC236}">
                <a16:creationId xmlns:a16="http://schemas.microsoft.com/office/drawing/2014/main" id="{C9BD3504-F095-D696-56A2-2867A8F078F2}"/>
              </a:ext>
            </a:extLst>
          </p:cNvPr>
          <p:cNvSpPr>
            <a:spLocks noGrp="1"/>
          </p:cNvSpPr>
          <p:nvPr/>
        </p:nvSpPr>
        <p:spPr>
          <a:xfrm>
            <a:off x="312420" y="982176"/>
            <a:ext cx="11567160" cy="4893647"/>
          </a:xfrm>
          <a:prstGeom prst="rect">
            <a:avLst/>
          </a:prstGeom>
          <a:noFill/>
          <a:ln>
            <a:noFill/>
          </a:ln>
        </p:spPr>
        <p:txBody>
          <a:bodyPr wrap="square">
            <a:spAutoFit/>
          </a:bodyPr>
          <a:lstStyle/>
          <a:p>
            <a:pPr>
              <a:buNone/>
            </a:pPr>
            <a:r>
              <a:rPr sz="2400" b="1" dirty="0" err="1">
                <a:latin typeface="メイリオ"/>
                <a:ea typeface="メイリオ"/>
                <a:cs typeface="メイリオ"/>
              </a:rPr>
              <a:t>査察並びに違反処理・防火規制に関する基礎知識</a:t>
            </a:r>
            <a:endParaRPr sz="2400" b="1" dirty="0">
              <a:latin typeface="メイリオ"/>
              <a:ea typeface="メイリオ"/>
              <a:cs typeface="メイリオ"/>
            </a:endParaRPr>
          </a:p>
          <a:p>
            <a:pPr>
              <a:buNone/>
            </a:pPr>
            <a:r>
              <a:rPr sz="2400" dirty="0" err="1">
                <a:latin typeface="メイリオ"/>
                <a:ea typeface="メイリオ"/>
                <a:cs typeface="メイリオ"/>
              </a:rPr>
              <a:t>消防機関が行う立入検査は、火災予防や人命危険の排除を目的として、防火対象物の実態や消防法令への適合状況を確認するもの</a:t>
            </a:r>
            <a:r>
              <a:rPr lang="ja-JP" altLang="en-US" sz="2400" dirty="0">
                <a:latin typeface="メイリオ"/>
                <a:ea typeface="メイリオ"/>
                <a:cs typeface="メイリオ"/>
              </a:rPr>
              <a:t>　</a:t>
            </a:r>
            <a:endParaRPr lang="en-US" altLang="ja-JP" sz="2400" dirty="0">
              <a:latin typeface="メイリオ"/>
              <a:ea typeface="メイリオ"/>
              <a:cs typeface="メイリオ"/>
            </a:endParaRPr>
          </a:p>
          <a:p>
            <a:pPr>
              <a:buNone/>
            </a:pPr>
            <a:r>
              <a:rPr sz="2400" dirty="0">
                <a:solidFill>
                  <a:srgbClr val="FF0000"/>
                </a:solidFill>
                <a:latin typeface="メイリオ"/>
                <a:ea typeface="メイリオ"/>
                <a:cs typeface="メイリオ"/>
              </a:rPr>
              <a:t>消防法第4条</a:t>
            </a:r>
            <a:r>
              <a:rPr sz="2400" dirty="0">
                <a:latin typeface="メイリオ"/>
                <a:ea typeface="メイリオ"/>
                <a:cs typeface="メイリオ"/>
              </a:rPr>
              <a:t>に基づき、消防長または消防署長は、</a:t>
            </a:r>
            <a:r>
              <a:rPr sz="2400" dirty="0">
                <a:solidFill>
                  <a:srgbClr val="FF0000"/>
                </a:solidFill>
                <a:latin typeface="メイリオ"/>
                <a:ea typeface="メイリオ"/>
                <a:cs typeface="メイリオ"/>
              </a:rPr>
              <a:t>消防職員に建物や事業所などへ立ち入らせ、必要な検査や関係者への質問を行わせることができ</a:t>
            </a:r>
            <a:r>
              <a:rPr lang="ja-JP" altLang="en-US" sz="2400" dirty="0">
                <a:solidFill>
                  <a:srgbClr val="FF0000"/>
                </a:solidFill>
                <a:latin typeface="メイリオ"/>
                <a:ea typeface="メイリオ"/>
                <a:cs typeface="メイリオ"/>
              </a:rPr>
              <a:t>る</a:t>
            </a:r>
            <a:r>
              <a:rPr sz="2400" dirty="0">
                <a:latin typeface="メイリオ"/>
                <a:ea typeface="メイリオ"/>
                <a:cs typeface="メイリオ"/>
              </a:rPr>
              <a:t>。危険物を貯蔵・取り扱う場所については、</a:t>
            </a:r>
            <a:r>
              <a:rPr sz="2400" dirty="0">
                <a:solidFill>
                  <a:srgbClr val="FF0000"/>
                </a:solidFill>
                <a:latin typeface="メイリオ"/>
                <a:ea typeface="メイリオ"/>
                <a:cs typeface="メイリオ"/>
              </a:rPr>
              <a:t>消防法第16条の5</a:t>
            </a:r>
            <a:r>
              <a:rPr sz="2400" dirty="0">
                <a:latin typeface="メイリオ"/>
                <a:ea typeface="メイリオ"/>
                <a:cs typeface="メイリオ"/>
              </a:rPr>
              <a:t>に基づく立入検査</a:t>
            </a:r>
            <a:r>
              <a:rPr lang="ja-JP" altLang="en-US" sz="2400" dirty="0" err="1">
                <a:latin typeface="メイリオ"/>
                <a:ea typeface="メイリオ"/>
                <a:cs typeface="メイリオ"/>
              </a:rPr>
              <a:t>。</a:t>
            </a:r>
            <a:endParaRPr sz="2400" dirty="0">
              <a:latin typeface="メイリオ"/>
              <a:ea typeface="メイリオ"/>
              <a:cs typeface="メイリオ"/>
            </a:endParaRPr>
          </a:p>
          <a:p>
            <a:pPr>
              <a:buNone/>
            </a:pPr>
            <a:r>
              <a:rPr sz="2400" dirty="0">
                <a:latin typeface="メイリオ"/>
                <a:ea typeface="メイリオ"/>
                <a:cs typeface="メイリオ"/>
              </a:rPr>
              <a:t>立入検査では、建物の用途、構造、消防用設備等の設置・維持状況、収容人員などを確認。収容人員は、従業員数や利用者数、固定式のいすの数、床面積などを用途ごとの算定方法に従って計算。</a:t>
            </a:r>
          </a:p>
          <a:p>
            <a:pPr>
              <a:buNone/>
            </a:pPr>
            <a:r>
              <a:rPr sz="2400" dirty="0">
                <a:latin typeface="メイリオ"/>
                <a:ea typeface="メイリオ"/>
                <a:cs typeface="メイリオ"/>
              </a:rPr>
              <a:t>立入検査に当たっては、関係者の正当な権利に配慮しながら、火災予防上必要な範囲で実施。消防法第4条による検査と第16条の5による検査では、命令権者や対象となる場所などに違いがあり、火災や危険物事故を未然に防止し、公共の安全を確保することを目的</a:t>
            </a:r>
            <a:r>
              <a:rPr lang="ja-JP" altLang="en-US" sz="2400" dirty="0">
                <a:latin typeface="メイリオ"/>
                <a:ea typeface="メイリオ"/>
                <a:cs typeface="メイリオ"/>
              </a:rPr>
              <a:t>とする</a:t>
            </a:r>
            <a:r>
              <a:rPr sz="2400" dirty="0">
                <a:latin typeface="メイリオ"/>
                <a:ea typeface="メイリオ"/>
                <a:cs typeface="メイリオ"/>
              </a:rPr>
              <a:t>。</a:t>
            </a:r>
          </a:p>
        </p:txBody>
      </p:sp>
    </p:spTree>
    <p:extLst>
      <p:ext uri="{BB962C8B-B14F-4D97-AF65-F5344CB8AC3E}">
        <p14:creationId xmlns:p14="http://schemas.microsoft.com/office/powerpoint/2010/main" val="31516970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0AC8AA0-38B0-C6A8-F689-335122D94A1C}"/>
              </a:ext>
            </a:extLst>
          </p:cNvPr>
          <p:cNvSpPr>
            <a:spLocks noGrp="1"/>
          </p:cNvSpPr>
          <p:nvPr>
            <p:ph type="title"/>
          </p:nvPr>
        </p:nvSpPr>
        <p:spPr/>
        <p:txBody>
          <a:bodyPr/>
          <a:lstStyle/>
          <a:p>
            <a:pPr>
              <a:defRPr sz="1950" b="1">
                <a:solidFill>
                  <a:srgbClr val="17365D"/>
                </a:solidFill>
              </a:defRPr>
            </a:pPr>
            <a:endParaRPr dirty="0"/>
          </a:p>
        </p:txBody>
      </p:sp>
      <p:sp>
        <p:nvSpPr>
          <p:cNvPr id="3" name="スライド番号プレースホルダー 2">
            <a:extLst>
              <a:ext uri="{FF2B5EF4-FFF2-40B4-BE49-F238E27FC236}">
                <a16:creationId xmlns:a16="http://schemas.microsoft.com/office/drawing/2014/main" id="{ED3A3B4E-5A55-0BF5-AA5E-44846BC19D9F}"/>
              </a:ext>
            </a:extLst>
          </p:cNvPr>
          <p:cNvSpPr>
            <a:spLocks noGrp="1"/>
          </p:cNvSpPr>
          <p:nvPr>
            <p:ph type="sldNum" idx="12"/>
          </p:nvPr>
        </p:nvSpPr>
        <p:spPr/>
        <p:txBody>
          <a:bodyPr/>
          <a:lstStyle/>
          <a:p>
            <a:fld id="{4932B27F-0834-4F11-AF0D-3B42CF9EE089}" type="slidenum">
              <a:rPr/>
              <a:t>42</a:t>
            </a:fld>
            <a:endParaRPr/>
          </a:p>
        </p:txBody>
      </p:sp>
      <p:sp>
        <p:nvSpPr>
          <p:cNvPr id="5" name="テキスト ボックス 4">
            <a:extLst>
              <a:ext uri="{FF2B5EF4-FFF2-40B4-BE49-F238E27FC236}">
                <a16:creationId xmlns:a16="http://schemas.microsoft.com/office/drawing/2014/main" id="{3F143E0B-6F94-851A-8FE3-20BFC9A20466}"/>
              </a:ext>
            </a:extLst>
          </p:cNvPr>
          <p:cNvSpPr>
            <a:spLocks noGrp="1"/>
          </p:cNvSpPr>
          <p:nvPr/>
        </p:nvSpPr>
        <p:spPr>
          <a:xfrm>
            <a:off x="167640" y="910947"/>
            <a:ext cx="11856720" cy="5355312"/>
          </a:xfrm>
          <a:prstGeom prst="rect">
            <a:avLst/>
          </a:prstGeom>
          <a:noFill/>
          <a:ln>
            <a:noFill/>
          </a:ln>
        </p:spPr>
        <p:txBody>
          <a:bodyPr wrap="square">
            <a:spAutoFit/>
          </a:bodyPr>
          <a:lstStyle/>
          <a:p>
            <a:pPr>
              <a:buNone/>
            </a:pPr>
            <a:r>
              <a:rPr b="1" dirty="0" err="1">
                <a:latin typeface="メイリオ"/>
                <a:ea typeface="メイリオ"/>
                <a:cs typeface="メイリオ"/>
              </a:rPr>
              <a:t>収容人員の算定と違反処理の基礎</a:t>
            </a:r>
            <a:endParaRPr b="1" dirty="0">
              <a:latin typeface="メイリオ"/>
              <a:ea typeface="メイリオ"/>
              <a:cs typeface="メイリオ"/>
            </a:endParaRPr>
          </a:p>
          <a:p>
            <a:pPr>
              <a:buNone/>
            </a:pPr>
            <a:r>
              <a:rPr dirty="0" err="1">
                <a:latin typeface="メイリオ"/>
                <a:ea typeface="メイリオ"/>
                <a:cs typeface="メイリオ"/>
              </a:rPr>
              <a:t>防火対象物の収容人員は、その用途に応じて定められた方法により算定。従業員の数に、施設を利用する従業員以外の人数を加えて求め</a:t>
            </a:r>
            <a:r>
              <a:rPr lang="ja-JP" altLang="en-US" dirty="0">
                <a:latin typeface="メイリオ"/>
                <a:ea typeface="メイリオ"/>
                <a:cs typeface="メイリオ"/>
              </a:rPr>
              <a:t>る</a:t>
            </a:r>
            <a:r>
              <a:rPr dirty="0">
                <a:latin typeface="メイリオ"/>
                <a:ea typeface="メイリオ"/>
                <a:cs typeface="メイリオ"/>
              </a:rPr>
              <a:t>。利用者数は、固定式のいすの数や、利用部分の床面積を3平方メートルまたは4平方メートルで割った数などを基準に算定します。</a:t>
            </a:r>
            <a:r>
              <a:rPr lang="ja-JP" altLang="en-US" dirty="0">
                <a:latin typeface="メイリオ"/>
                <a:ea typeface="メイリオ"/>
                <a:cs typeface="メイリオ"/>
              </a:rPr>
              <a:t>（物販のイートイン、店舗部分など）</a:t>
            </a:r>
            <a:r>
              <a:rPr dirty="0" err="1">
                <a:latin typeface="メイリオ"/>
                <a:ea typeface="メイリオ"/>
                <a:cs typeface="メイリオ"/>
              </a:rPr>
              <a:t>工場、作業場、駐車場など一部の用途では、従業員の数が収容人員</a:t>
            </a:r>
            <a:r>
              <a:rPr lang="ja-JP" altLang="en-US" dirty="0" err="1">
                <a:latin typeface="メイリオ"/>
                <a:ea typeface="メイリオ"/>
                <a:cs typeface="メイリオ"/>
              </a:rPr>
              <a:t>。</a:t>
            </a:r>
            <a:endParaRPr lang="en-US" altLang="ja-JP" dirty="0">
              <a:latin typeface="メイリオ"/>
              <a:ea typeface="メイリオ"/>
              <a:cs typeface="メイリオ"/>
            </a:endParaRPr>
          </a:p>
          <a:p>
            <a:pPr>
              <a:buNone/>
            </a:pPr>
            <a:endParaRPr dirty="0">
              <a:latin typeface="メイリオ"/>
              <a:ea typeface="メイリオ"/>
              <a:cs typeface="メイリオ"/>
            </a:endParaRPr>
          </a:p>
          <a:p>
            <a:pPr>
              <a:buNone/>
            </a:pPr>
            <a:r>
              <a:rPr dirty="0">
                <a:latin typeface="メイリオ"/>
                <a:ea typeface="メイリオ"/>
                <a:cs typeface="メイリオ"/>
              </a:rPr>
              <a:t>消防法令における「違反処理」とは、立入検査の目的を達成するため、行政指導や法的措置によって消防法令違反を是正し、火災危険や人命危険を排除すること。</a:t>
            </a:r>
            <a:endParaRPr lang="en-US" altLang="ja-JP" dirty="0">
              <a:latin typeface="メイリオ"/>
              <a:ea typeface="メイリオ"/>
              <a:cs typeface="メイリオ"/>
            </a:endParaRPr>
          </a:p>
          <a:p>
            <a:pPr>
              <a:buNone/>
            </a:pPr>
            <a:endParaRPr dirty="0">
              <a:latin typeface="メイリオ"/>
              <a:ea typeface="メイリオ"/>
              <a:cs typeface="メイリオ"/>
            </a:endParaRPr>
          </a:p>
          <a:p>
            <a:pPr>
              <a:buNone/>
            </a:pPr>
            <a:r>
              <a:rPr dirty="0" err="1">
                <a:latin typeface="メイリオ"/>
                <a:ea typeface="メイリオ"/>
                <a:cs typeface="メイリオ"/>
              </a:rPr>
              <a:t>違反処理には、勧告、指示、通知、警告などの行政指導のほか、次のような命令</a:t>
            </a:r>
            <a:r>
              <a:rPr dirty="0">
                <a:latin typeface="メイリオ"/>
                <a:ea typeface="メイリオ"/>
                <a:cs typeface="メイリオ"/>
              </a:rPr>
              <a:t>。</a:t>
            </a:r>
          </a:p>
          <a:p>
            <a:pPr>
              <a:buFont typeface="Arial"/>
              <a:buChar char="•"/>
            </a:pPr>
            <a:r>
              <a:rPr dirty="0" err="1">
                <a:solidFill>
                  <a:srgbClr val="FF0000"/>
                </a:solidFill>
                <a:latin typeface="メイリオ"/>
                <a:ea typeface="メイリオ"/>
                <a:cs typeface="メイリオ"/>
              </a:rPr>
              <a:t>屋外の火災予防措置命令</a:t>
            </a:r>
            <a:r>
              <a:rPr dirty="0">
                <a:solidFill>
                  <a:srgbClr val="FF0000"/>
                </a:solidFill>
                <a:latin typeface="メイリオ"/>
                <a:ea typeface="メイリオ"/>
                <a:cs typeface="メイリオ"/>
              </a:rPr>
              <a:t> </a:t>
            </a:r>
            <a:r>
              <a:rPr lang="ja-JP" altLang="en-US" dirty="0">
                <a:solidFill>
                  <a:srgbClr val="FF0000"/>
                </a:solidFill>
                <a:latin typeface="メイリオ"/>
                <a:ea typeface="メイリオ"/>
                <a:cs typeface="メイリオ"/>
              </a:rPr>
              <a:t>（法第３条）</a:t>
            </a:r>
            <a:endParaRPr dirty="0">
              <a:solidFill>
                <a:srgbClr val="FF0000"/>
              </a:solidFill>
              <a:latin typeface="メイリオ"/>
              <a:ea typeface="メイリオ"/>
              <a:cs typeface="メイリオ"/>
            </a:endParaRPr>
          </a:p>
          <a:p>
            <a:pPr>
              <a:buFont typeface="Arial"/>
              <a:buChar char="•"/>
            </a:pPr>
            <a:r>
              <a:rPr dirty="0" err="1">
                <a:solidFill>
                  <a:srgbClr val="FF0000"/>
                </a:solidFill>
                <a:latin typeface="メイリオ"/>
                <a:ea typeface="メイリオ"/>
                <a:cs typeface="メイリオ"/>
              </a:rPr>
              <a:t>防火対象物に対する火災予防措置命令</a:t>
            </a:r>
            <a:r>
              <a:rPr dirty="0">
                <a:solidFill>
                  <a:srgbClr val="FF0000"/>
                </a:solidFill>
                <a:latin typeface="メイリオ"/>
                <a:ea typeface="メイリオ"/>
                <a:cs typeface="メイリオ"/>
              </a:rPr>
              <a:t> </a:t>
            </a:r>
            <a:r>
              <a:rPr lang="ja-JP" altLang="en-US" dirty="0">
                <a:solidFill>
                  <a:srgbClr val="FF0000"/>
                </a:solidFill>
                <a:latin typeface="メイリオ"/>
                <a:ea typeface="メイリオ"/>
                <a:cs typeface="メイリオ"/>
              </a:rPr>
              <a:t>（法第５条）</a:t>
            </a:r>
            <a:endParaRPr dirty="0">
              <a:solidFill>
                <a:srgbClr val="FF0000"/>
              </a:solidFill>
              <a:latin typeface="メイリオ"/>
              <a:ea typeface="メイリオ"/>
              <a:cs typeface="メイリオ"/>
            </a:endParaRPr>
          </a:p>
          <a:p>
            <a:pPr>
              <a:buFont typeface="Arial"/>
              <a:buChar char="•"/>
            </a:pPr>
            <a:r>
              <a:rPr dirty="0" err="1">
                <a:solidFill>
                  <a:srgbClr val="FF0000"/>
                </a:solidFill>
                <a:latin typeface="メイリオ"/>
                <a:ea typeface="メイリオ"/>
                <a:cs typeface="メイリオ"/>
              </a:rPr>
              <a:t>防火対象物の使用禁止・停止・制限命令</a:t>
            </a:r>
            <a:r>
              <a:rPr lang="ja-JP" altLang="en-US" dirty="0">
                <a:solidFill>
                  <a:srgbClr val="FF0000"/>
                </a:solidFill>
                <a:latin typeface="メイリオ"/>
                <a:ea typeface="メイリオ"/>
                <a:cs typeface="メイリオ"/>
              </a:rPr>
              <a:t>（法第５条の２）</a:t>
            </a:r>
            <a:r>
              <a:rPr dirty="0">
                <a:solidFill>
                  <a:srgbClr val="FF0000"/>
                </a:solidFill>
                <a:latin typeface="メイリオ"/>
                <a:ea typeface="メイリオ"/>
                <a:cs typeface="メイリオ"/>
              </a:rPr>
              <a:t> </a:t>
            </a:r>
          </a:p>
          <a:p>
            <a:pPr>
              <a:buFont typeface="Arial"/>
              <a:buChar char="•"/>
            </a:pPr>
            <a:r>
              <a:rPr dirty="0" err="1">
                <a:solidFill>
                  <a:srgbClr val="FF0000"/>
                </a:solidFill>
                <a:latin typeface="メイリオ"/>
                <a:ea typeface="メイリオ"/>
                <a:cs typeface="メイリオ"/>
              </a:rPr>
              <a:t>消防活動の障害となる物件の除去命令</a:t>
            </a:r>
            <a:r>
              <a:rPr dirty="0">
                <a:solidFill>
                  <a:srgbClr val="FF0000"/>
                </a:solidFill>
                <a:latin typeface="メイリオ"/>
                <a:ea typeface="メイリオ"/>
                <a:cs typeface="メイリオ"/>
              </a:rPr>
              <a:t> </a:t>
            </a:r>
            <a:r>
              <a:rPr lang="ja-JP" altLang="en-US" dirty="0">
                <a:solidFill>
                  <a:srgbClr val="FF0000"/>
                </a:solidFill>
                <a:latin typeface="メイリオ"/>
                <a:ea typeface="メイリオ"/>
                <a:cs typeface="メイリオ"/>
              </a:rPr>
              <a:t>（法第５条の３）</a:t>
            </a:r>
            <a:endParaRPr dirty="0">
              <a:solidFill>
                <a:srgbClr val="FF0000"/>
              </a:solidFill>
              <a:latin typeface="メイリオ"/>
              <a:ea typeface="メイリオ"/>
              <a:cs typeface="メイリオ"/>
            </a:endParaRPr>
          </a:p>
          <a:p>
            <a:pPr>
              <a:buFont typeface="Arial"/>
              <a:buChar char="•"/>
            </a:pPr>
            <a:r>
              <a:rPr dirty="0" err="1">
                <a:solidFill>
                  <a:srgbClr val="FF0000"/>
                </a:solidFill>
                <a:latin typeface="メイリオ"/>
                <a:ea typeface="メイリオ"/>
                <a:cs typeface="メイリオ"/>
              </a:rPr>
              <a:t>防火管理者の選任や防火管理業務の適正な実施に関する命令</a:t>
            </a:r>
            <a:r>
              <a:rPr lang="ja-JP" altLang="en-US" dirty="0">
                <a:solidFill>
                  <a:srgbClr val="FF0000"/>
                </a:solidFill>
                <a:latin typeface="メイリオ"/>
                <a:ea typeface="メイリオ"/>
                <a:cs typeface="メイリオ"/>
              </a:rPr>
              <a:t>（法第８条）</a:t>
            </a:r>
            <a:r>
              <a:rPr dirty="0">
                <a:solidFill>
                  <a:srgbClr val="FF0000"/>
                </a:solidFill>
                <a:latin typeface="メイリオ"/>
                <a:ea typeface="メイリオ"/>
                <a:cs typeface="メイリオ"/>
              </a:rPr>
              <a:t> </a:t>
            </a:r>
          </a:p>
          <a:p>
            <a:pPr>
              <a:buFont typeface="Arial"/>
              <a:buChar char="•"/>
            </a:pPr>
            <a:r>
              <a:rPr dirty="0" err="1">
                <a:solidFill>
                  <a:srgbClr val="FF0000"/>
                </a:solidFill>
                <a:latin typeface="メイリオ"/>
                <a:ea typeface="メイリオ"/>
                <a:cs typeface="メイリオ"/>
              </a:rPr>
              <a:t>統括防火管理者の選任などに関する命令</a:t>
            </a:r>
            <a:r>
              <a:rPr dirty="0">
                <a:solidFill>
                  <a:srgbClr val="FF0000"/>
                </a:solidFill>
                <a:latin typeface="メイリオ"/>
                <a:ea typeface="メイリオ"/>
                <a:cs typeface="メイリオ"/>
              </a:rPr>
              <a:t> </a:t>
            </a:r>
            <a:r>
              <a:rPr lang="ja-JP" altLang="en-US" dirty="0">
                <a:solidFill>
                  <a:srgbClr val="FF0000"/>
                </a:solidFill>
                <a:latin typeface="メイリオ"/>
                <a:ea typeface="メイリオ"/>
                <a:cs typeface="メイリオ"/>
              </a:rPr>
              <a:t>（法第８条の２）</a:t>
            </a:r>
            <a:endParaRPr dirty="0">
              <a:solidFill>
                <a:srgbClr val="FF0000"/>
              </a:solidFill>
              <a:latin typeface="メイリオ"/>
              <a:ea typeface="メイリオ"/>
              <a:cs typeface="メイリオ"/>
            </a:endParaRPr>
          </a:p>
          <a:p>
            <a:pPr>
              <a:buFont typeface="Arial"/>
              <a:buChar char="•"/>
            </a:pPr>
            <a:r>
              <a:rPr dirty="0" err="1">
                <a:solidFill>
                  <a:srgbClr val="FF0000"/>
                </a:solidFill>
                <a:latin typeface="メイリオ"/>
                <a:ea typeface="メイリオ"/>
                <a:cs typeface="メイリオ"/>
              </a:rPr>
              <a:t>自衛消防組織の設置命令</a:t>
            </a:r>
            <a:r>
              <a:rPr dirty="0">
                <a:solidFill>
                  <a:srgbClr val="FF0000"/>
                </a:solidFill>
                <a:latin typeface="メイリオ"/>
                <a:ea typeface="メイリオ"/>
                <a:cs typeface="メイリオ"/>
              </a:rPr>
              <a:t> </a:t>
            </a:r>
            <a:r>
              <a:rPr lang="ja-JP" altLang="en-US" dirty="0">
                <a:solidFill>
                  <a:srgbClr val="FF0000"/>
                </a:solidFill>
                <a:latin typeface="メイリオ"/>
                <a:ea typeface="メイリオ"/>
                <a:cs typeface="メイリオ"/>
              </a:rPr>
              <a:t>（法第８条の２の５）</a:t>
            </a:r>
            <a:endParaRPr dirty="0">
              <a:solidFill>
                <a:srgbClr val="FF0000"/>
              </a:solidFill>
              <a:latin typeface="メイリオ"/>
              <a:ea typeface="メイリオ"/>
              <a:cs typeface="メイリオ"/>
            </a:endParaRPr>
          </a:p>
          <a:p>
            <a:pPr>
              <a:buFont typeface="Arial"/>
              <a:buChar char="•"/>
            </a:pPr>
            <a:r>
              <a:rPr dirty="0" err="1">
                <a:solidFill>
                  <a:srgbClr val="FF0000"/>
                </a:solidFill>
                <a:latin typeface="メイリオ"/>
                <a:ea typeface="メイリオ"/>
                <a:cs typeface="メイリオ"/>
              </a:rPr>
              <a:t>消防用設備等の設置・維持命令</a:t>
            </a:r>
            <a:r>
              <a:rPr dirty="0">
                <a:solidFill>
                  <a:srgbClr val="FF0000"/>
                </a:solidFill>
                <a:latin typeface="メイリオ"/>
                <a:ea typeface="メイリオ"/>
                <a:cs typeface="メイリオ"/>
              </a:rPr>
              <a:t> </a:t>
            </a:r>
            <a:r>
              <a:rPr lang="ja-JP" altLang="en-US" dirty="0">
                <a:solidFill>
                  <a:srgbClr val="FF0000"/>
                </a:solidFill>
                <a:latin typeface="メイリオ"/>
                <a:ea typeface="メイリオ"/>
                <a:cs typeface="メイリオ"/>
              </a:rPr>
              <a:t>（法第１７条の４）</a:t>
            </a:r>
            <a:endParaRPr dirty="0">
              <a:solidFill>
                <a:srgbClr val="FF0000"/>
              </a:solidFill>
              <a:latin typeface="メイリオ"/>
              <a:ea typeface="メイリオ"/>
              <a:cs typeface="メイリオ"/>
            </a:endParaRPr>
          </a:p>
          <a:p>
            <a:pPr>
              <a:buNone/>
            </a:pPr>
            <a:r>
              <a:rPr dirty="0" err="1">
                <a:latin typeface="メイリオ"/>
                <a:ea typeface="メイリオ"/>
                <a:cs typeface="メイリオ"/>
              </a:rPr>
              <a:t>これらの措置は、違反を是正するとともに、火災の発生や延焼を防ぎ、利用者の安全を確保すること</a:t>
            </a:r>
            <a:r>
              <a:rPr lang="ja-JP" altLang="en-US" dirty="0">
                <a:latin typeface="メイリオ"/>
                <a:ea typeface="メイリオ"/>
                <a:cs typeface="メイリオ"/>
              </a:rPr>
              <a:t>が</a:t>
            </a:r>
            <a:r>
              <a:rPr dirty="0" err="1">
                <a:latin typeface="メイリオ"/>
                <a:ea typeface="メイリオ"/>
                <a:cs typeface="メイリオ"/>
              </a:rPr>
              <a:t>目的</a:t>
            </a:r>
            <a:endParaRPr dirty="0">
              <a:latin typeface="メイリオ"/>
              <a:ea typeface="メイリオ"/>
              <a:cs typeface="メイリオ"/>
            </a:endParaRPr>
          </a:p>
        </p:txBody>
      </p:sp>
    </p:spTree>
    <p:extLst>
      <p:ext uri="{BB962C8B-B14F-4D97-AF65-F5344CB8AC3E}">
        <p14:creationId xmlns:p14="http://schemas.microsoft.com/office/powerpoint/2010/main" val="18006749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AB567E-B5AA-7BF2-23B2-F53E44546C6D}"/>
              </a:ext>
            </a:extLst>
          </p:cNvPr>
          <p:cNvSpPr>
            <a:spLocks noGrp="1"/>
          </p:cNvSpPr>
          <p:nvPr>
            <p:ph type="title"/>
          </p:nvPr>
        </p:nvSpPr>
        <p:spPr/>
        <p:txBody>
          <a:bodyPr/>
          <a:lstStyle/>
          <a:p>
            <a:endParaRPr kumimoji="1" lang="ja-JP" altLang="en-US"/>
          </a:p>
        </p:txBody>
      </p:sp>
      <p:sp>
        <p:nvSpPr>
          <p:cNvPr id="3" name="スライド番号プレースホルダー 2">
            <a:extLst>
              <a:ext uri="{FF2B5EF4-FFF2-40B4-BE49-F238E27FC236}">
                <a16:creationId xmlns:a16="http://schemas.microsoft.com/office/drawing/2014/main" id="{D05EDAEA-7FE1-580E-A0E8-DEA4F609E448}"/>
              </a:ext>
            </a:extLst>
          </p:cNvPr>
          <p:cNvSpPr>
            <a:spLocks noGrp="1"/>
          </p:cNvSpPr>
          <p:nvPr>
            <p:ph type="sldNum" sz="quarter" idx="12"/>
          </p:nvPr>
        </p:nvSpPr>
        <p:spPr/>
        <p:txBody>
          <a:bodyPr/>
          <a:lstStyle/>
          <a:p>
            <a:fld id="{4932B27F-0834-4F11-AF0D-3B42CF9EE089}" type="slidenum">
              <a:rPr lang="ja-JP" altLang="en-US" smtClean="0"/>
              <a:pPr/>
              <a:t>43</a:t>
            </a:fld>
            <a:endParaRPr lang="ja-JP" altLang="en-US" dirty="0"/>
          </a:p>
        </p:txBody>
      </p:sp>
      <p:sp>
        <p:nvSpPr>
          <p:cNvPr id="5" name="テキスト ボックス 4">
            <a:extLst>
              <a:ext uri="{FF2B5EF4-FFF2-40B4-BE49-F238E27FC236}">
                <a16:creationId xmlns:a16="http://schemas.microsoft.com/office/drawing/2014/main" id="{F2D0B520-4DD9-5C40-B269-0B34D6C9042B}"/>
              </a:ext>
            </a:extLst>
          </p:cNvPr>
          <p:cNvSpPr txBox="1"/>
          <p:nvPr/>
        </p:nvSpPr>
        <p:spPr bwMode="auto">
          <a:xfrm>
            <a:off x="152400" y="68898"/>
            <a:ext cx="11811000" cy="655564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square">
            <a:spAutoFit/>
          </a:bodyPr>
          <a:lstStyle/>
          <a:p>
            <a:pPr>
              <a:buNone/>
            </a:pPr>
            <a:r>
              <a:rPr lang="ja-JP" altLang="en-US" sz="1050" b="1" dirty="0">
                <a:latin typeface="メイリオ" panose="020B0604030504040204" pitchFamily="50" charset="-128"/>
                <a:ea typeface="メイリオ" panose="020B0604030504040204" pitchFamily="50" charset="-128"/>
              </a:rPr>
              <a:t>第</a:t>
            </a:r>
            <a:r>
              <a:rPr lang="en-US" altLang="ja-JP" sz="1050" b="1" dirty="0">
                <a:latin typeface="メイリオ" panose="020B0604030504040204" pitchFamily="50" charset="-128"/>
                <a:ea typeface="メイリオ" panose="020B0604030504040204" pitchFamily="50" charset="-128"/>
              </a:rPr>
              <a:t>1</a:t>
            </a:r>
            <a:r>
              <a:rPr lang="ja-JP" altLang="en-US" sz="1050" b="1" dirty="0">
                <a:latin typeface="メイリオ" panose="020B0604030504040204" pitchFamily="50" charset="-128"/>
                <a:ea typeface="メイリオ" panose="020B0604030504040204" pitchFamily="50" charset="-128"/>
              </a:rPr>
              <a:t>問</a:t>
            </a:r>
          </a:p>
          <a:p>
            <a:pPr>
              <a:buNone/>
            </a:pPr>
            <a:r>
              <a:rPr lang="ja-JP" altLang="en-US" sz="1050" dirty="0">
                <a:latin typeface="メイリオ" panose="020B0604030504040204" pitchFamily="50" charset="-128"/>
                <a:ea typeface="メイリオ" panose="020B0604030504040204" pitchFamily="50" charset="-128"/>
              </a:rPr>
              <a:t>消防機関が立入検査を行う主な目的として、最も適切なものはどれですか。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建物の資産価値を調査するため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火災や危険物事故を未然に防止するため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建物の所有権を確認するため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従業員の勤務状況を調査するため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2</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立入検査は、防火対象物の実態や消防法令への適合状況を確認し、火災や危険物事故を未然に防止することを目的としています。</a:t>
            </a:r>
          </a:p>
          <a:p>
            <a:pPr>
              <a:buNone/>
            </a:pPr>
            <a:br>
              <a:rPr lang="ja-JP" altLang="en-US" sz="1050" dirty="0">
                <a:latin typeface="メイリオ" panose="020B0604030504040204" pitchFamily="50" charset="-128"/>
                <a:ea typeface="メイリオ" panose="020B0604030504040204" pitchFamily="50" charset="-128"/>
              </a:rPr>
            </a:br>
            <a:r>
              <a:rPr lang="ja-JP" altLang="en-US" sz="1050" b="1" dirty="0">
                <a:latin typeface="メイリオ" panose="020B0604030504040204" pitchFamily="50" charset="-128"/>
                <a:ea typeface="メイリオ" panose="020B0604030504040204" pitchFamily="50" charset="-128"/>
              </a:rPr>
              <a:t>第</a:t>
            </a:r>
            <a:r>
              <a:rPr lang="en-US" altLang="ja-JP" sz="1050" b="1" dirty="0">
                <a:latin typeface="メイリオ" panose="020B0604030504040204" pitchFamily="50" charset="-128"/>
                <a:ea typeface="メイリオ" panose="020B0604030504040204" pitchFamily="50" charset="-128"/>
              </a:rPr>
              <a:t>2</a:t>
            </a:r>
            <a:r>
              <a:rPr lang="ja-JP" altLang="en-US" sz="1050" b="1" dirty="0">
                <a:latin typeface="メイリオ" panose="020B0604030504040204" pitchFamily="50" charset="-128"/>
                <a:ea typeface="メイリオ" panose="020B0604030504040204" pitchFamily="50" charset="-128"/>
              </a:rPr>
              <a:t>問</a:t>
            </a:r>
          </a:p>
          <a:p>
            <a:pPr>
              <a:buNone/>
            </a:pPr>
            <a:r>
              <a:rPr lang="ja-JP" altLang="en-US" sz="1050" dirty="0">
                <a:latin typeface="メイリオ" panose="020B0604030504040204" pitchFamily="50" charset="-128"/>
                <a:ea typeface="メイリオ" panose="020B0604030504040204" pitchFamily="50" charset="-128"/>
              </a:rPr>
              <a:t>消防法第</a:t>
            </a:r>
            <a:r>
              <a:rPr lang="en-US" altLang="ja-JP" sz="1050" dirty="0">
                <a:latin typeface="メイリオ" panose="020B0604030504040204" pitchFamily="50" charset="-128"/>
                <a:ea typeface="メイリオ" panose="020B0604030504040204" pitchFamily="50" charset="-128"/>
              </a:rPr>
              <a:t>4</a:t>
            </a:r>
            <a:r>
              <a:rPr lang="ja-JP" altLang="en-US" sz="1050" dirty="0">
                <a:latin typeface="メイリオ" panose="020B0604030504040204" pitchFamily="50" charset="-128"/>
                <a:ea typeface="メイリオ" panose="020B0604030504040204" pitchFamily="50" charset="-128"/>
              </a:rPr>
              <a:t>条に基づく立入検査を命じることができる者は誰ですか。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警察署長または警察官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建築主事または市町村長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消防長または消防署長 </a:t>
            </a:r>
          </a:p>
          <a:p>
            <a:pPr>
              <a:buFont typeface="+mj-lt"/>
              <a:buAutoNum type="arabicPeriod"/>
            </a:pPr>
            <a:r>
              <a:rPr lang="ja-JP" altLang="en-US" sz="1050" dirty="0">
                <a:latin typeface="メイリオ" panose="020B0604030504040204" pitchFamily="50" charset="-128"/>
                <a:ea typeface="メイリオ" panose="020B0604030504040204" pitchFamily="50" charset="-128"/>
              </a:rPr>
              <a:t>防火管理者または消防設備士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3</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消防法第</a:t>
            </a:r>
            <a:r>
              <a:rPr lang="en-US" altLang="ja-JP" sz="1050" dirty="0">
                <a:latin typeface="メイリオ" panose="020B0604030504040204" pitchFamily="50" charset="-128"/>
                <a:ea typeface="メイリオ" panose="020B0604030504040204" pitchFamily="50" charset="-128"/>
              </a:rPr>
              <a:t>4</a:t>
            </a:r>
            <a:r>
              <a:rPr lang="ja-JP" altLang="en-US" sz="1050" dirty="0">
                <a:latin typeface="メイリオ" panose="020B0604030504040204" pitchFamily="50" charset="-128"/>
                <a:ea typeface="メイリオ" panose="020B0604030504040204" pitchFamily="50" charset="-128"/>
              </a:rPr>
              <a:t>条により、消防長または消防署長は、消防職員に建物や事業所などへの立入検査を行わせることができます。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第</a:t>
            </a:r>
            <a:r>
              <a:rPr lang="en-US" altLang="ja-JP" sz="1050" b="1" dirty="0">
                <a:latin typeface="メイリオ" panose="020B0604030504040204" pitchFamily="50" charset="-128"/>
                <a:ea typeface="メイリオ" panose="020B0604030504040204" pitchFamily="50" charset="-128"/>
              </a:rPr>
              <a:t>3</a:t>
            </a:r>
            <a:r>
              <a:rPr lang="ja-JP" altLang="en-US" sz="1050" b="1" dirty="0">
                <a:latin typeface="メイリオ" panose="020B0604030504040204" pitchFamily="50" charset="-128"/>
                <a:ea typeface="メイリオ" panose="020B0604030504040204" pitchFamily="50" charset="-128"/>
              </a:rPr>
              <a:t>問</a:t>
            </a:r>
          </a:p>
          <a:p>
            <a:pPr>
              <a:buNone/>
            </a:pPr>
            <a:r>
              <a:rPr lang="ja-JP" altLang="en-US" sz="1050" dirty="0">
                <a:latin typeface="メイリオ" panose="020B0604030504040204" pitchFamily="50" charset="-128"/>
                <a:ea typeface="メイリオ" panose="020B0604030504040204" pitchFamily="50" charset="-128"/>
              </a:rPr>
              <a:t>危険物を貯蔵・取り扱う場所に対する立入検査の根拠となる条文はどれですか。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消防法第</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条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消防法第</a:t>
            </a:r>
            <a:r>
              <a:rPr lang="en-US" altLang="ja-JP" sz="1050" dirty="0">
                <a:latin typeface="メイリオ" panose="020B0604030504040204" pitchFamily="50" charset="-128"/>
                <a:ea typeface="メイリオ" panose="020B0604030504040204" pitchFamily="50" charset="-128"/>
              </a:rPr>
              <a:t>4</a:t>
            </a:r>
            <a:r>
              <a:rPr lang="ja-JP" altLang="en-US" sz="1050" dirty="0">
                <a:latin typeface="メイリオ" panose="020B0604030504040204" pitchFamily="50" charset="-128"/>
                <a:ea typeface="メイリオ" panose="020B0604030504040204" pitchFamily="50" charset="-128"/>
              </a:rPr>
              <a:t>条の</a:t>
            </a:r>
            <a:r>
              <a:rPr lang="en-US" altLang="ja-JP" sz="1050" dirty="0">
                <a:latin typeface="メイリオ" panose="020B0604030504040204" pitchFamily="50" charset="-128"/>
                <a:ea typeface="メイリオ" panose="020B0604030504040204" pitchFamily="50" charset="-128"/>
              </a:rPr>
              <a:t>2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消防法第</a:t>
            </a:r>
            <a:r>
              <a:rPr lang="en-US" altLang="ja-JP" sz="1050" dirty="0">
                <a:latin typeface="メイリオ" panose="020B0604030504040204" pitchFamily="50" charset="-128"/>
                <a:ea typeface="メイリオ" panose="020B0604030504040204" pitchFamily="50" charset="-128"/>
              </a:rPr>
              <a:t>8</a:t>
            </a:r>
            <a:r>
              <a:rPr lang="ja-JP" altLang="en-US" sz="1050" dirty="0">
                <a:latin typeface="メイリオ" panose="020B0604030504040204" pitchFamily="50" charset="-128"/>
                <a:ea typeface="メイリオ" panose="020B0604030504040204" pitchFamily="50" charset="-128"/>
              </a:rPr>
              <a:t>条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消防法第</a:t>
            </a:r>
            <a:r>
              <a:rPr lang="en-US" altLang="ja-JP" sz="1050" dirty="0">
                <a:latin typeface="メイリオ" panose="020B0604030504040204" pitchFamily="50" charset="-128"/>
                <a:ea typeface="メイリオ" panose="020B0604030504040204" pitchFamily="50" charset="-128"/>
              </a:rPr>
              <a:t>16</a:t>
            </a:r>
            <a:r>
              <a:rPr lang="ja-JP" altLang="en-US" sz="1050" dirty="0">
                <a:latin typeface="メイリオ" panose="020B0604030504040204" pitchFamily="50" charset="-128"/>
                <a:ea typeface="メイリオ" panose="020B0604030504040204" pitchFamily="50" charset="-128"/>
              </a:rPr>
              <a:t>条の</a:t>
            </a:r>
            <a:r>
              <a:rPr lang="en-US" altLang="ja-JP" sz="1050" dirty="0">
                <a:latin typeface="メイリオ" panose="020B0604030504040204" pitchFamily="50" charset="-128"/>
                <a:ea typeface="メイリオ" panose="020B0604030504040204" pitchFamily="50" charset="-128"/>
              </a:rPr>
              <a:t>5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4</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危険物を貯蔵・取り扱う場所については、消防法第</a:t>
            </a:r>
            <a:r>
              <a:rPr lang="en-US" altLang="ja-JP" sz="1050" dirty="0">
                <a:latin typeface="メイリオ" panose="020B0604030504040204" pitchFamily="50" charset="-128"/>
                <a:ea typeface="メイリオ" panose="020B0604030504040204" pitchFamily="50" charset="-128"/>
              </a:rPr>
              <a:t>16</a:t>
            </a:r>
            <a:r>
              <a:rPr lang="ja-JP" altLang="en-US" sz="1050" dirty="0">
                <a:latin typeface="メイリオ" panose="020B0604030504040204" pitchFamily="50" charset="-128"/>
                <a:ea typeface="メイリオ" panose="020B0604030504040204" pitchFamily="50" charset="-128"/>
              </a:rPr>
              <a:t>条の</a:t>
            </a:r>
            <a:r>
              <a:rPr lang="en-US" altLang="ja-JP" sz="1050" dirty="0">
                <a:latin typeface="メイリオ" panose="020B0604030504040204" pitchFamily="50" charset="-128"/>
                <a:ea typeface="メイリオ" panose="020B0604030504040204" pitchFamily="50" charset="-128"/>
              </a:rPr>
              <a:t>5</a:t>
            </a:r>
            <a:r>
              <a:rPr lang="ja-JP" altLang="en-US" sz="1050" dirty="0">
                <a:latin typeface="メイリオ" panose="020B0604030504040204" pitchFamily="50" charset="-128"/>
                <a:ea typeface="メイリオ" panose="020B0604030504040204" pitchFamily="50" charset="-128"/>
              </a:rPr>
              <a:t>に基づく立入検査が行われます。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第</a:t>
            </a:r>
            <a:r>
              <a:rPr lang="en-US" altLang="ja-JP" sz="1050" b="1" dirty="0">
                <a:latin typeface="メイリオ" panose="020B0604030504040204" pitchFamily="50" charset="-128"/>
                <a:ea typeface="メイリオ" panose="020B0604030504040204" pitchFamily="50" charset="-128"/>
              </a:rPr>
              <a:t>4</a:t>
            </a:r>
            <a:r>
              <a:rPr lang="ja-JP" altLang="en-US" sz="1050" b="1" dirty="0">
                <a:latin typeface="メイリオ" panose="020B0604030504040204" pitchFamily="50" charset="-128"/>
                <a:ea typeface="メイリオ" panose="020B0604030504040204" pitchFamily="50" charset="-128"/>
              </a:rPr>
              <a:t>問</a:t>
            </a:r>
          </a:p>
          <a:p>
            <a:pPr>
              <a:buNone/>
            </a:pPr>
            <a:r>
              <a:rPr lang="ja-JP" altLang="en-US" sz="1050" dirty="0">
                <a:latin typeface="メイリオ" panose="020B0604030504040204" pitchFamily="50" charset="-128"/>
                <a:ea typeface="メイリオ" panose="020B0604030504040204" pitchFamily="50" charset="-128"/>
              </a:rPr>
              <a:t>立入検査で確認する事項として、適切でないものはどれですか。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建物の用途や構造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消防用設備等の設置・維持状況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建物の収容人員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建物所有者の個人的な趣味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4</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立入検査では、火災予防に必要な建物の用途・構造、消防用設備等の状況、収容人員などを確認します。所有者の個人的な趣味は検査の対象ではありません。</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第</a:t>
            </a:r>
            <a:r>
              <a:rPr lang="en-US" altLang="ja-JP" sz="1050" b="1" dirty="0">
                <a:latin typeface="メイリオ" panose="020B0604030504040204" pitchFamily="50" charset="-128"/>
                <a:ea typeface="メイリオ" panose="020B0604030504040204" pitchFamily="50" charset="-128"/>
              </a:rPr>
              <a:t>5</a:t>
            </a:r>
            <a:r>
              <a:rPr lang="ja-JP" altLang="en-US" sz="1050" b="1" dirty="0">
                <a:latin typeface="メイリオ" panose="020B0604030504040204" pitchFamily="50" charset="-128"/>
                <a:ea typeface="メイリオ" panose="020B0604030504040204" pitchFamily="50" charset="-128"/>
              </a:rPr>
              <a:t>問</a:t>
            </a:r>
          </a:p>
          <a:p>
            <a:pPr>
              <a:buNone/>
            </a:pPr>
            <a:r>
              <a:rPr lang="ja-JP" altLang="en-US" sz="1050" dirty="0">
                <a:latin typeface="メイリオ" panose="020B0604030504040204" pitchFamily="50" charset="-128"/>
                <a:ea typeface="メイリオ" panose="020B0604030504040204" pitchFamily="50" charset="-128"/>
              </a:rPr>
              <a:t>収容人員の算定に用いられる要素として、本文に挙げられていないものはどれですか。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従業員数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利用者数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固定式のいすの数や床面積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建物の建築費用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4</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収容人員は、用途に応じて従業員数、利用者数、固定式のいすの数、床面積などから算定します。建築費用は算定要素ではありません。</a:t>
            </a:r>
          </a:p>
        </p:txBody>
      </p:sp>
    </p:spTree>
    <p:extLst>
      <p:ext uri="{BB962C8B-B14F-4D97-AF65-F5344CB8AC3E}">
        <p14:creationId xmlns:p14="http://schemas.microsoft.com/office/powerpoint/2010/main" val="24146836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284D94-389A-8E9E-4832-6829535C7CEF}"/>
              </a:ext>
            </a:extLst>
          </p:cNvPr>
          <p:cNvSpPr>
            <a:spLocks noGrp="1"/>
          </p:cNvSpPr>
          <p:nvPr>
            <p:ph type="title"/>
          </p:nvPr>
        </p:nvSpPr>
        <p:spPr/>
        <p:txBody>
          <a:bodyPr/>
          <a:lstStyle/>
          <a:p>
            <a:endParaRPr kumimoji="1" lang="ja-JP" altLang="en-US"/>
          </a:p>
        </p:txBody>
      </p:sp>
      <p:sp>
        <p:nvSpPr>
          <p:cNvPr id="3" name="スライド番号プレースホルダー 2">
            <a:extLst>
              <a:ext uri="{FF2B5EF4-FFF2-40B4-BE49-F238E27FC236}">
                <a16:creationId xmlns:a16="http://schemas.microsoft.com/office/drawing/2014/main" id="{9DDDF813-D29D-831E-5D2D-732C1627052F}"/>
              </a:ext>
            </a:extLst>
          </p:cNvPr>
          <p:cNvSpPr>
            <a:spLocks noGrp="1"/>
          </p:cNvSpPr>
          <p:nvPr>
            <p:ph type="sldNum" sz="quarter" idx="12"/>
          </p:nvPr>
        </p:nvSpPr>
        <p:spPr/>
        <p:txBody>
          <a:bodyPr/>
          <a:lstStyle/>
          <a:p>
            <a:fld id="{4932B27F-0834-4F11-AF0D-3B42CF9EE089}" type="slidenum">
              <a:rPr lang="ja-JP" altLang="en-US" smtClean="0"/>
              <a:pPr/>
              <a:t>44</a:t>
            </a:fld>
            <a:endParaRPr lang="ja-JP" altLang="en-US" dirty="0"/>
          </a:p>
        </p:txBody>
      </p:sp>
      <p:sp>
        <p:nvSpPr>
          <p:cNvPr id="5" name="テキスト ボックス 4">
            <a:extLst>
              <a:ext uri="{FF2B5EF4-FFF2-40B4-BE49-F238E27FC236}">
                <a16:creationId xmlns:a16="http://schemas.microsoft.com/office/drawing/2014/main" id="{579E5D14-ACCD-1EA6-6D0D-44A8D4120121}"/>
              </a:ext>
            </a:extLst>
          </p:cNvPr>
          <p:cNvSpPr txBox="1"/>
          <p:nvPr/>
        </p:nvSpPr>
        <p:spPr bwMode="auto">
          <a:xfrm>
            <a:off x="197458" y="9274"/>
            <a:ext cx="12024360" cy="655564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square">
            <a:spAutoFit/>
          </a:bodyPr>
          <a:lstStyle/>
          <a:p>
            <a:pPr>
              <a:buNone/>
            </a:pPr>
            <a:r>
              <a:rPr lang="ja-JP" altLang="en-US" sz="1050" b="1" dirty="0">
                <a:latin typeface="メイリオ" panose="020B0604030504040204" pitchFamily="50" charset="-128"/>
                <a:ea typeface="メイリオ" panose="020B0604030504040204" pitchFamily="50" charset="-128"/>
              </a:rPr>
              <a:t>第６問</a:t>
            </a:r>
          </a:p>
          <a:p>
            <a:pPr>
              <a:buNone/>
            </a:pPr>
            <a:r>
              <a:rPr lang="ja-JP" altLang="en-US" sz="1050" dirty="0">
                <a:latin typeface="メイリオ" panose="020B0604030504040204" pitchFamily="50" charset="-128"/>
                <a:ea typeface="メイリオ" panose="020B0604030504040204" pitchFamily="50" charset="-128"/>
              </a:rPr>
              <a:t>防火対象物の収容人員を算定する際の基本的な考え方として、正しいものはどれですか。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建物の所有者数だけで算定する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従業員数に、従業員以外の利用者数を加えて算定する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消防用設備等の数によって算定する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建物の築年数によって算定する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2</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収容人員は、原則として従業員の数に、その施設を利用する従業員以外の人数を加えて算定します。</a:t>
            </a:r>
          </a:p>
          <a:p>
            <a:pPr>
              <a:buNone/>
            </a:pPr>
            <a:br>
              <a:rPr lang="ja-JP" altLang="en-US" sz="1050" dirty="0">
                <a:latin typeface="メイリオ" panose="020B0604030504040204" pitchFamily="50" charset="-128"/>
                <a:ea typeface="メイリオ" panose="020B0604030504040204" pitchFamily="50" charset="-128"/>
              </a:rPr>
            </a:br>
            <a:r>
              <a:rPr lang="ja-JP" altLang="en-US" sz="1050" b="1" dirty="0">
                <a:latin typeface="メイリオ" panose="020B0604030504040204" pitchFamily="50" charset="-128"/>
                <a:ea typeface="メイリオ" panose="020B0604030504040204" pitchFamily="50" charset="-128"/>
              </a:rPr>
              <a:t>第７問</a:t>
            </a:r>
          </a:p>
          <a:p>
            <a:pPr>
              <a:buNone/>
            </a:pPr>
            <a:r>
              <a:rPr lang="ja-JP" altLang="en-US" sz="1050" dirty="0">
                <a:latin typeface="メイリオ" panose="020B0604030504040204" pitchFamily="50" charset="-128"/>
                <a:ea typeface="メイリオ" panose="020B0604030504040204" pitchFamily="50" charset="-128"/>
              </a:rPr>
              <a:t>利用者数を算定する際の基準として、本文に挙げられていないものはどれですか。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固定式のいすの数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利用部分の床面積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用途ごとに定められた面積基準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建物の建築費用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4</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利用者数は、固定式のいすの数や利用部分の床面積などを基準として算定します。建築費用は算定の基準ではありません。</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第８問</a:t>
            </a:r>
          </a:p>
          <a:p>
            <a:pPr>
              <a:buNone/>
            </a:pPr>
            <a:r>
              <a:rPr lang="ja-JP" altLang="en-US" sz="1050" dirty="0">
                <a:latin typeface="メイリオ" panose="020B0604030504040204" pitchFamily="50" charset="-128"/>
                <a:ea typeface="メイリオ" panose="020B0604030504040204" pitchFamily="50" charset="-128"/>
              </a:rPr>
              <a:t>消防法令における「違反処理」の主な目的として、最も適切なものはどれですか。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建物の資産価値を高めること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消防職員の事務量を減らすこと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法令違反を是正し、火災危険や人命危険を排除すること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建物の所有者を必ず処罰すること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3</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違反処理は、消防法令違反を是正するとともに、火災の発生・延焼や人命に対する危険を排除することを目的としています。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第９問</a:t>
            </a:r>
          </a:p>
          <a:p>
            <a:pPr>
              <a:buNone/>
            </a:pPr>
            <a:r>
              <a:rPr lang="ja-JP" altLang="en-US" sz="1050" dirty="0">
                <a:latin typeface="メイリオ" panose="020B0604030504040204" pitchFamily="50" charset="-128"/>
                <a:ea typeface="メイリオ" panose="020B0604030504040204" pitchFamily="50" charset="-128"/>
              </a:rPr>
              <a:t>行政指導に該当するものはどれですか。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勧告や警告 </a:t>
            </a:r>
          </a:p>
          <a:p>
            <a:pPr>
              <a:buFont typeface="+mj-lt"/>
              <a:buAutoNum type="arabicPeriod"/>
            </a:pPr>
            <a:r>
              <a:rPr lang="ja-JP" altLang="en-US" sz="1050" dirty="0">
                <a:latin typeface="メイリオ" panose="020B0604030504040204" pitchFamily="50" charset="-128"/>
                <a:ea typeface="メイリオ" panose="020B0604030504040204" pitchFamily="50" charset="-128"/>
              </a:rPr>
              <a:t>使用禁止命令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消防用設備等の設置命令 </a:t>
            </a:r>
          </a:p>
          <a:p>
            <a:pPr>
              <a:buFont typeface="+mj-lt"/>
              <a:buAutoNum type="arabicPeriod"/>
            </a:pPr>
            <a:r>
              <a:rPr lang="ja-JP" altLang="en-US" sz="1050" dirty="0">
                <a:latin typeface="メイリオ" panose="020B0604030504040204" pitchFamily="50" charset="-128"/>
                <a:ea typeface="メイリオ" panose="020B0604030504040204" pitchFamily="50" charset="-128"/>
              </a:rPr>
              <a:t>防火対象物の使用停止命令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1</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勧告、指示、通知、警告などは行政指導に該当します。一方、使用禁止・停止命令や設備の設置命令などは、法的な強制力を伴う行政処分です。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第１０問</a:t>
            </a:r>
          </a:p>
          <a:p>
            <a:pPr>
              <a:buNone/>
            </a:pPr>
            <a:r>
              <a:rPr lang="ja-JP" altLang="en-US" sz="1050" dirty="0">
                <a:latin typeface="メイリオ" panose="020B0604030504040204" pitchFamily="50" charset="-128"/>
                <a:ea typeface="メイリオ" panose="020B0604030504040204" pitchFamily="50" charset="-128"/>
              </a:rPr>
              <a:t>消防法令に基づく命令として、本文に挙げられていないものはどれですか。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防火対象物の使用禁止・停止・制限命令 </a:t>
            </a:r>
          </a:p>
          <a:p>
            <a:pPr>
              <a:buFont typeface="+mj-lt"/>
              <a:buAutoNum type="arabicPeriod"/>
            </a:pPr>
            <a:r>
              <a:rPr lang="ja-JP" altLang="en-US" sz="1050" dirty="0">
                <a:latin typeface="メイリオ" panose="020B0604030504040204" pitchFamily="50" charset="-128"/>
                <a:ea typeface="メイリオ" panose="020B0604030504040204" pitchFamily="50" charset="-128"/>
              </a:rPr>
              <a:t>自衛消防組織の設置命令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消防用設備等の設置・維持命令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建物の売却命令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4</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消防法令に基づく命令には、使用禁止・停止・制限命令、自衛消防組織の設置命令、消防用設備等の設置・維持命令などがあります。建物の売却命令は含まれていません。</a:t>
            </a:r>
          </a:p>
        </p:txBody>
      </p:sp>
    </p:spTree>
    <p:extLst>
      <p:ext uri="{BB962C8B-B14F-4D97-AF65-F5344CB8AC3E}">
        <p14:creationId xmlns:p14="http://schemas.microsoft.com/office/powerpoint/2010/main" val="35825433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B611B8-BF21-531C-388A-25BDDE11E289}"/>
              </a:ext>
            </a:extLst>
          </p:cNvPr>
          <p:cNvSpPr>
            <a:spLocks noGrp="1"/>
          </p:cNvSpPr>
          <p:nvPr>
            <p:ph type="title"/>
          </p:nvPr>
        </p:nvSpPr>
        <p:spPr/>
        <p:txBody>
          <a:bodyPr/>
          <a:lstStyle/>
          <a:p>
            <a:pPr>
              <a:defRPr sz="1950" b="1">
                <a:solidFill>
                  <a:srgbClr val="17365D"/>
                </a:solidFill>
              </a:defRPr>
            </a:pPr>
            <a:endParaRPr dirty="0"/>
          </a:p>
        </p:txBody>
      </p:sp>
      <p:sp>
        <p:nvSpPr>
          <p:cNvPr id="3" name="スライド番号プレースホルダー 2">
            <a:extLst>
              <a:ext uri="{FF2B5EF4-FFF2-40B4-BE49-F238E27FC236}">
                <a16:creationId xmlns:a16="http://schemas.microsoft.com/office/drawing/2014/main" id="{291E71C8-511C-0543-6987-6C5E2BB66F6D}"/>
              </a:ext>
            </a:extLst>
          </p:cNvPr>
          <p:cNvSpPr>
            <a:spLocks noGrp="1"/>
          </p:cNvSpPr>
          <p:nvPr>
            <p:ph type="sldNum" idx="12"/>
          </p:nvPr>
        </p:nvSpPr>
        <p:spPr/>
        <p:txBody>
          <a:bodyPr/>
          <a:lstStyle/>
          <a:p>
            <a:fld id="{4932B27F-0834-4F11-AF0D-3B42CF9EE089}" type="slidenum">
              <a:rPr/>
              <a:t>45</a:t>
            </a:fld>
            <a:endParaRPr/>
          </a:p>
        </p:txBody>
      </p:sp>
      <p:sp>
        <p:nvSpPr>
          <p:cNvPr id="5" name="テキスト ボックス 4">
            <a:extLst>
              <a:ext uri="{FF2B5EF4-FFF2-40B4-BE49-F238E27FC236}">
                <a16:creationId xmlns:a16="http://schemas.microsoft.com/office/drawing/2014/main" id="{76E0C1A4-ED12-DC06-0607-4121DB830EB8}"/>
              </a:ext>
            </a:extLst>
          </p:cNvPr>
          <p:cNvSpPr>
            <a:spLocks noGrp="1"/>
          </p:cNvSpPr>
          <p:nvPr/>
        </p:nvSpPr>
        <p:spPr>
          <a:xfrm>
            <a:off x="213360" y="838766"/>
            <a:ext cx="11765280" cy="5324535"/>
          </a:xfrm>
          <a:prstGeom prst="rect">
            <a:avLst/>
          </a:prstGeom>
          <a:noFill/>
          <a:ln>
            <a:noFill/>
          </a:ln>
        </p:spPr>
        <p:txBody>
          <a:bodyPr wrap="square">
            <a:spAutoFit/>
          </a:bodyPr>
          <a:lstStyle/>
          <a:p>
            <a:pPr>
              <a:buNone/>
            </a:pPr>
            <a:r>
              <a:rPr sz="2000" b="1" dirty="0" err="1">
                <a:latin typeface="メイリオ"/>
                <a:ea typeface="メイリオ"/>
                <a:cs typeface="メイリオ"/>
              </a:rPr>
              <a:t>火災予防措置命令と行政手続法の基礎</a:t>
            </a:r>
            <a:endParaRPr sz="2000" b="1" dirty="0">
              <a:latin typeface="メイリオ"/>
              <a:ea typeface="メイリオ"/>
              <a:cs typeface="メイリオ"/>
            </a:endParaRPr>
          </a:p>
          <a:p>
            <a:pPr>
              <a:buNone/>
            </a:pPr>
            <a:r>
              <a:rPr sz="2000" dirty="0">
                <a:latin typeface="メイリオ"/>
                <a:ea typeface="メイリオ"/>
                <a:cs typeface="メイリオ"/>
              </a:rPr>
              <a:t>消防法第5条の3では、防火対象物において火災予防上危険な行為や、避難・消防活動の妨げとなる物件がある場合、消防吏員は必要な措置を命じることができ</a:t>
            </a:r>
            <a:r>
              <a:rPr lang="ja-JP" altLang="en-US" sz="2000" dirty="0">
                <a:latin typeface="メイリオ"/>
                <a:ea typeface="メイリオ"/>
                <a:cs typeface="メイリオ"/>
              </a:rPr>
              <a:t>る</a:t>
            </a:r>
            <a:r>
              <a:rPr sz="2000" dirty="0">
                <a:latin typeface="メイリオ"/>
                <a:ea typeface="メイリオ"/>
                <a:cs typeface="メイリオ"/>
              </a:rPr>
              <a:t>。</a:t>
            </a:r>
          </a:p>
          <a:p>
            <a:pPr>
              <a:buNone/>
            </a:pPr>
            <a:r>
              <a:rPr sz="2000" dirty="0" err="1">
                <a:latin typeface="メイリオ"/>
                <a:ea typeface="メイリオ"/>
                <a:cs typeface="メイリオ"/>
              </a:rPr>
              <a:t>対象となる主な行為・物件</a:t>
            </a:r>
            <a:endParaRPr sz="2000" dirty="0">
              <a:latin typeface="メイリオ"/>
              <a:ea typeface="メイリオ"/>
              <a:cs typeface="メイリオ"/>
            </a:endParaRPr>
          </a:p>
          <a:p>
            <a:pPr>
              <a:buFont typeface="Arial"/>
              <a:buChar char="•"/>
            </a:pPr>
            <a:r>
              <a:rPr sz="2000" dirty="0" err="1">
                <a:solidFill>
                  <a:srgbClr val="FF0000"/>
                </a:solidFill>
                <a:latin typeface="メイリオ"/>
                <a:ea typeface="メイリオ"/>
                <a:cs typeface="メイリオ"/>
              </a:rPr>
              <a:t>火を使用する設備や器具を危険な状態で使用する行為</a:t>
            </a:r>
            <a:r>
              <a:rPr sz="2000" dirty="0">
                <a:solidFill>
                  <a:srgbClr val="FF0000"/>
                </a:solidFill>
                <a:latin typeface="メイリオ"/>
                <a:ea typeface="メイリオ"/>
                <a:cs typeface="メイリオ"/>
              </a:rPr>
              <a:t> </a:t>
            </a:r>
          </a:p>
          <a:p>
            <a:pPr>
              <a:buFont typeface="Arial"/>
              <a:buChar char="•"/>
            </a:pPr>
            <a:r>
              <a:rPr sz="2000" dirty="0" err="1">
                <a:solidFill>
                  <a:srgbClr val="FF0000"/>
                </a:solidFill>
                <a:latin typeface="メイリオ"/>
                <a:ea typeface="メイリオ"/>
                <a:cs typeface="メイリオ"/>
              </a:rPr>
              <a:t>火災予防上危険な物件の放置</a:t>
            </a:r>
            <a:r>
              <a:rPr sz="2000" dirty="0">
                <a:solidFill>
                  <a:srgbClr val="FF0000"/>
                </a:solidFill>
                <a:latin typeface="メイリオ"/>
                <a:ea typeface="メイリオ"/>
                <a:cs typeface="メイリオ"/>
              </a:rPr>
              <a:t> </a:t>
            </a:r>
          </a:p>
          <a:p>
            <a:pPr>
              <a:buFont typeface="Arial"/>
              <a:buChar char="•"/>
            </a:pPr>
            <a:r>
              <a:rPr sz="2000" dirty="0" err="1">
                <a:solidFill>
                  <a:srgbClr val="FF0000"/>
                </a:solidFill>
                <a:latin typeface="メイリオ"/>
                <a:ea typeface="メイリオ"/>
                <a:cs typeface="メイリオ"/>
              </a:rPr>
              <a:t>避難や消防活動に支障を及ぼす物件</a:t>
            </a:r>
            <a:r>
              <a:rPr sz="2000" dirty="0">
                <a:solidFill>
                  <a:srgbClr val="FF0000"/>
                </a:solidFill>
                <a:latin typeface="メイリオ"/>
                <a:ea typeface="メイリオ"/>
                <a:cs typeface="メイリオ"/>
              </a:rPr>
              <a:t> </a:t>
            </a:r>
          </a:p>
          <a:p>
            <a:pPr>
              <a:buFont typeface="Arial"/>
              <a:buChar char="•"/>
            </a:pPr>
            <a:r>
              <a:rPr sz="2000" dirty="0" err="1">
                <a:solidFill>
                  <a:srgbClr val="FF0000"/>
                </a:solidFill>
                <a:latin typeface="メイリオ"/>
                <a:ea typeface="メイリオ"/>
                <a:cs typeface="メイリオ"/>
              </a:rPr>
              <a:t>放置された燃焼のおそれがある物件</a:t>
            </a:r>
            <a:r>
              <a:rPr sz="2000" dirty="0">
                <a:solidFill>
                  <a:srgbClr val="FF0000"/>
                </a:solidFill>
                <a:latin typeface="メイリオ"/>
                <a:ea typeface="メイリオ"/>
                <a:cs typeface="メイリオ"/>
              </a:rPr>
              <a:t> </a:t>
            </a:r>
          </a:p>
          <a:p>
            <a:pPr>
              <a:buNone/>
            </a:pPr>
            <a:r>
              <a:rPr sz="2000" dirty="0" err="1">
                <a:latin typeface="メイリオ"/>
                <a:ea typeface="メイリオ"/>
                <a:cs typeface="メイリオ"/>
              </a:rPr>
              <a:t>消防吏員は、</a:t>
            </a:r>
            <a:r>
              <a:rPr sz="2000" dirty="0" err="1">
                <a:solidFill>
                  <a:srgbClr val="FF0000"/>
                </a:solidFill>
                <a:latin typeface="メイリオ"/>
                <a:ea typeface="メイリオ"/>
                <a:cs typeface="メイリオ"/>
              </a:rPr>
              <a:t>関係者に対して、行為の禁止・停止・制限、消火の準備、物件の除去などを命じる</a:t>
            </a:r>
            <a:r>
              <a:rPr sz="2000" dirty="0" err="1">
                <a:latin typeface="メイリオ"/>
                <a:ea typeface="メイリオ"/>
                <a:cs typeface="メイリオ"/>
              </a:rPr>
              <a:t>ことができ</a:t>
            </a:r>
            <a:r>
              <a:rPr lang="ja-JP" altLang="en-US" sz="2000" dirty="0">
                <a:latin typeface="メイリオ"/>
                <a:ea typeface="メイリオ"/>
                <a:cs typeface="メイリオ"/>
              </a:rPr>
              <a:t>る</a:t>
            </a:r>
            <a:r>
              <a:rPr sz="2000" dirty="0">
                <a:latin typeface="メイリオ"/>
                <a:ea typeface="メイリオ"/>
                <a:cs typeface="メイリオ"/>
              </a:rPr>
              <a:t>。</a:t>
            </a:r>
            <a:r>
              <a:rPr sz="2000" dirty="0" err="1">
                <a:latin typeface="メイリオ"/>
                <a:ea typeface="メイリオ"/>
                <a:cs typeface="メイリオ"/>
              </a:rPr>
              <a:t>命令を受ける者が見つからない場合などには、消防職員が物件を除去・移動・保管できる場合があり</a:t>
            </a:r>
            <a:r>
              <a:rPr sz="2000" dirty="0">
                <a:latin typeface="メイリオ"/>
                <a:ea typeface="メイリオ"/>
                <a:cs typeface="メイリオ"/>
              </a:rPr>
              <a:t>。</a:t>
            </a:r>
            <a:endParaRPr lang="en-US" altLang="ja-JP" sz="2000" dirty="0">
              <a:latin typeface="メイリオ"/>
              <a:ea typeface="メイリオ"/>
              <a:cs typeface="メイリオ"/>
            </a:endParaRPr>
          </a:p>
          <a:p>
            <a:pPr>
              <a:buNone/>
            </a:pPr>
            <a:endParaRPr sz="2000" dirty="0">
              <a:latin typeface="メイリオ"/>
              <a:ea typeface="メイリオ"/>
              <a:cs typeface="メイリオ"/>
            </a:endParaRPr>
          </a:p>
          <a:p>
            <a:pPr>
              <a:buNone/>
            </a:pPr>
            <a:r>
              <a:rPr sz="2000" dirty="0" err="1">
                <a:latin typeface="メイリオ"/>
                <a:ea typeface="メイリオ"/>
                <a:cs typeface="メイリオ"/>
              </a:rPr>
              <a:t>行政手続法は、行政運営の公正性・透明性を高め、国民の権利や利益を保護すること</a:t>
            </a:r>
            <a:r>
              <a:rPr lang="ja-JP" altLang="en-US" sz="2000" dirty="0">
                <a:latin typeface="メイリオ"/>
                <a:ea typeface="メイリオ"/>
                <a:cs typeface="メイリオ"/>
              </a:rPr>
              <a:t>が</a:t>
            </a:r>
            <a:r>
              <a:rPr sz="2000" dirty="0" err="1">
                <a:latin typeface="メイリオ"/>
                <a:ea typeface="メイリオ"/>
                <a:cs typeface="メイリオ"/>
              </a:rPr>
              <a:t>目的。行政庁が権利義務に直接影響を与える</a:t>
            </a:r>
            <a:r>
              <a:rPr sz="2000" dirty="0" err="1">
                <a:solidFill>
                  <a:srgbClr val="FF0000"/>
                </a:solidFill>
                <a:latin typeface="メイリオ"/>
                <a:ea typeface="メイリオ"/>
                <a:cs typeface="メイリオ"/>
              </a:rPr>
              <a:t>「処分</a:t>
            </a:r>
            <a:r>
              <a:rPr sz="2000" dirty="0">
                <a:solidFill>
                  <a:srgbClr val="FF0000"/>
                </a:solidFill>
                <a:latin typeface="メイリオ"/>
                <a:ea typeface="メイリオ"/>
                <a:cs typeface="メイリオ"/>
              </a:rPr>
              <a:t>」</a:t>
            </a:r>
            <a:r>
              <a:rPr sz="2000" dirty="0">
                <a:latin typeface="メイリオ"/>
                <a:ea typeface="メイリオ"/>
                <a:cs typeface="メイリオ"/>
              </a:rPr>
              <a:t>、</a:t>
            </a:r>
            <a:r>
              <a:rPr sz="2000" dirty="0" err="1">
                <a:latin typeface="メイリオ"/>
                <a:ea typeface="メイリオ"/>
                <a:cs typeface="メイリオ"/>
              </a:rPr>
              <a:t>不利益を与える</a:t>
            </a:r>
            <a:r>
              <a:rPr sz="2000" dirty="0" err="1">
                <a:solidFill>
                  <a:srgbClr val="FF0000"/>
                </a:solidFill>
                <a:latin typeface="メイリオ"/>
                <a:ea typeface="メイリオ"/>
                <a:cs typeface="メイリオ"/>
              </a:rPr>
              <a:t>「不利益処分</a:t>
            </a:r>
            <a:r>
              <a:rPr sz="2000" dirty="0">
                <a:solidFill>
                  <a:srgbClr val="FF0000"/>
                </a:solidFill>
                <a:latin typeface="メイリオ"/>
                <a:ea typeface="メイリオ"/>
                <a:cs typeface="メイリオ"/>
              </a:rPr>
              <a:t>」</a:t>
            </a:r>
            <a:r>
              <a:rPr sz="2000" dirty="0">
                <a:latin typeface="メイリオ"/>
                <a:ea typeface="メイリオ"/>
                <a:cs typeface="メイリオ"/>
              </a:rPr>
              <a:t>、</a:t>
            </a:r>
            <a:r>
              <a:rPr sz="2000" dirty="0" err="1">
                <a:latin typeface="メイリオ"/>
                <a:ea typeface="メイリオ"/>
                <a:cs typeface="メイリオ"/>
              </a:rPr>
              <a:t>協力を求める</a:t>
            </a:r>
            <a:r>
              <a:rPr sz="2000" dirty="0" err="1">
                <a:solidFill>
                  <a:srgbClr val="FF0000"/>
                </a:solidFill>
                <a:latin typeface="メイリオ"/>
                <a:ea typeface="メイリオ"/>
                <a:cs typeface="メイリオ"/>
              </a:rPr>
              <a:t>「行政指導</a:t>
            </a:r>
            <a:r>
              <a:rPr sz="2000" dirty="0">
                <a:solidFill>
                  <a:srgbClr val="FF0000"/>
                </a:solidFill>
                <a:latin typeface="メイリオ"/>
                <a:ea typeface="メイリオ"/>
                <a:cs typeface="メイリオ"/>
              </a:rPr>
              <a:t>」</a:t>
            </a:r>
            <a:r>
              <a:rPr sz="2000" dirty="0">
                <a:latin typeface="メイリオ"/>
                <a:ea typeface="メイリオ"/>
                <a:cs typeface="メイリオ"/>
              </a:rPr>
              <a:t>、</a:t>
            </a:r>
            <a:r>
              <a:rPr sz="2000" dirty="0" err="1">
                <a:latin typeface="メイリオ"/>
                <a:ea typeface="メイリオ"/>
                <a:cs typeface="メイリオ"/>
              </a:rPr>
              <a:t>一定事項を行政機関に知らせる</a:t>
            </a:r>
            <a:r>
              <a:rPr sz="2000" dirty="0" err="1">
                <a:solidFill>
                  <a:srgbClr val="FF0000"/>
                </a:solidFill>
                <a:latin typeface="メイリオ"/>
                <a:ea typeface="メイリオ"/>
                <a:cs typeface="メイリオ"/>
              </a:rPr>
              <a:t>「届出」</a:t>
            </a:r>
            <a:r>
              <a:rPr sz="2000" dirty="0" err="1">
                <a:latin typeface="メイリオ"/>
                <a:ea typeface="メイリオ"/>
                <a:cs typeface="メイリオ"/>
              </a:rPr>
              <a:t>があ</a:t>
            </a:r>
            <a:r>
              <a:rPr lang="ja-JP" altLang="en-US" sz="2000" dirty="0">
                <a:latin typeface="メイリオ"/>
                <a:ea typeface="メイリオ"/>
                <a:cs typeface="メイリオ"/>
              </a:rPr>
              <a:t>る</a:t>
            </a:r>
            <a:r>
              <a:rPr sz="2000" dirty="0">
                <a:latin typeface="メイリオ"/>
                <a:ea typeface="メイリオ"/>
                <a:cs typeface="メイリオ"/>
              </a:rPr>
              <a:t>。</a:t>
            </a:r>
          </a:p>
          <a:p>
            <a:pPr>
              <a:buNone/>
            </a:pPr>
            <a:r>
              <a:rPr sz="2000" dirty="0">
                <a:latin typeface="メイリオ"/>
                <a:ea typeface="メイリオ"/>
                <a:cs typeface="メイリオ"/>
              </a:rPr>
              <a:t>行政指導は、相手方の任意の協力によって実現することが原則。行政指導に従わなかったことを理由に不利益な取扱いをしたり、行政機関の権限を超えた指導を強制</a:t>
            </a:r>
            <a:r>
              <a:rPr lang="ja-JP" altLang="en-US" sz="2000" dirty="0">
                <a:latin typeface="メイリオ"/>
                <a:ea typeface="メイリオ"/>
                <a:cs typeface="メイリオ"/>
              </a:rPr>
              <a:t>できない。</a:t>
            </a:r>
            <a:endParaRPr sz="2000" dirty="0">
              <a:latin typeface="メイリオ"/>
              <a:ea typeface="メイリオ"/>
              <a:cs typeface="メイリオ"/>
            </a:endParaRPr>
          </a:p>
        </p:txBody>
      </p:sp>
    </p:spTree>
    <p:extLst>
      <p:ext uri="{BB962C8B-B14F-4D97-AF65-F5344CB8AC3E}">
        <p14:creationId xmlns:p14="http://schemas.microsoft.com/office/powerpoint/2010/main" val="26020993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DF33B81-432B-1E62-ABCE-F991B3132C91}"/>
              </a:ext>
            </a:extLst>
          </p:cNvPr>
          <p:cNvSpPr>
            <a:spLocks noGrp="1"/>
          </p:cNvSpPr>
          <p:nvPr>
            <p:ph type="title"/>
          </p:nvPr>
        </p:nvSpPr>
        <p:spPr/>
        <p:txBody>
          <a:bodyPr/>
          <a:lstStyle/>
          <a:p>
            <a:pPr>
              <a:defRPr sz="1950" b="1">
                <a:solidFill>
                  <a:srgbClr val="17365D"/>
                </a:solidFill>
              </a:defRPr>
            </a:pPr>
            <a:endParaRPr dirty="0"/>
          </a:p>
        </p:txBody>
      </p:sp>
      <p:sp>
        <p:nvSpPr>
          <p:cNvPr id="3" name="スライド番号プレースホルダー 2">
            <a:extLst>
              <a:ext uri="{FF2B5EF4-FFF2-40B4-BE49-F238E27FC236}">
                <a16:creationId xmlns:a16="http://schemas.microsoft.com/office/drawing/2014/main" id="{8B5632AF-E985-D0D0-F1FC-9E1AB976F9C8}"/>
              </a:ext>
            </a:extLst>
          </p:cNvPr>
          <p:cNvSpPr>
            <a:spLocks noGrp="1"/>
          </p:cNvSpPr>
          <p:nvPr>
            <p:ph type="sldNum" idx="12"/>
          </p:nvPr>
        </p:nvSpPr>
        <p:spPr/>
        <p:txBody>
          <a:bodyPr/>
          <a:lstStyle/>
          <a:p>
            <a:fld id="{4932B27F-0834-4F11-AF0D-3B42CF9EE089}" type="slidenum">
              <a:rPr/>
              <a:t>46</a:t>
            </a:fld>
            <a:endParaRPr/>
          </a:p>
        </p:txBody>
      </p:sp>
      <p:sp>
        <p:nvSpPr>
          <p:cNvPr id="5" name="テキスト ボックス 4">
            <a:extLst>
              <a:ext uri="{FF2B5EF4-FFF2-40B4-BE49-F238E27FC236}">
                <a16:creationId xmlns:a16="http://schemas.microsoft.com/office/drawing/2014/main" id="{14FA766D-5E5F-9955-B668-5EA0826B2166}"/>
              </a:ext>
            </a:extLst>
          </p:cNvPr>
          <p:cNvSpPr>
            <a:spLocks noGrp="1"/>
          </p:cNvSpPr>
          <p:nvPr/>
        </p:nvSpPr>
        <p:spPr>
          <a:xfrm>
            <a:off x="152058" y="647413"/>
            <a:ext cx="11856720" cy="5940088"/>
          </a:xfrm>
          <a:prstGeom prst="rect">
            <a:avLst/>
          </a:prstGeom>
          <a:noFill/>
          <a:ln>
            <a:noFill/>
          </a:ln>
        </p:spPr>
        <p:txBody>
          <a:bodyPr wrap="square">
            <a:spAutoFit/>
          </a:bodyPr>
          <a:lstStyle/>
          <a:p>
            <a:pPr>
              <a:buNone/>
            </a:pPr>
            <a:r>
              <a:rPr sz="2000" b="1" dirty="0" err="1">
                <a:latin typeface="メイリオ"/>
                <a:ea typeface="メイリオ"/>
                <a:cs typeface="メイリオ"/>
              </a:rPr>
              <a:t>行政指導・処分等の求めの概要</a:t>
            </a:r>
            <a:endParaRPr sz="2000" b="1" dirty="0">
              <a:latin typeface="メイリオ"/>
              <a:ea typeface="メイリオ"/>
              <a:cs typeface="メイリオ"/>
            </a:endParaRPr>
          </a:p>
          <a:p>
            <a:pPr>
              <a:buNone/>
            </a:pPr>
            <a:r>
              <a:rPr sz="2000" dirty="0" err="1">
                <a:latin typeface="メイリオ"/>
                <a:ea typeface="メイリオ"/>
                <a:cs typeface="メイリオ"/>
              </a:rPr>
              <a:t>行政指導を行う際、行政機関は相手方に対し、</a:t>
            </a:r>
            <a:r>
              <a:rPr sz="2000" dirty="0" err="1">
                <a:solidFill>
                  <a:srgbClr val="FF0000"/>
                </a:solidFill>
                <a:latin typeface="メイリオ"/>
                <a:ea typeface="メイリオ"/>
                <a:cs typeface="メイリオ"/>
              </a:rPr>
              <a:t>その趣旨・内容・責任者を明確に示さなければな</a:t>
            </a:r>
            <a:r>
              <a:rPr lang="ja-JP" altLang="en-US" sz="2000" dirty="0">
                <a:solidFill>
                  <a:srgbClr val="FF0000"/>
                </a:solidFill>
                <a:latin typeface="メイリオ"/>
                <a:ea typeface="メイリオ"/>
                <a:cs typeface="メイリオ"/>
              </a:rPr>
              <a:t>らない</a:t>
            </a:r>
            <a:r>
              <a:rPr sz="2000" dirty="0">
                <a:solidFill>
                  <a:srgbClr val="FF0000"/>
                </a:solidFill>
                <a:latin typeface="メイリオ"/>
                <a:ea typeface="メイリオ"/>
                <a:cs typeface="メイリオ"/>
              </a:rPr>
              <a:t>。行政指導に権限を行使できる旨を示す場合には、根拠法令の条項、要件、該当する理由を示す必要。口頭で行政指導を受けた相手方から書面の交付を求められたときは、原則として書面を交付。</a:t>
            </a:r>
            <a:r>
              <a:rPr sz="2000" dirty="0">
                <a:latin typeface="メイリオ"/>
                <a:ea typeface="メイリオ"/>
                <a:cs typeface="メイリオ"/>
              </a:rPr>
              <a:t>ただし、現場で完了する行為を求める場合や、すでに文書・電磁的記録で通知されている事項と同じ内容を求める場合などは除</a:t>
            </a:r>
            <a:r>
              <a:rPr lang="ja-JP" altLang="en-US" sz="2000" dirty="0">
                <a:latin typeface="メイリオ"/>
                <a:ea typeface="メイリオ"/>
                <a:cs typeface="メイリオ"/>
              </a:rPr>
              <a:t>く</a:t>
            </a:r>
            <a:r>
              <a:rPr sz="2000" dirty="0">
                <a:latin typeface="メイリオ"/>
                <a:ea typeface="メイリオ"/>
                <a:cs typeface="メイリオ"/>
              </a:rPr>
              <a:t>。</a:t>
            </a:r>
          </a:p>
          <a:p>
            <a:pPr>
              <a:buNone/>
            </a:pPr>
            <a:endParaRPr sz="2000" dirty="0">
              <a:latin typeface="メイリオ"/>
              <a:ea typeface="メイリオ"/>
              <a:cs typeface="メイリオ"/>
            </a:endParaRPr>
          </a:p>
          <a:p>
            <a:pPr>
              <a:buNone/>
            </a:pPr>
            <a:r>
              <a:rPr sz="2000" dirty="0">
                <a:latin typeface="メイリオ"/>
                <a:ea typeface="メイリオ"/>
                <a:cs typeface="メイリオ"/>
              </a:rPr>
              <a:t>同じ行政目的を実現するため、</a:t>
            </a:r>
            <a:r>
              <a:rPr sz="2000" dirty="0">
                <a:solidFill>
                  <a:srgbClr val="FF0000"/>
                </a:solidFill>
                <a:latin typeface="メイリオ"/>
                <a:ea typeface="メイリオ"/>
                <a:cs typeface="メイリオ"/>
              </a:rPr>
              <a:t>一定の条件に該当する複数の者に行政指導を行う場合、行政機関は、あらかじめ共通する内容を定め、公表しなければな</a:t>
            </a:r>
            <a:r>
              <a:rPr lang="ja-JP" altLang="en-US" sz="2000" dirty="0">
                <a:solidFill>
                  <a:srgbClr val="FF0000"/>
                </a:solidFill>
                <a:latin typeface="メイリオ"/>
                <a:ea typeface="メイリオ"/>
                <a:cs typeface="メイリオ"/>
              </a:rPr>
              <a:t>らない</a:t>
            </a:r>
            <a:r>
              <a:rPr sz="2000" dirty="0">
                <a:solidFill>
                  <a:srgbClr val="FF0000"/>
                </a:solidFill>
                <a:latin typeface="メイリオ"/>
                <a:ea typeface="メイリオ"/>
                <a:cs typeface="メイリオ"/>
              </a:rPr>
              <a:t>。</a:t>
            </a:r>
          </a:p>
          <a:p>
            <a:pPr>
              <a:buNone/>
            </a:pPr>
            <a:endParaRPr sz="2000" dirty="0">
              <a:latin typeface="メイリオ"/>
              <a:ea typeface="メイリオ"/>
              <a:cs typeface="メイリオ"/>
            </a:endParaRPr>
          </a:p>
          <a:p>
            <a:pPr>
              <a:buNone/>
            </a:pPr>
            <a:r>
              <a:rPr sz="2000" dirty="0">
                <a:latin typeface="メイリオ"/>
                <a:ea typeface="メイリオ"/>
                <a:cs typeface="メイリオ"/>
              </a:rPr>
              <a:t>法令違反の是正を求める行政指導の相手方は、その行政指導が法律上の要件に適合しないと考えるとき、行政機関に対して</a:t>
            </a:r>
            <a:r>
              <a:rPr sz="2000" dirty="0">
                <a:solidFill>
                  <a:srgbClr val="FF0000"/>
                </a:solidFill>
                <a:latin typeface="メイリオ"/>
                <a:ea typeface="メイリオ"/>
                <a:cs typeface="メイリオ"/>
              </a:rPr>
              <a:t>行政指導の中止などを申し出る</a:t>
            </a:r>
            <a:r>
              <a:rPr sz="2000" dirty="0">
                <a:latin typeface="メイリオ"/>
                <a:ea typeface="メイリオ"/>
                <a:cs typeface="メイリオ"/>
              </a:rPr>
              <a:t>ことができ</a:t>
            </a:r>
            <a:r>
              <a:rPr lang="ja-JP" altLang="en-US" sz="2000" dirty="0">
                <a:latin typeface="メイリオ"/>
                <a:ea typeface="メイリオ"/>
                <a:cs typeface="メイリオ"/>
              </a:rPr>
              <a:t>る</a:t>
            </a:r>
            <a:r>
              <a:rPr sz="2000" dirty="0">
                <a:latin typeface="メイリオ"/>
                <a:ea typeface="メイリオ"/>
                <a:cs typeface="メイリオ"/>
              </a:rPr>
              <a:t>。ただし、</a:t>
            </a:r>
            <a:r>
              <a:rPr lang="ja-JP" altLang="en-US" sz="2000" dirty="0">
                <a:latin typeface="メイリオ"/>
                <a:ea typeface="メイリオ"/>
                <a:cs typeface="メイリオ"/>
              </a:rPr>
              <a:t>聴聞・</a:t>
            </a:r>
            <a:r>
              <a:rPr sz="2000" dirty="0" err="1">
                <a:latin typeface="メイリオ"/>
                <a:ea typeface="メイリオ"/>
                <a:cs typeface="メイリオ"/>
              </a:rPr>
              <a:t>弁明その他の意見陳述のための手続を経て行われた行政指導などは対象外</a:t>
            </a:r>
            <a:r>
              <a:rPr sz="2000" dirty="0">
                <a:latin typeface="メイリオ"/>
                <a:ea typeface="メイリオ"/>
                <a:cs typeface="メイリオ"/>
              </a:rPr>
              <a:t>。</a:t>
            </a:r>
          </a:p>
          <a:p>
            <a:pPr>
              <a:buNone/>
            </a:pPr>
            <a:endParaRPr sz="2000" dirty="0">
              <a:latin typeface="メイリオ"/>
              <a:ea typeface="メイリオ"/>
              <a:cs typeface="メイリオ"/>
            </a:endParaRPr>
          </a:p>
          <a:p>
            <a:pPr>
              <a:buNone/>
            </a:pPr>
            <a:r>
              <a:rPr sz="2000" dirty="0">
                <a:latin typeface="メイリオ"/>
                <a:ea typeface="メイリオ"/>
                <a:cs typeface="メイリオ"/>
              </a:rPr>
              <a:t>また、法令違反の事実がある場合、</a:t>
            </a:r>
            <a:r>
              <a:rPr sz="2000" dirty="0">
                <a:solidFill>
                  <a:srgbClr val="FF0000"/>
                </a:solidFill>
                <a:latin typeface="メイリオ"/>
                <a:ea typeface="メイリオ"/>
                <a:cs typeface="メイリオ"/>
              </a:rPr>
              <a:t>誰でも、その是正のための処分や行政指導を行う権限を持つ行政機関に対し、必要な措置を求める申出ができ</a:t>
            </a:r>
            <a:r>
              <a:rPr lang="ja-JP" altLang="en-US" sz="2000" dirty="0">
                <a:solidFill>
                  <a:srgbClr val="FF0000"/>
                </a:solidFill>
                <a:latin typeface="メイリオ"/>
                <a:ea typeface="メイリオ"/>
                <a:cs typeface="メイリオ"/>
              </a:rPr>
              <a:t>る</a:t>
            </a:r>
            <a:r>
              <a:rPr sz="2000" dirty="0">
                <a:latin typeface="メイリオ"/>
                <a:ea typeface="メイリオ"/>
                <a:cs typeface="メイリオ"/>
              </a:rPr>
              <a:t>。申出書には、申出人の氏名・住所、違反事実、求める処分または行政指導の内容、根拠法令の条項、措置が必要と考える理由などを記載。申出を受けた行政機関は必要な調査を行い、必要があると認めたときは、処分または行政指導を行わなければな</a:t>
            </a:r>
            <a:r>
              <a:rPr lang="ja-JP" altLang="en-US" sz="2000" dirty="0">
                <a:latin typeface="メイリオ"/>
                <a:ea typeface="メイリオ"/>
                <a:cs typeface="メイリオ"/>
              </a:rPr>
              <a:t>らない</a:t>
            </a:r>
            <a:r>
              <a:rPr sz="2000" dirty="0">
                <a:latin typeface="メイリオ"/>
                <a:ea typeface="メイリオ"/>
                <a:cs typeface="メイリオ"/>
              </a:rPr>
              <a:t>。</a:t>
            </a:r>
          </a:p>
        </p:txBody>
      </p:sp>
    </p:spTree>
    <p:extLst>
      <p:ext uri="{BB962C8B-B14F-4D97-AF65-F5344CB8AC3E}">
        <p14:creationId xmlns:p14="http://schemas.microsoft.com/office/powerpoint/2010/main" val="40361151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AE0A97-5C3D-6770-4A35-A7CA1F563D94}"/>
              </a:ext>
            </a:extLst>
          </p:cNvPr>
          <p:cNvSpPr>
            <a:spLocks noGrp="1"/>
          </p:cNvSpPr>
          <p:nvPr>
            <p:ph type="title"/>
          </p:nvPr>
        </p:nvSpPr>
        <p:spPr/>
        <p:txBody>
          <a:bodyPr/>
          <a:lstStyle/>
          <a:p>
            <a:endParaRPr kumimoji="1" lang="ja-JP" altLang="en-US" dirty="0"/>
          </a:p>
        </p:txBody>
      </p:sp>
      <p:sp>
        <p:nvSpPr>
          <p:cNvPr id="3" name="スライド番号プレースホルダー 2">
            <a:extLst>
              <a:ext uri="{FF2B5EF4-FFF2-40B4-BE49-F238E27FC236}">
                <a16:creationId xmlns:a16="http://schemas.microsoft.com/office/drawing/2014/main" id="{CB29078F-0D08-8C8C-C6DE-1B58DA4A507F}"/>
              </a:ext>
            </a:extLst>
          </p:cNvPr>
          <p:cNvSpPr>
            <a:spLocks noGrp="1"/>
          </p:cNvSpPr>
          <p:nvPr>
            <p:ph type="sldNum" idx="12"/>
          </p:nvPr>
        </p:nvSpPr>
        <p:spPr/>
        <p:txBody>
          <a:bodyPr/>
          <a:lstStyle/>
          <a:p>
            <a:fld id="{4932B27F-0834-4F11-AF0D-3B42CF9EE089}" type="slidenum">
              <a:rPr lang="en-US" altLang="ja-JP" smtClean="0"/>
              <a:t>47</a:t>
            </a:fld>
            <a:endParaRPr lang="ja-JP" altLang="en-US"/>
          </a:p>
        </p:txBody>
      </p:sp>
      <p:sp>
        <p:nvSpPr>
          <p:cNvPr id="6" name="直線コネクタ 5">
            <a:extLst>
              <a:ext uri="{FF2B5EF4-FFF2-40B4-BE49-F238E27FC236}">
                <a16:creationId xmlns:a16="http://schemas.microsoft.com/office/drawing/2014/main" id="{82EB6F7C-C218-4350-9F8A-A241D395DAB9}"/>
              </a:ext>
            </a:extLst>
          </p:cNvPr>
          <p:cNvSpPr>
            <a:spLocks noGrp="1"/>
          </p:cNvSpPr>
          <p:nvPr/>
        </p:nvSpPr>
        <p:spPr>
          <a:xfrm>
            <a:off x="5855991" y="1918188"/>
            <a:ext cx="0" cy="1323975"/>
          </a:xfrm>
          <a:prstGeom prst="line">
            <a:avLst/>
          </a:prstGeom>
          <a:ln w="38100">
            <a:solidFill>
              <a:srgbClr val="F4B183"/>
            </a:solidFill>
            <a:prstDash val="solid"/>
          </a:ln>
        </p:spPr>
      </p:sp>
      <p:sp>
        <p:nvSpPr>
          <p:cNvPr id="7" name="直線コネクタ 6">
            <a:extLst>
              <a:ext uri="{FF2B5EF4-FFF2-40B4-BE49-F238E27FC236}">
                <a16:creationId xmlns:a16="http://schemas.microsoft.com/office/drawing/2014/main" id="{6D11F919-6707-43FA-9A0C-DB7F92B97040}"/>
              </a:ext>
            </a:extLst>
          </p:cNvPr>
          <p:cNvSpPr>
            <a:spLocks noGrp="1"/>
          </p:cNvSpPr>
          <p:nvPr/>
        </p:nvSpPr>
        <p:spPr>
          <a:xfrm>
            <a:off x="5855991" y="3851763"/>
            <a:ext cx="0" cy="1323975"/>
          </a:xfrm>
          <a:prstGeom prst="line">
            <a:avLst/>
          </a:prstGeom>
          <a:ln w="38100">
            <a:solidFill>
              <a:srgbClr val="F4B183"/>
            </a:solidFill>
            <a:prstDash val="solid"/>
          </a:ln>
        </p:spPr>
      </p:sp>
      <p:sp>
        <p:nvSpPr>
          <p:cNvPr id="8" name="四角形: 角を丸くする 7">
            <a:extLst>
              <a:ext uri="{FF2B5EF4-FFF2-40B4-BE49-F238E27FC236}">
                <a16:creationId xmlns:a16="http://schemas.microsoft.com/office/drawing/2014/main" id="{320A909D-6D1A-45EB-AFEF-7611CF22B53B}"/>
              </a:ext>
            </a:extLst>
          </p:cNvPr>
          <p:cNvSpPr>
            <a:spLocks noGrp="1"/>
          </p:cNvSpPr>
          <p:nvPr/>
        </p:nvSpPr>
        <p:spPr>
          <a:xfrm>
            <a:off x="3617616" y="1308588"/>
            <a:ext cx="4476750" cy="609600"/>
          </a:xfrm>
          <a:prstGeom prst="roundRect">
            <a:avLst>
              <a:gd name="adj" fmla="val 6250"/>
            </a:avLst>
          </a:prstGeom>
          <a:solidFill>
            <a:srgbClr val="EAF3F8"/>
          </a:solidFill>
          <a:ln w="14288">
            <a:solidFill>
              <a:srgbClr val="2F75B5"/>
            </a:solidFill>
            <a:prstDash val="solid"/>
          </a:ln>
        </p:spPr>
        <p:txBody>
          <a:bodyPr anchor="ctr"/>
          <a:lstStyle/>
          <a:p>
            <a:pPr algn="ctr">
              <a:defRPr sz="1425" b="1">
                <a:solidFill>
                  <a:srgbClr val="17365D"/>
                </a:solidFill>
              </a:defRPr>
            </a:pPr>
            <a:r>
              <a:rPr sz="1425" b="1">
                <a:solidFill>
                  <a:srgbClr val="17365D"/>
                </a:solidFill>
              </a:rPr>
              <a:t>行政指導</a:t>
            </a:r>
          </a:p>
          <a:p>
            <a:pPr algn="ctr">
              <a:defRPr sz="1425" b="1">
                <a:solidFill>
                  <a:srgbClr val="17365D"/>
                </a:solidFill>
              </a:defRPr>
            </a:pPr>
            <a:r>
              <a:rPr sz="1425" b="1">
                <a:solidFill>
                  <a:srgbClr val="17365D"/>
                </a:solidFill>
              </a:rPr>
              <a:t>任意</a:t>
            </a:r>
          </a:p>
        </p:txBody>
      </p:sp>
      <p:sp>
        <p:nvSpPr>
          <p:cNvPr id="9" name="四角形: 角を丸くする 8">
            <a:extLst>
              <a:ext uri="{FF2B5EF4-FFF2-40B4-BE49-F238E27FC236}">
                <a16:creationId xmlns:a16="http://schemas.microsoft.com/office/drawing/2014/main" id="{7E7CDC27-E401-43DA-B23C-1D8AA03C0E20}"/>
              </a:ext>
            </a:extLst>
          </p:cNvPr>
          <p:cNvSpPr>
            <a:spLocks noGrp="1"/>
          </p:cNvSpPr>
          <p:nvPr/>
        </p:nvSpPr>
        <p:spPr>
          <a:xfrm>
            <a:off x="3617616" y="3242163"/>
            <a:ext cx="4476750" cy="609600"/>
          </a:xfrm>
          <a:prstGeom prst="roundRect">
            <a:avLst>
              <a:gd name="adj" fmla="val 6250"/>
            </a:avLst>
          </a:prstGeom>
          <a:solidFill>
            <a:srgbClr val="F7F9FB"/>
          </a:solidFill>
          <a:ln w="14288">
            <a:solidFill>
              <a:srgbClr val="2F75B5"/>
            </a:solidFill>
            <a:prstDash val="solid"/>
          </a:ln>
        </p:spPr>
        <p:txBody>
          <a:bodyPr anchor="ctr"/>
          <a:lstStyle/>
          <a:p>
            <a:pPr algn="ctr">
              <a:defRPr sz="1425" b="1">
                <a:solidFill>
                  <a:srgbClr val="17365D"/>
                </a:solidFill>
              </a:defRPr>
            </a:pPr>
            <a:r>
              <a:rPr sz="1425" b="1">
                <a:solidFill>
                  <a:srgbClr val="17365D"/>
                </a:solidFill>
              </a:rPr>
              <a:t>行政処分</a:t>
            </a:r>
          </a:p>
          <a:p>
            <a:pPr algn="ctr">
              <a:defRPr sz="1425" b="1">
                <a:solidFill>
                  <a:srgbClr val="17365D"/>
                </a:solidFill>
              </a:defRPr>
            </a:pPr>
            <a:r>
              <a:rPr sz="1425" b="1">
                <a:solidFill>
                  <a:srgbClr val="17365D"/>
                </a:solidFill>
              </a:rPr>
              <a:t>法的効果</a:t>
            </a:r>
          </a:p>
        </p:txBody>
      </p:sp>
      <p:sp>
        <p:nvSpPr>
          <p:cNvPr id="10" name="四角形: 角を丸くする 9">
            <a:extLst>
              <a:ext uri="{FF2B5EF4-FFF2-40B4-BE49-F238E27FC236}">
                <a16:creationId xmlns:a16="http://schemas.microsoft.com/office/drawing/2014/main" id="{2510E737-5AC2-4192-808F-57DDEDB654AD}"/>
              </a:ext>
            </a:extLst>
          </p:cNvPr>
          <p:cNvSpPr>
            <a:spLocks noGrp="1"/>
          </p:cNvSpPr>
          <p:nvPr/>
        </p:nvSpPr>
        <p:spPr>
          <a:xfrm>
            <a:off x="3617616" y="5175738"/>
            <a:ext cx="4476750" cy="609600"/>
          </a:xfrm>
          <a:prstGeom prst="roundRect">
            <a:avLst>
              <a:gd name="adj" fmla="val 6250"/>
            </a:avLst>
          </a:prstGeom>
          <a:solidFill>
            <a:srgbClr val="EAF3F8"/>
          </a:solidFill>
          <a:ln w="14288">
            <a:solidFill>
              <a:srgbClr val="2F75B5"/>
            </a:solidFill>
            <a:prstDash val="solid"/>
          </a:ln>
        </p:spPr>
        <p:txBody>
          <a:bodyPr anchor="ctr"/>
          <a:lstStyle/>
          <a:p>
            <a:pPr algn="ctr">
              <a:defRPr sz="1425" b="1">
                <a:solidFill>
                  <a:srgbClr val="17365D"/>
                </a:solidFill>
              </a:defRPr>
            </a:pPr>
            <a:r>
              <a:rPr sz="1425" b="1">
                <a:solidFill>
                  <a:srgbClr val="17365D"/>
                </a:solidFill>
              </a:rPr>
              <a:t>処分等の求め</a:t>
            </a:r>
          </a:p>
          <a:p>
            <a:pPr algn="ctr">
              <a:defRPr sz="1425" b="1">
                <a:solidFill>
                  <a:srgbClr val="17365D"/>
                </a:solidFill>
              </a:defRPr>
            </a:pPr>
            <a:r>
              <a:rPr sz="1425" b="1">
                <a:solidFill>
                  <a:srgbClr val="17365D"/>
                </a:solidFill>
              </a:rPr>
              <a:t>申出</a:t>
            </a:r>
          </a:p>
        </p:txBody>
      </p:sp>
    </p:spTree>
    <p:extLst>
      <p:ext uri="{BB962C8B-B14F-4D97-AF65-F5344CB8AC3E}">
        <p14:creationId xmlns:p14="http://schemas.microsoft.com/office/powerpoint/2010/main" val="30341357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7ECC686-1997-1583-063A-E10EF3DCE4CF}"/>
              </a:ext>
            </a:extLst>
          </p:cNvPr>
          <p:cNvSpPr>
            <a:spLocks noGrp="1"/>
          </p:cNvSpPr>
          <p:nvPr>
            <p:ph type="title"/>
          </p:nvPr>
        </p:nvSpPr>
        <p:spPr/>
        <p:txBody>
          <a:bodyPr/>
          <a:lstStyle/>
          <a:p>
            <a:endParaRPr kumimoji="1" lang="ja-JP" altLang="en-US"/>
          </a:p>
        </p:txBody>
      </p:sp>
      <p:sp>
        <p:nvSpPr>
          <p:cNvPr id="3" name="スライド番号プレースホルダー 2">
            <a:extLst>
              <a:ext uri="{FF2B5EF4-FFF2-40B4-BE49-F238E27FC236}">
                <a16:creationId xmlns:a16="http://schemas.microsoft.com/office/drawing/2014/main" id="{DFA37E0B-93E1-F291-A935-9ED81C19062A}"/>
              </a:ext>
            </a:extLst>
          </p:cNvPr>
          <p:cNvSpPr>
            <a:spLocks noGrp="1"/>
          </p:cNvSpPr>
          <p:nvPr>
            <p:ph type="sldNum" sz="quarter" idx="12"/>
          </p:nvPr>
        </p:nvSpPr>
        <p:spPr/>
        <p:txBody>
          <a:bodyPr/>
          <a:lstStyle/>
          <a:p>
            <a:fld id="{4932B27F-0834-4F11-AF0D-3B42CF9EE089}" type="slidenum">
              <a:rPr lang="ja-JP" altLang="en-US" smtClean="0"/>
              <a:pPr/>
              <a:t>48</a:t>
            </a:fld>
            <a:endParaRPr lang="ja-JP" altLang="en-US" dirty="0"/>
          </a:p>
        </p:txBody>
      </p:sp>
      <p:sp>
        <p:nvSpPr>
          <p:cNvPr id="5" name="テキスト ボックス 4">
            <a:extLst>
              <a:ext uri="{FF2B5EF4-FFF2-40B4-BE49-F238E27FC236}">
                <a16:creationId xmlns:a16="http://schemas.microsoft.com/office/drawing/2014/main" id="{D4987457-14CF-7133-98E6-03DEC1B4AF22}"/>
              </a:ext>
            </a:extLst>
          </p:cNvPr>
          <p:cNvSpPr txBox="1"/>
          <p:nvPr/>
        </p:nvSpPr>
        <p:spPr bwMode="auto">
          <a:xfrm>
            <a:off x="183542" y="170621"/>
            <a:ext cx="11673840" cy="655564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square">
            <a:spAutoFit/>
          </a:bodyPr>
          <a:lstStyle/>
          <a:p>
            <a:pPr>
              <a:buNone/>
            </a:pPr>
            <a:r>
              <a:rPr lang="ja-JP" altLang="en-US" sz="1050" b="1" dirty="0">
                <a:latin typeface="メイリオ" panose="020B0604030504040204" pitchFamily="50" charset="-128"/>
                <a:ea typeface="メイリオ" panose="020B0604030504040204" pitchFamily="50" charset="-128"/>
              </a:rPr>
              <a:t>第</a:t>
            </a:r>
            <a:r>
              <a:rPr lang="en-US" altLang="ja-JP" sz="1050" b="1" dirty="0">
                <a:latin typeface="メイリオ" panose="020B0604030504040204" pitchFamily="50" charset="-128"/>
                <a:ea typeface="メイリオ" panose="020B0604030504040204" pitchFamily="50" charset="-128"/>
              </a:rPr>
              <a:t>1</a:t>
            </a:r>
            <a:r>
              <a:rPr lang="ja-JP" altLang="en-US" sz="1050" b="1" dirty="0">
                <a:latin typeface="メイリオ" panose="020B0604030504040204" pitchFamily="50" charset="-128"/>
                <a:ea typeface="メイリオ" panose="020B0604030504040204" pitchFamily="50" charset="-128"/>
              </a:rPr>
              <a:t>問</a:t>
            </a:r>
          </a:p>
          <a:p>
            <a:pPr>
              <a:buNone/>
            </a:pPr>
            <a:r>
              <a:rPr lang="ja-JP" altLang="en-US" sz="1050" dirty="0">
                <a:latin typeface="メイリオ" panose="020B0604030504040204" pitchFamily="50" charset="-128"/>
                <a:ea typeface="メイリオ" panose="020B0604030504040204" pitchFamily="50" charset="-128"/>
              </a:rPr>
              <a:t>消防法第</a:t>
            </a:r>
            <a:r>
              <a:rPr lang="en-US" altLang="ja-JP" sz="1050" dirty="0">
                <a:latin typeface="メイリオ" panose="020B0604030504040204" pitchFamily="50" charset="-128"/>
                <a:ea typeface="メイリオ" panose="020B0604030504040204" pitchFamily="50" charset="-128"/>
              </a:rPr>
              <a:t>5</a:t>
            </a:r>
            <a:r>
              <a:rPr lang="ja-JP" altLang="en-US" sz="1050" dirty="0">
                <a:latin typeface="メイリオ" panose="020B0604030504040204" pitchFamily="50" charset="-128"/>
                <a:ea typeface="メイリオ" panose="020B0604030504040204" pitchFamily="50" charset="-128"/>
              </a:rPr>
              <a:t>条の</a:t>
            </a:r>
            <a:r>
              <a:rPr lang="en-US" altLang="ja-JP" sz="1050" dirty="0">
                <a:latin typeface="メイリオ" panose="020B0604030504040204" pitchFamily="50" charset="-128"/>
                <a:ea typeface="メイリオ" panose="020B0604030504040204" pitchFamily="50" charset="-128"/>
              </a:rPr>
              <a:t>3</a:t>
            </a:r>
            <a:r>
              <a:rPr lang="ja-JP" altLang="en-US" sz="1050" dirty="0">
                <a:latin typeface="メイリオ" panose="020B0604030504040204" pitchFamily="50" charset="-128"/>
                <a:ea typeface="メイリオ" panose="020B0604030504040204" pitchFamily="50" charset="-128"/>
              </a:rPr>
              <a:t>に基づき、消防吏員が措置を命じることができるのは、どのような場合ですか。</a:t>
            </a:r>
          </a:p>
          <a:p>
            <a:pPr>
              <a:buNone/>
            </a:pPr>
            <a:r>
              <a:rPr lang="en-US" altLang="ja-JP" sz="1050" dirty="0">
                <a:latin typeface="メイリオ" panose="020B0604030504040204" pitchFamily="50" charset="-128"/>
                <a:ea typeface="メイリオ" panose="020B0604030504040204" pitchFamily="50" charset="-128"/>
              </a:rPr>
              <a:t>A. </a:t>
            </a:r>
            <a:r>
              <a:rPr lang="ja-JP" altLang="en-US" sz="1050" dirty="0">
                <a:latin typeface="メイリオ" panose="020B0604030504040204" pitchFamily="50" charset="-128"/>
                <a:ea typeface="メイリオ" panose="020B0604030504040204" pitchFamily="50" charset="-128"/>
              </a:rPr>
              <a:t>建物の外観が周囲と調和していない場合</a:t>
            </a:r>
            <a:br>
              <a:rPr lang="ja-JP" altLang="en-US" sz="1050" dirty="0">
                <a:latin typeface="メイリオ" panose="020B0604030504040204" pitchFamily="50" charset="-128"/>
                <a:ea typeface="メイリオ" panose="020B0604030504040204" pitchFamily="50" charset="-128"/>
              </a:rPr>
            </a:br>
            <a:r>
              <a:rPr lang="en-US" altLang="ja-JP" sz="1050" dirty="0">
                <a:latin typeface="メイリオ" panose="020B0604030504040204" pitchFamily="50" charset="-128"/>
                <a:ea typeface="メイリオ" panose="020B0604030504040204" pitchFamily="50" charset="-128"/>
              </a:rPr>
              <a:t>B. </a:t>
            </a:r>
            <a:r>
              <a:rPr lang="ja-JP" altLang="en-US" sz="1050" dirty="0">
                <a:latin typeface="メイリオ" panose="020B0604030504040204" pitchFamily="50" charset="-128"/>
                <a:ea typeface="メイリオ" panose="020B0604030504040204" pitchFamily="50" charset="-128"/>
              </a:rPr>
              <a:t>火災予防上危険な行為や避難・消防活動を妨げる物件がある場合</a:t>
            </a:r>
            <a:br>
              <a:rPr lang="ja-JP" altLang="en-US" sz="1050" dirty="0">
                <a:latin typeface="メイリオ" panose="020B0604030504040204" pitchFamily="50" charset="-128"/>
                <a:ea typeface="メイリオ" panose="020B0604030504040204" pitchFamily="50" charset="-128"/>
              </a:rPr>
            </a:br>
            <a:r>
              <a:rPr lang="en-US" altLang="ja-JP" sz="1050" dirty="0">
                <a:latin typeface="メイリオ" panose="020B0604030504040204" pitchFamily="50" charset="-128"/>
                <a:ea typeface="メイリオ" panose="020B0604030504040204" pitchFamily="50" charset="-128"/>
              </a:rPr>
              <a:t>C. </a:t>
            </a:r>
            <a:r>
              <a:rPr lang="ja-JP" altLang="en-US" sz="1050" dirty="0">
                <a:latin typeface="メイリオ" panose="020B0604030504040204" pitchFamily="50" charset="-128"/>
                <a:ea typeface="メイリオ" panose="020B0604030504040204" pitchFamily="50" charset="-128"/>
              </a:rPr>
              <a:t>建物の所有者が消防訓練に参加しなかった場合</a:t>
            </a:r>
            <a:br>
              <a:rPr lang="ja-JP" altLang="en-US" sz="1050" dirty="0">
                <a:latin typeface="メイリオ" panose="020B0604030504040204" pitchFamily="50" charset="-128"/>
                <a:ea typeface="メイリオ" panose="020B0604030504040204" pitchFamily="50" charset="-128"/>
              </a:rPr>
            </a:br>
            <a:r>
              <a:rPr lang="en-US" altLang="ja-JP" sz="1050" dirty="0">
                <a:latin typeface="メイリオ" panose="020B0604030504040204" pitchFamily="50" charset="-128"/>
                <a:ea typeface="メイリオ" panose="020B0604030504040204" pitchFamily="50" charset="-128"/>
              </a:rPr>
              <a:t>D. </a:t>
            </a:r>
            <a:r>
              <a:rPr lang="ja-JP" altLang="en-US" sz="1050" dirty="0">
                <a:latin typeface="メイリオ" panose="020B0604030504040204" pitchFamily="50" charset="-128"/>
                <a:ea typeface="メイリオ" panose="020B0604030504040204" pitchFamily="50" charset="-128"/>
              </a:rPr>
              <a:t>建物の固定資産税が未納の場合</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B</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防火対象物に火災予防上危険な行為や、避難・消防活動の妨げとなる物件がある場合、消防吏員は必要な措置を命じることができます。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第</a:t>
            </a:r>
            <a:r>
              <a:rPr lang="en-US" altLang="ja-JP" sz="1050" b="1" dirty="0">
                <a:latin typeface="メイリオ" panose="020B0604030504040204" pitchFamily="50" charset="-128"/>
                <a:ea typeface="メイリオ" panose="020B0604030504040204" pitchFamily="50" charset="-128"/>
              </a:rPr>
              <a:t>2</a:t>
            </a:r>
            <a:r>
              <a:rPr lang="ja-JP" altLang="en-US" sz="1050" b="1" dirty="0">
                <a:latin typeface="メイリオ" panose="020B0604030504040204" pitchFamily="50" charset="-128"/>
                <a:ea typeface="メイリオ" panose="020B0604030504040204" pitchFamily="50" charset="-128"/>
              </a:rPr>
              <a:t>問</a:t>
            </a:r>
          </a:p>
          <a:p>
            <a:pPr>
              <a:buNone/>
            </a:pPr>
            <a:r>
              <a:rPr lang="ja-JP" altLang="en-US" sz="1050" dirty="0">
                <a:latin typeface="メイリオ" panose="020B0604030504040204" pitchFamily="50" charset="-128"/>
                <a:ea typeface="メイリオ" panose="020B0604030504040204" pitchFamily="50" charset="-128"/>
              </a:rPr>
              <a:t>消防法第</a:t>
            </a:r>
            <a:r>
              <a:rPr lang="en-US" altLang="ja-JP" sz="1050" dirty="0">
                <a:latin typeface="メイリオ" panose="020B0604030504040204" pitchFamily="50" charset="-128"/>
                <a:ea typeface="メイリオ" panose="020B0604030504040204" pitchFamily="50" charset="-128"/>
              </a:rPr>
              <a:t>5</a:t>
            </a:r>
            <a:r>
              <a:rPr lang="ja-JP" altLang="en-US" sz="1050" dirty="0">
                <a:latin typeface="メイリオ" panose="020B0604030504040204" pitchFamily="50" charset="-128"/>
                <a:ea typeface="メイリオ" panose="020B0604030504040204" pitchFamily="50" charset="-128"/>
              </a:rPr>
              <a:t>条の</a:t>
            </a:r>
            <a:r>
              <a:rPr lang="en-US" altLang="ja-JP" sz="1050" dirty="0">
                <a:latin typeface="メイリオ" panose="020B0604030504040204" pitchFamily="50" charset="-128"/>
                <a:ea typeface="メイリオ" panose="020B0604030504040204" pitchFamily="50" charset="-128"/>
              </a:rPr>
              <a:t>3</a:t>
            </a:r>
            <a:r>
              <a:rPr lang="ja-JP" altLang="en-US" sz="1050" dirty="0">
                <a:latin typeface="メイリオ" panose="020B0604030504040204" pitchFamily="50" charset="-128"/>
                <a:ea typeface="メイリオ" panose="020B0604030504040204" pitchFamily="50" charset="-128"/>
              </a:rPr>
              <a:t>に基づき、消防吏員が命じることのできる措置として、適切でないものはどれですか。</a:t>
            </a:r>
          </a:p>
          <a:p>
            <a:pPr>
              <a:buNone/>
            </a:pPr>
            <a:r>
              <a:rPr lang="en-US" altLang="ja-JP" sz="1050" dirty="0">
                <a:latin typeface="メイリオ" panose="020B0604030504040204" pitchFamily="50" charset="-128"/>
                <a:ea typeface="メイリオ" panose="020B0604030504040204" pitchFamily="50" charset="-128"/>
              </a:rPr>
              <a:t>A. </a:t>
            </a:r>
            <a:r>
              <a:rPr lang="ja-JP" altLang="en-US" sz="1050" dirty="0">
                <a:latin typeface="メイリオ" panose="020B0604030504040204" pitchFamily="50" charset="-128"/>
                <a:ea typeface="メイリオ" panose="020B0604030504040204" pitchFamily="50" charset="-128"/>
              </a:rPr>
              <a:t>危険な行為の禁止</a:t>
            </a:r>
            <a:br>
              <a:rPr lang="ja-JP" altLang="en-US" sz="1050" dirty="0">
                <a:latin typeface="メイリオ" panose="020B0604030504040204" pitchFamily="50" charset="-128"/>
                <a:ea typeface="メイリオ" panose="020B0604030504040204" pitchFamily="50" charset="-128"/>
              </a:rPr>
            </a:br>
            <a:r>
              <a:rPr lang="en-US" altLang="ja-JP" sz="1050" dirty="0">
                <a:latin typeface="メイリオ" panose="020B0604030504040204" pitchFamily="50" charset="-128"/>
                <a:ea typeface="メイリオ" panose="020B0604030504040204" pitchFamily="50" charset="-128"/>
              </a:rPr>
              <a:t>B. </a:t>
            </a:r>
            <a:r>
              <a:rPr lang="ja-JP" altLang="en-US" sz="1050" dirty="0">
                <a:latin typeface="メイリオ" panose="020B0604030504040204" pitchFamily="50" charset="-128"/>
                <a:ea typeface="メイリオ" panose="020B0604030504040204" pitchFamily="50" charset="-128"/>
              </a:rPr>
              <a:t>消火の準備</a:t>
            </a:r>
            <a:br>
              <a:rPr lang="ja-JP" altLang="en-US" sz="1050" dirty="0">
                <a:latin typeface="メイリオ" panose="020B0604030504040204" pitchFamily="50" charset="-128"/>
                <a:ea typeface="メイリオ" panose="020B0604030504040204" pitchFamily="50" charset="-128"/>
              </a:rPr>
            </a:br>
            <a:r>
              <a:rPr lang="en-US" altLang="ja-JP" sz="1050" dirty="0">
                <a:latin typeface="メイリオ" panose="020B0604030504040204" pitchFamily="50" charset="-128"/>
                <a:ea typeface="メイリオ" panose="020B0604030504040204" pitchFamily="50" charset="-128"/>
              </a:rPr>
              <a:t>C. </a:t>
            </a:r>
            <a:r>
              <a:rPr lang="ja-JP" altLang="en-US" sz="1050" dirty="0">
                <a:latin typeface="メイリオ" panose="020B0604030504040204" pitchFamily="50" charset="-128"/>
                <a:ea typeface="メイリオ" panose="020B0604030504040204" pitchFamily="50" charset="-128"/>
              </a:rPr>
              <a:t>支障となる物件の除去</a:t>
            </a:r>
            <a:br>
              <a:rPr lang="ja-JP" altLang="en-US" sz="1050" dirty="0">
                <a:latin typeface="メイリオ" panose="020B0604030504040204" pitchFamily="50" charset="-128"/>
                <a:ea typeface="メイリオ" panose="020B0604030504040204" pitchFamily="50" charset="-128"/>
              </a:rPr>
            </a:br>
            <a:r>
              <a:rPr lang="en-US" altLang="ja-JP" sz="1050" dirty="0">
                <a:latin typeface="メイリオ" panose="020B0604030504040204" pitchFamily="50" charset="-128"/>
                <a:ea typeface="メイリオ" panose="020B0604030504040204" pitchFamily="50" charset="-128"/>
              </a:rPr>
              <a:t>D. </a:t>
            </a:r>
            <a:r>
              <a:rPr lang="ja-JP" altLang="en-US" sz="1050" dirty="0">
                <a:latin typeface="メイリオ" panose="020B0604030504040204" pitchFamily="50" charset="-128"/>
                <a:ea typeface="メイリオ" panose="020B0604030504040204" pitchFamily="50" charset="-128"/>
              </a:rPr>
              <a:t>建物の所有権の移転</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D</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消防吏員は、行為の禁止・停止・制限、消火の準備、物件の除去などを命じることができますが、建物の所有権の移転を命じることはできません。</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第</a:t>
            </a:r>
            <a:r>
              <a:rPr lang="en-US" altLang="ja-JP" sz="1050" b="1" dirty="0">
                <a:latin typeface="メイリオ" panose="020B0604030504040204" pitchFamily="50" charset="-128"/>
                <a:ea typeface="メイリオ" panose="020B0604030504040204" pitchFamily="50" charset="-128"/>
              </a:rPr>
              <a:t>3</a:t>
            </a:r>
            <a:r>
              <a:rPr lang="ja-JP" altLang="en-US" sz="1050" b="1" dirty="0">
                <a:latin typeface="メイリオ" panose="020B0604030504040204" pitchFamily="50" charset="-128"/>
                <a:ea typeface="メイリオ" panose="020B0604030504040204" pitchFamily="50" charset="-128"/>
              </a:rPr>
              <a:t>問</a:t>
            </a:r>
          </a:p>
          <a:p>
            <a:pPr>
              <a:buNone/>
            </a:pPr>
            <a:r>
              <a:rPr lang="ja-JP" altLang="en-US" sz="1050" dirty="0">
                <a:latin typeface="メイリオ" panose="020B0604030504040204" pitchFamily="50" charset="-128"/>
                <a:ea typeface="メイリオ" panose="020B0604030504040204" pitchFamily="50" charset="-128"/>
              </a:rPr>
              <a:t>命令を受ける者が見つからない場合などの対応として、適切なものはどれですか。</a:t>
            </a:r>
          </a:p>
          <a:p>
            <a:pPr>
              <a:buNone/>
            </a:pPr>
            <a:r>
              <a:rPr lang="en-US" altLang="ja-JP" sz="1050" dirty="0">
                <a:latin typeface="メイリオ" panose="020B0604030504040204" pitchFamily="50" charset="-128"/>
                <a:ea typeface="メイリオ" panose="020B0604030504040204" pitchFamily="50" charset="-128"/>
              </a:rPr>
              <a:t>A. </a:t>
            </a:r>
            <a:r>
              <a:rPr lang="ja-JP" altLang="en-US" sz="1050" dirty="0">
                <a:latin typeface="メイリオ" panose="020B0604030504040204" pitchFamily="50" charset="-128"/>
                <a:ea typeface="メイリオ" panose="020B0604030504040204" pitchFamily="50" charset="-128"/>
              </a:rPr>
              <a:t>危険な物件があっても、そのまま放置する</a:t>
            </a:r>
            <a:br>
              <a:rPr lang="ja-JP" altLang="en-US" sz="1050" dirty="0">
                <a:latin typeface="メイリオ" panose="020B0604030504040204" pitchFamily="50" charset="-128"/>
                <a:ea typeface="メイリオ" panose="020B0604030504040204" pitchFamily="50" charset="-128"/>
              </a:rPr>
            </a:br>
            <a:r>
              <a:rPr lang="en-US" altLang="ja-JP" sz="1050" dirty="0">
                <a:latin typeface="メイリオ" panose="020B0604030504040204" pitchFamily="50" charset="-128"/>
                <a:ea typeface="メイリオ" panose="020B0604030504040204" pitchFamily="50" charset="-128"/>
              </a:rPr>
              <a:t>B. </a:t>
            </a:r>
            <a:r>
              <a:rPr lang="ja-JP" altLang="en-US" sz="1050" dirty="0">
                <a:latin typeface="メイリオ" panose="020B0604030504040204" pitchFamily="50" charset="-128"/>
                <a:ea typeface="メイリオ" panose="020B0604030504040204" pitchFamily="50" charset="-128"/>
              </a:rPr>
              <a:t>近隣住民に物件の処分を命じる</a:t>
            </a:r>
            <a:br>
              <a:rPr lang="ja-JP" altLang="en-US" sz="1050" dirty="0">
                <a:latin typeface="メイリオ" panose="020B0604030504040204" pitchFamily="50" charset="-128"/>
                <a:ea typeface="メイリオ" panose="020B0604030504040204" pitchFamily="50" charset="-128"/>
              </a:rPr>
            </a:br>
            <a:r>
              <a:rPr lang="en-US" altLang="ja-JP" sz="1050" dirty="0">
                <a:latin typeface="メイリオ" panose="020B0604030504040204" pitchFamily="50" charset="-128"/>
                <a:ea typeface="メイリオ" panose="020B0604030504040204" pitchFamily="50" charset="-128"/>
              </a:rPr>
              <a:t>C. </a:t>
            </a:r>
            <a:r>
              <a:rPr lang="ja-JP" altLang="en-US" sz="1050" dirty="0">
                <a:latin typeface="メイリオ" panose="020B0604030504040204" pitchFamily="50" charset="-128"/>
                <a:ea typeface="メイリオ" panose="020B0604030504040204" pitchFamily="50" charset="-128"/>
              </a:rPr>
              <a:t>消防職員が物件を除去・移動・保管できる場合がある</a:t>
            </a:r>
            <a:br>
              <a:rPr lang="ja-JP" altLang="en-US" sz="1050" dirty="0">
                <a:latin typeface="メイリオ" panose="020B0604030504040204" pitchFamily="50" charset="-128"/>
                <a:ea typeface="メイリオ" panose="020B0604030504040204" pitchFamily="50" charset="-128"/>
              </a:rPr>
            </a:br>
            <a:r>
              <a:rPr lang="en-US" altLang="ja-JP" sz="1050" dirty="0">
                <a:latin typeface="メイリオ" panose="020B0604030504040204" pitchFamily="50" charset="-128"/>
                <a:ea typeface="メイリオ" panose="020B0604030504040204" pitchFamily="50" charset="-128"/>
              </a:rPr>
              <a:t>D. </a:t>
            </a:r>
            <a:r>
              <a:rPr lang="ja-JP" altLang="en-US" sz="1050" dirty="0">
                <a:latin typeface="メイリオ" panose="020B0604030504040204" pitchFamily="50" charset="-128"/>
                <a:ea typeface="メイリオ" panose="020B0604030504040204" pitchFamily="50" charset="-128"/>
              </a:rPr>
              <a:t>必ず裁判所の判決が出るまで待つ</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C</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命令を受ける者を確知できない場合などには、消防職員が危険な物件を除去、移動または保管できる場合があります。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第</a:t>
            </a:r>
            <a:r>
              <a:rPr lang="en-US" altLang="ja-JP" sz="1050" b="1" dirty="0">
                <a:latin typeface="メイリオ" panose="020B0604030504040204" pitchFamily="50" charset="-128"/>
                <a:ea typeface="メイリオ" panose="020B0604030504040204" pitchFamily="50" charset="-128"/>
              </a:rPr>
              <a:t>4</a:t>
            </a:r>
            <a:r>
              <a:rPr lang="ja-JP" altLang="en-US" sz="1050" b="1" dirty="0">
                <a:latin typeface="メイリオ" panose="020B0604030504040204" pitchFamily="50" charset="-128"/>
                <a:ea typeface="メイリオ" panose="020B0604030504040204" pitchFamily="50" charset="-128"/>
              </a:rPr>
              <a:t>問</a:t>
            </a:r>
          </a:p>
          <a:p>
            <a:pPr>
              <a:buNone/>
            </a:pPr>
            <a:r>
              <a:rPr lang="ja-JP" altLang="en-US" sz="1050" dirty="0">
                <a:latin typeface="メイリオ" panose="020B0604030504040204" pitchFamily="50" charset="-128"/>
                <a:ea typeface="メイリオ" panose="020B0604030504040204" pitchFamily="50" charset="-128"/>
              </a:rPr>
              <a:t>行政手続法の目的として、最も適切なものはどれですか。</a:t>
            </a:r>
          </a:p>
          <a:p>
            <a:pPr>
              <a:buNone/>
            </a:pPr>
            <a:r>
              <a:rPr lang="en-US" altLang="ja-JP" sz="1050" dirty="0">
                <a:latin typeface="メイリオ" panose="020B0604030504040204" pitchFamily="50" charset="-128"/>
                <a:ea typeface="メイリオ" panose="020B0604030504040204" pitchFamily="50" charset="-128"/>
              </a:rPr>
              <a:t>A. </a:t>
            </a:r>
            <a:r>
              <a:rPr lang="ja-JP" altLang="en-US" sz="1050" dirty="0">
                <a:latin typeface="メイリオ" panose="020B0604030504040204" pitchFamily="50" charset="-128"/>
                <a:ea typeface="メイリオ" panose="020B0604030504040204" pitchFamily="50" charset="-128"/>
              </a:rPr>
              <a:t>行政機関の権限を無制限に拡大すること</a:t>
            </a:r>
            <a:br>
              <a:rPr lang="ja-JP" altLang="en-US" sz="1050" dirty="0">
                <a:latin typeface="メイリオ" panose="020B0604030504040204" pitchFamily="50" charset="-128"/>
                <a:ea typeface="メイリオ" panose="020B0604030504040204" pitchFamily="50" charset="-128"/>
              </a:rPr>
            </a:br>
            <a:r>
              <a:rPr lang="en-US" altLang="ja-JP" sz="1050" dirty="0">
                <a:latin typeface="メイリオ" panose="020B0604030504040204" pitchFamily="50" charset="-128"/>
                <a:ea typeface="メイリオ" panose="020B0604030504040204" pitchFamily="50" charset="-128"/>
              </a:rPr>
              <a:t>B. </a:t>
            </a:r>
            <a:r>
              <a:rPr lang="ja-JP" altLang="en-US" sz="1050" dirty="0">
                <a:latin typeface="メイリオ" panose="020B0604030504040204" pitchFamily="50" charset="-128"/>
                <a:ea typeface="メイリオ" panose="020B0604030504040204" pitchFamily="50" charset="-128"/>
              </a:rPr>
              <a:t>行政運営の公正性・透明性を高め、国民の権利利益を保護すること</a:t>
            </a:r>
            <a:br>
              <a:rPr lang="ja-JP" altLang="en-US" sz="1050" dirty="0">
                <a:latin typeface="メイリオ" panose="020B0604030504040204" pitchFamily="50" charset="-128"/>
                <a:ea typeface="メイリオ" panose="020B0604030504040204" pitchFamily="50" charset="-128"/>
              </a:rPr>
            </a:br>
            <a:r>
              <a:rPr lang="en-US" altLang="ja-JP" sz="1050" dirty="0">
                <a:latin typeface="メイリオ" panose="020B0604030504040204" pitchFamily="50" charset="-128"/>
                <a:ea typeface="メイリオ" panose="020B0604030504040204" pitchFamily="50" charset="-128"/>
              </a:rPr>
              <a:t>C. </a:t>
            </a:r>
            <a:r>
              <a:rPr lang="ja-JP" altLang="en-US" sz="1050" dirty="0">
                <a:latin typeface="メイリオ" panose="020B0604030504040204" pitchFamily="50" charset="-128"/>
                <a:ea typeface="メイリオ" panose="020B0604030504040204" pitchFamily="50" charset="-128"/>
              </a:rPr>
              <a:t>すべての行政指導に法的な強制力を持たせること</a:t>
            </a:r>
            <a:br>
              <a:rPr lang="ja-JP" altLang="en-US" sz="1050" dirty="0">
                <a:latin typeface="メイリオ" panose="020B0604030504040204" pitchFamily="50" charset="-128"/>
                <a:ea typeface="メイリオ" panose="020B0604030504040204" pitchFamily="50" charset="-128"/>
              </a:rPr>
            </a:br>
            <a:r>
              <a:rPr lang="en-US" altLang="ja-JP" sz="1050" dirty="0">
                <a:latin typeface="メイリオ" panose="020B0604030504040204" pitchFamily="50" charset="-128"/>
                <a:ea typeface="メイリオ" panose="020B0604030504040204" pitchFamily="50" charset="-128"/>
              </a:rPr>
              <a:t>D. </a:t>
            </a:r>
            <a:r>
              <a:rPr lang="ja-JP" altLang="en-US" sz="1050" dirty="0">
                <a:latin typeface="メイリオ" panose="020B0604030504040204" pitchFamily="50" charset="-128"/>
                <a:ea typeface="メイリオ" panose="020B0604030504040204" pitchFamily="50" charset="-128"/>
              </a:rPr>
              <a:t>国民による届出を禁止すること</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B</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行政手続法は、行政運営の公正性と透明性を高め、国民の権利や利益を保護することを目的としています。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第</a:t>
            </a:r>
            <a:r>
              <a:rPr lang="en-US" altLang="ja-JP" sz="1050" b="1" dirty="0">
                <a:latin typeface="メイリオ" panose="020B0604030504040204" pitchFamily="50" charset="-128"/>
                <a:ea typeface="メイリオ" panose="020B0604030504040204" pitchFamily="50" charset="-128"/>
              </a:rPr>
              <a:t>5</a:t>
            </a:r>
            <a:r>
              <a:rPr lang="ja-JP" altLang="en-US" sz="1050" b="1" dirty="0">
                <a:latin typeface="メイリオ" panose="020B0604030504040204" pitchFamily="50" charset="-128"/>
                <a:ea typeface="メイリオ" panose="020B0604030504040204" pitchFamily="50" charset="-128"/>
              </a:rPr>
              <a:t>問</a:t>
            </a:r>
          </a:p>
          <a:p>
            <a:pPr>
              <a:buNone/>
            </a:pPr>
            <a:r>
              <a:rPr lang="ja-JP" altLang="en-US" sz="1050" dirty="0">
                <a:latin typeface="メイリオ" panose="020B0604030504040204" pitchFamily="50" charset="-128"/>
                <a:ea typeface="メイリオ" panose="020B0604030504040204" pitchFamily="50" charset="-128"/>
              </a:rPr>
              <a:t>行政指導について、正しいものはどれですか。</a:t>
            </a:r>
          </a:p>
          <a:p>
            <a:pPr>
              <a:buNone/>
            </a:pPr>
            <a:r>
              <a:rPr lang="en-US" altLang="ja-JP" sz="1050" dirty="0">
                <a:latin typeface="メイリオ" panose="020B0604030504040204" pitchFamily="50" charset="-128"/>
                <a:ea typeface="メイリオ" panose="020B0604030504040204" pitchFamily="50" charset="-128"/>
              </a:rPr>
              <a:t>A. </a:t>
            </a:r>
            <a:r>
              <a:rPr lang="ja-JP" altLang="en-US" sz="1050" dirty="0">
                <a:latin typeface="メイリオ" panose="020B0604030504040204" pitchFamily="50" charset="-128"/>
                <a:ea typeface="メイリオ" panose="020B0604030504040204" pitchFamily="50" charset="-128"/>
              </a:rPr>
              <a:t>相手方は必ず行政指導に従わなければならない</a:t>
            </a:r>
            <a:br>
              <a:rPr lang="ja-JP" altLang="en-US" sz="1050" dirty="0">
                <a:latin typeface="メイリオ" panose="020B0604030504040204" pitchFamily="50" charset="-128"/>
                <a:ea typeface="メイリオ" panose="020B0604030504040204" pitchFamily="50" charset="-128"/>
              </a:rPr>
            </a:br>
            <a:r>
              <a:rPr lang="en-US" altLang="ja-JP" sz="1050" dirty="0">
                <a:latin typeface="メイリオ" panose="020B0604030504040204" pitchFamily="50" charset="-128"/>
                <a:ea typeface="メイリオ" panose="020B0604030504040204" pitchFamily="50" charset="-128"/>
              </a:rPr>
              <a:t>B. </a:t>
            </a:r>
            <a:r>
              <a:rPr lang="ja-JP" altLang="en-US" sz="1050" dirty="0">
                <a:latin typeface="メイリオ" panose="020B0604030504040204" pitchFamily="50" charset="-128"/>
                <a:ea typeface="メイリオ" panose="020B0604030504040204" pitchFamily="50" charset="-128"/>
              </a:rPr>
              <a:t>行政指導に従わない者には、必ず罰金が科される</a:t>
            </a:r>
            <a:br>
              <a:rPr lang="ja-JP" altLang="en-US" sz="1050" dirty="0">
                <a:latin typeface="メイリオ" panose="020B0604030504040204" pitchFamily="50" charset="-128"/>
                <a:ea typeface="メイリオ" panose="020B0604030504040204" pitchFamily="50" charset="-128"/>
              </a:rPr>
            </a:br>
            <a:r>
              <a:rPr lang="en-US" altLang="ja-JP" sz="1050" dirty="0">
                <a:latin typeface="メイリオ" panose="020B0604030504040204" pitchFamily="50" charset="-128"/>
                <a:ea typeface="メイリオ" panose="020B0604030504040204" pitchFamily="50" charset="-128"/>
              </a:rPr>
              <a:t>C. </a:t>
            </a:r>
            <a:r>
              <a:rPr lang="ja-JP" altLang="en-US" sz="1050" dirty="0">
                <a:latin typeface="メイリオ" panose="020B0604030504040204" pitchFamily="50" charset="-128"/>
                <a:ea typeface="メイリオ" panose="020B0604030504040204" pitchFamily="50" charset="-128"/>
              </a:rPr>
              <a:t>行政指導は、相手方の任意の協力によって実現することが原則である</a:t>
            </a:r>
            <a:br>
              <a:rPr lang="ja-JP" altLang="en-US" sz="1050" dirty="0">
                <a:latin typeface="メイリオ" panose="020B0604030504040204" pitchFamily="50" charset="-128"/>
                <a:ea typeface="メイリオ" panose="020B0604030504040204" pitchFamily="50" charset="-128"/>
              </a:rPr>
            </a:br>
            <a:r>
              <a:rPr lang="en-US" altLang="ja-JP" sz="1050" dirty="0">
                <a:latin typeface="メイリオ" panose="020B0604030504040204" pitchFamily="50" charset="-128"/>
                <a:ea typeface="メイリオ" panose="020B0604030504040204" pitchFamily="50" charset="-128"/>
              </a:rPr>
              <a:t>D. </a:t>
            </a:r>
            <a:r>
              <a:rPr lang="ja-JP" altLang="en-US" sz="1050" dirty="0">
                <a:latin typeface="メイリオ" panose="020B0604030504040204" pitchFamily="50" charset="-128"/>
                <a:ea typeface="メイリオ" panose="020B0604030504040204" pitchFamily="50" charset="-128"/>
              </a:rPr>
              <a:t>行政機関は権限を超えて行政指導を強制できる</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C</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行政指導は、相手方の任意の協力を前提とします。行政指導に従わなかったことを理由に不利益な取扱いをしたり、行政機関の権限を超えて指導を強制したりしてはなりません。</a:t>
            </a:r>
          </a:p>
        </p:txBody>
      </p:sp>
    </p:spTree>
    <p:extLst>
      <p:ext uri="{BB962C8B-B14F-4D97-AF65-F5344CB8AC3E}">
        <p14:creationId xmlns:p14="http://schemas.microsoft.com/office/powerpoint/2010/main" val="19282887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17844B-1DD3-FFC1-9596-509FCAB8713C}"/>
              </a:ext>
            </a:extLst>
          </p:cNvPr>
          <p:cNvSpPr>
            <a:spLocks noGrp="1"/>
          </p:cNvSpPr>
          <p:nvPr>
            <p:ph type="title"/>
          </p:nvPr>
        </p:nvSpPr>
        <p:spPr/>
        <p:txBody>
          <a:bodyPr/>
          <a:lstStyle/>
          <a:p>
            <a:endParaRPr kumimoji="1" lang="ja-JP" altLang="en-US"/>
          </a:p>
        </p:txBody>
      </p:sp>
      <p:sp>
        <p:nvSpPr>
          <p:cNvPr id="3" name="スライド番号プレースホルダー 2">
            <a:extLst>
              <a:ext uri="{FF2B5EF4-FFF2-40B4-BE49-F238E27FC236}">
                <a16:creationId xmlns:a16="http://schemas.microsoft.com/office/drawing/2014/main" id="{9CB4281B-2404-7202-8CED-206E457F5D41}"/>
              </a:ext>
            </a:extLst>
          </p:cNvPr>
          <p:cNvSpPr>
            <a:spLocks noGrp="1"/>
          </p:cNvSpPr>
          <p:nvPr>
            <p:ph type="sldNum" sz="quarter" idx="12"/>
          </p:nvPr>
        </p:nvSpPr>
        <p:spPr/>
        <p:txBody>
          <a:bodyPr/>
          <a:lstStyle/>
          <a:p>
            <a:fld id="{4932B27F-0834-4F11-AF0D-3B42CF9EE089}" type="slidenum">
              <a:rPr lang="ja-JP" altLang="en-US" smtClean="0"/>
              <a:pPr/>
              <a:t>49</a:t>
            </a:fld>
            <a:endParaRPr lang="ja-JP" altLang="en-US" dirty="0"/>
          </a:p>
        </p:txBody>
      </p:sp>
      <p:sp>
        <p:nvSpPr>
          <p:cNvPr id="5" name="テキスト ボックス 4">
            <a:extLst>
              <a:ext uri="{FF2B5EF4-FFF2-40B4-BE49-F238E27FC236}">
                <a16:creationId xmlns:a16="http://schemas.microsoft.com/office/drawing/2014/main" id="{E3749A0F-CC03-A4D6-D16B-8F3C5B3B7DAB}"/>
              </a:ext>
            </a:extLst>
          </p:cNvPr>
          <p:cNvSpPr txBox="1"/>
          <p:nvPr/>
        </p:nvSpPr>
        <p:spPr bwMode="auto">
          <a:xfrm>
            <a:off x="165535" y="817419"/>
            <a:ext cx="11719560" cy="549381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square">
            <a:spAutoFit/>
          </a:bodyPr>
          <a:lstStyle/>
          <a:p>
            <a:pPr>
              <a:buNone/>
            </a:pPr>
            <a:r>
              <a:rPr lang="ja-JP" altLang="en-US" sz="900" b="1" dirty="0">
                <a:latin typeface="メイリオ" panose="020B0604030504040204" pitchFamily="50" charset="-128"/>
                <a:ea typeface="メイリオ" panose="020B0604030504040204" pitchFamily="50" charset="-128"/>
              </a:rPr>
              <a:t>第６問</a:t>
            </a:r>
          </a:p>
          <a:p>
            <a:pPr>
              <a:buNone/>
            </a:pPr>
            <a:r>
              <a:rPr lang="ja-JP" altLang="en-US" sz="900" dirty="0">
                <a:latin typeface="メイリオ" panose="020B0604030504040204" pitchFamily="50" charset="-128"/>
                <a:ea typeface="メイリオ" panose="020B0604030504040204" pitchFamily="50" charset="-128"/>
              </a:rPr>
              <a:t>行政機関が行政指導を行う際、相手方に明確に示さなければならない事項はどれですか。</a:t>
            </a:r>
          </a:p>
          <a:p>
            <a:pPr>
              <a:buNone/>
            </a:pPr>
            <a:r>
              <a:rPr lang="en-US" altLang="ja-JP" sz="900" dirty="0">
                <a:latin typeface="メイリオ" panose="020B0604030504040204" pitchFamily="50" charset="-128"/>
                <a:ea typeface="メイリオ" panose="020B0604030504040204" pitchFamily="50" charset="-128"/>
              </a:rPr>
              <a:t>A. </a:t>
            </a:r>
            <a:r>
              <a:rPr lang="ja-JP" altLang="en-US" sz="900" dirty="0">
                <a:latin typeface="メイリオ" panose="020B0604030504040204" pitchFamily="50" charset="-128"/>
                <a:ea typeface="メイリオ" panose="020B0604030504040204" pitchFamily="50" charset="-128"/>
              </a:rPr>
              <a:t>行政指導の趣旨・内容・責任者</a:t>
            </a:r>
            <a:br>
              <a:rPr lang="ja-JP" altLang="en-US" sz="900" dirty="0">
                <a:latin typeface="メイリオ" panose="020B0604030504040204" pitchFamily="50" charset="-128"/>
                <a:ea typeface="メイリオ" panose="020B0604030504040204" pitchFamily="50" charset="-128"/>
              </a:rPr>
            </a:br>
            <a:r>
              <a:rPr lang="en-US" altLang="ja-JP" sz="900" dirty="0">
                <a:latin typeface="メイリオ" panose="020B0604030504040204" pitchFamily="50" charset="-128"/>
                <a:ea typeface="メイリオ" panose="020B0604030504040204" pitchFamily="50" charset="-128"/>
              </a:rPr>
              <a:t>B. </a:t>
            </a:r>
            <a:r>
              <a:rPr lang="ja-JP" altLang="en-US" sz="900" dirty="0">
                <a:latin typeface="メイリオ" panose="020B0604030504040204" pitchFamily="50" charset="-128"/>
                <a:ea typeface="メイリオ" panose="020B0604030504040204" pitchFamily="50" charset="-128"/>
              </a:rPr>
              <a:t>行政機関の全職員の氏名</a:t>
            </a:r>
            <a:br>
              <a:rPr lang="ja-JP" altLang="en-US" sz="900" dirty="0">
                <a:latin typeface="メイリオ" panose="020B0604030504040204" pitchFamily="50" charset="-128"/>
                <a:ea typeface="メイリオ" panose="020B0604030504040204" pitchFamily="50" charset="-128"/>
              </a:rPr>
            </a:br>
            <a:r>
              <a:rPr lang="en-US" altLang="ja-JP" sz="900" dirty="0">
                <a:latin typeface="メイリオ" panose="020B0604030504040204" pitchFamily="50" charset="-128"/>
                <a:ea typeface="メイリオ" panose="020B0604030504040204" pitchFamily="50" charset="-128"/>
              </a:rPr>
              <a:t>C. </a:t>
            </a:r>
            <a:r>
              <a:rPr lang="ja-JP" altLang="en-US" sz="900" dirty="0">
                <a:latin typeface="メイリオ" panose="020B0604030504040204" pitchFamily="50" charset="-128"/>
                <a:ea typeface="メイリオ" panose="020B0604030504040204" pitchFamily="50" charset="-128"/>
              </a:rPr>
              <a:t>相手方の家族構成</a:t>
            </a:r>
            <a:br>
              <a:rPr lang="ja-JP" altLang="en-US" sz="900" dirty="0">
                <a:latin typeface="メイリオ" panose="020B0604030504040204" pitchFamily="50" charset="-128"/>
                <a:ea typeface="メイリオ" panose="020B0604030504040204" pitchFamily="50" charset="-128"/>
              </a:rPr>
            </a:br>
            <a:r>
              <a:rPr lang="en-US" altLang="ja-JP" sz="900" dirty="0">
                <a:latin typeface="メイリオ" panose="020B0604030504040204" pitchFamily="50" charset="-128"/>
                <a:ea typeface="メイリオ" panose="020B0604030504040204" pitchFamily="50" charset="-128"/>
              </a:rPr>
              <a:t>D. </a:t>
            </a:r>
            <a:r>
              <a:rPr lang="ja-JP" altLang="en-US" sz="900" dirty="0">
                <a:latin typeface="メイリオ" panose="020B0604030504040204" pitchFamily="50" charset="-128"/>
                <a:ea typeface="メイリオ" panose="020B0604030504040204" pitchFamily="50" charset="-128"/>
              </a:rPr>
              <a:t>行政指導に要した費用</a:t>
            </a:r>
          </a:p>
          <a:p>
            <a:pPr>
              <a:buNone/>
            </a:pPr>
            <a:r>
              <a:rPr lang="ja-JP" altLang="en-US" sz="900" b="1" dirty="0">
                <a:latin typeface="メイリオ" panose="020B0604030504040204" pitchFamily="50" charset="-128"/>
                <a:ea typeface="メイリオ" panose="020B0604030504040204" pitchFamily="50" charset="-128"/>
              </a:rPr>
              <a:t>正解：</a:t>
            </a:r>
            <a:r>
              <a:rPr lang="en-US" altLang="ja-JP" sz="900" b="1" dirty="0">
                <a:latin typeface="メイリオ" panose="020B0604030504040204" pitchFamily="50" charset="-128"/>
                <a:ea typeface="メイリオ" panose="020B0604030504040204" pitchFamily="50" charset="-128"/>
              </a:rPr>
              <a:t>A</a:t>
            </a:r>
            <a:r>
              <a:rPr lang="ja-JP" altLang="en-US" sz="900" b="1" dirty="0">
                <a:latin typeface="メイリオ" panose="020B0604030504040204" pitchFamily="50" charset="-128"/>
                <a:ea typeface="メイリオ" panose="020B0604030504040204" pitchFamily="50" charset="-128"/>
              </a:rPr>
              <a:t>　解説：</a:t>
            </a:r>
            <a:r>
              <a:rPr lang="ja-JP" altLang="en-US" sz="900" dirty="0">
                <a:latin typeface="メイリオ" panose="020B0604030504040204" pitchFamily="50" charset="-128"/>
                <a:ea typeface="メイリオ" panose="020B0604030504040204" pitchFamily="50" charset="-128"/>
              </a:rPr>
              <a:t> 行政指導を行う者は、相手方に対して、行政指導の趣旨・内容および責任者を明確に示さなければなりません。</a:t>
            </a:r>
          </a:p>
          <a:p>
            <a:pPr>
              <a:buNone/>
            </a:pPr>
            <a:br>
              <a:rPr lang="ja-JP" altLang="en-US" sz="900" dirty="0">
                <a:latin typeface="メイリオ" panose="020B0604030504040204" pitchFamily="50" charset="-128"/>
                <a:ea typeface="メイリオ" panose="020B0604030504040204" pitchFamily="50" charset="-128"/>
              </a:rPr>
            </a:br>
            <a:r>
              <a:rPr lang="ja-JP" altLang="en-US" sz="900" b="1" dirty="0">
                <a:latin typeface="メイリオ" panose="020B0604030504040204" pitchFamily="50" charset="-128"/>
                <a:ea typeface="メイリオ" panose="020B0604030504040204" pitchFamily="50" charset="-128"/>
              </a:rPr>
              <a:t>第７問</a:t>
            </a:r>
          </a:p>
          <a:p>
            <a:pPr>
              <a:buNone/>
            </a:pPr>
            <a:r>
              <a:rPr lang="ja-JP" altLang="en-US" sz="900" dirty="0">
                <a:latin typeface="メイリオ" panose="020B0604030504040204" pitchFamily="50" charset="-128"/>
                <a:ea typeface="メイリオ" panose="020B0604030504040204" pitchFamily="50" charset="-128"/>
              </a:rPr>
              <a:t>口頭で行政指導を受けた相手方が書面の交付を求めた場合、行政機関は原則としてどのように対応しますか。</a:t>
            </a:r>
          </a:p>
          <a:p>
            <a:pPr>
              <a:buNone/>
            </a:pPr>
            <a:r>
              <a:rPr lang="en-US" altLang="ja-JP" sz="900" dirty="0">
                <a:latin typeface="メイリオ" panose="020B0604030504040204" pitchFamily="50" charset="-128"/>
                <a:ea typeface="メイリオ" panose="020B0604030504040204" pitchFamily="50" charset="-128"/>
              </a:rPr>
              <a:t>A. </a:t>
            </a:r>
            <a:r>
              <a:rPr lang="ja-JP" altLang="en-US" sz="900" dirty="0">
                <a:latin typeface="メイリオ" panose="020B0604030504040204" pitchFamily="50" charset="-128"/>
                <a:ea typeface="メイリオ" panose="020B0604030504040204" pitchFamily="50" charset="-128"/>
              </a:rPr>
              <a:t>書面を交付する</a:t>
            </a:r>
            <a:br>
              <a:rPr lang="ja-JP" altLang="en-US" sz="900" dirty="0">
                <a:latin typeface="メイリオ" panose="020B0604030504040204" pitchFamily="50" charset="-128"/>
                <a:ea typeface="メイリオ" panose="020B0604030504040204" pitchFamily="50" charset="-128"/>
              </a:rPr>
            </a:br>
            <a:r>
              <a:rPr lang="en-US" altLang="ja-JP" sz="900" dirty="0">
                <a:latin typeface="メイリオ" panose="020B0604030504040204" pitchFamily="50" charset="-128"/>
                <a:ea typeface="メイリオ" panose="020B0604030504040204" pitchFamily="50" charset="-128"/>
              </a:rPr>
              <a:t>B. </a:t>
            </a:r>
            <a:r>
              <a:rPr lang="ja-JP" altLang="en-US" sz="900" dirty="0">
                <a:latin typeface="メイリオ" panose="020B0604030504040204" pitchFamily="50" charset="-128"/>
                <a:ea typeface="メイリオ" panose="020B0604030504040204" pitchFamily="50" charset="-128"/>
              </a:rPr>
              <a:t>必ず行政指導を中止する</a:t>
            </a:r>
            <a:br>
              <a:rPr lang="ja-JP" altLang="en-US" sz="900" dirty="0">
                <a:latin typeface="メイリオ" panose="020B0604030504040204" pitchFamily="50" charset="-128"/>
                <a:ea typeface="メイリオ" panose="020B0604030504040204" pitchFamily="50" charset="-128"/>
              </a:rPr>
            </a:br>
            <a:r>
              <a:rPr lang="en-US" altLang="ja-JP" sz="900" dirty="0">
                <a:latin typeface="メイリオ" panose="020B0604030504040204" pitchFamily="50" charset="-128"/>
                <a:ea typeface="メイリオ" panose="020B0604030504040204" pitchFamily="50" charset="-128"/>
              </a:rPr>
              <a:t>C. </a:t>
            </a:r>
            <a:r>
              <a:rPr lang="ja-JP" altLang="en-US" sz="900" dirty="0">
                <a:latin typeface="メイリオ" panose="020B0604030504040204" pitchFamily="50" charset="-128"/>
                <a:ea typeface="メイリオ" panose="020B0604030504040204" pitchFamily="50" charset="-128"/>
              </a:rPr>
              <a:t>裁判所に判断を求める</a:t>
            </a:r>
            <a:br>
              <a:rPr lang="ja-JP" altLang="en-US" sz="900" dirty="0">
                <a:latin typeface="メイリオ" panose="020B0604030504040204" pitchFamily="50" charset="-128"/>
                <a:ea typeface="メイリオ" panose="020B0604030504040204" pitchFamily="50" charset="-128"/>
              </a:rPr>
            </a:br>
            <a:r>
              <a:rPr lang="en-US" altLang="ja-JP" sz="900" dirty="0">
                <a:latin typeface="メイリオ" panose="020B0604030504040204" pitchFamily="50" charset="-128"/>
                <a:ea typeface="メイリオ" panose="020B0604030504040204" pitchFamily="50" charset="-128"/>
              </a:rPr>
              <a:t>D. </a:t>
            </a:r>
            <a:r>
              <a:rPr lang="ja-JP" altLang="en-US" sz="900" dirty="0">
                <a:latin typeface="メイリオ" panose="020B0604030504040204" pitchFamily="50" charset="-128"/>
                <a:ea typeface="メイリオ" panose="020B0604030504040204" pitchFamily="50" charset="-128"/>
              </a:rPr>
              <a:t>申出を受け付けない</a:t>
            </a:r>
          </a:p>
          <a:p>
            <a:pPr>
              <a:buNone/>
            </a:pPr>
            <a:r>
              <a:rPr lang="ja-JP" altLang="en-US" sz="900" b="1" dirty="0">
                <a:latin typeface="メイリオ" panose="020B0604030504040204" pitchFamily="50" charset="-128"/>
                <a:ea typeface="メイリオ" panose="020B0604030504040204" pitchFamily="50" charset="-128"/>
              </a:rPr>
              <a:t>正解：</a:t>
            </a:r>
            <a:r>
              <a:rPr lang="en-US" altLang="ja-JP" sz="900" b="1" dirty="0">
                <a:latin typeface="メイリオ" panose="020B0604030504040204" pitchFamily="50" charset="-128"/>
                <a:ea typeface="メイリオ" panose="020B0604030504040204" pitchFamily="50" charset="-128"/>
              </a:rPr>
              <a:t>A</a:t>
            </a:r>
            <a:r>
              <a:rPr lang="ja-JP" altLang="en-US" sz="900" b="1" dirty="0">
                <a:latin typeface="メイリオ" panose="020B0604030504040204" pitchFamily="50" charset="-128"/>
                <a:ea typeface="メイリオ" panose="020B0604030504040204" pitchFamily="50" charset="-128"/>
              </a:rPr>
              <a:t>　解説：</a:t>
            </a:r>
            <a:r>
              <a:rPr lang="ja-JP" altLang="en-US" sz="900" dirty="0">
                <a:latin typeface="メイリオ" panose="020B0604030504040204" pitchFamily="50" charset="-128"/>
                <a:ea typeface="メイリオ" panose="020B0604030504040204" pitchFamily="50" charset="-128"/>
              </a:rPr>
              <a:t> 相手方から行政指導の内容などを記載した書面の交付を求められた場合、行政機関は原則として書面を交付しなければなりません。</a:t>
            </a:r>
          </a:p>
          <a:p>
            <a:pPr>
              <a:buNone/>
            </a:pPr>
            <a:endParaRPr lang="ja-JP" altLang="en-US" sz="900" dirty="0">
              <a:latin typeface="メイリオ" panose="020B0604030504040204" pitchFamily="50" charset="-128"/>
              <a:ea typeface="メイリオ" panose="020B0604030504040204" pitchFamily="50" charset="-128"/>
            </a:endParaRPr>
          </a:p>
          <a:p>
            <a:pPr>
              <a:buNone/>
            </a:pPr>
            <a:r>
              <a:rPr lang="ja-JP" altLang="en-US" sz="900" b="1" dirty="0">
                <a:latin typeface="メイリオ" panose="020B0604030504040204" pitchFamily="50" charset="-128"/>
                <a:ea typeface="メイリオ" panose="020B0604030504040204" pitchFamily="50" charset="-128"/>
              </a:rPr>
              <a:t>第８問</a:t>
            </a:r>
          </a:p>
          <a:p>
            <a:pPr>
              <a:buNone/>
            </a:pPr>
            <a:r>
              <a:rPr lang="ja-JP" altLang="en-US" sz="900" dirty="0">
                <a:latin typeface="メイリオ" panose="020B0604030504040204" pitchFamily="50" charset="-128"/>
                <a:ea typeface="メイリオ" panose="020B0604030504040204" pitchFamily="50" charset="-128"/>
              </a:rPr>
              <a:t>同じ行政目的を実現するため、一定の条件に該当する複数の者に行政指導を行う場合、行政機関が行うべきことはどれですか。</a:t>
            </a:r>
          </a:p>
          <a:p>
            <a:pPr>
              <a:buNone/>
            </a:pPr>
            <a:r>
              <a:rPr lang="en-US" altLang="ja-JP" sz="900" dirty="0">
                <a:latin typeface="メイリオ" panose="020B0604030504040204" pitchFamily="50" charset="-128"/>
                <a:ea typeface="メイリオ" panose="020B0604030504040204" pitchFamily="50" charset="-128"/>
              </a:rPr>
              <a:t>A. </a:t>
            </a:r>
            <a:r>
              <a:rPr lang="ja-JP" altLang="en-US" sz="900" dirty="0">
                <a:latin typeface="メイリオ" panose="020B0604030504040204" pitchFamily="50" charset="-128"/>
                <a:ea typeface="メイリオ" panose="020B0604030504040204" pitchFamily="50" charset="-128"/>
              </a:rPr>
              <a:t>指導内容を担当者ごとに変更する</a:t>
            </a:r>
            <a:br>
              <a:rPr lang="ja-JP" altLang="en-US" sz="900" dirty="0">
                <a:latin typeface="メイリオ" panose="020B0604030504040204" pitchFamily="50" charset="-128"/>
                <a:ea typeface="メイリオ" panose="020B0604030504040204" pitchFamily="50" charset="-128"/>
              </a:rPr>
            </a:br>
            <a:r>
              <a:rPr lang="en-US" altLang="ja-JP" sz="900" dirty="0">
                <a:latin typeface="メイリオ" panose="020B0604030504040204" pitchFamily="50" charset="-128"/>
                <a:ea typeface="メイリオ" panose="020B0604030504040204" pitchFamily="50" charset="-128"/>
              </a:rPr>
              <a:t>B. </a:t>
            </a:r>
            <a:r>
              <a:rPr lang="ja-JP" altLang="en-US" sz="900" dirty="0">
                <a:latin typeface="メイリオ" panose="020B0604030504040204" pitchFamily="50" charset="-128"/>
                <a:ea typeface="メイリオ" panose="020B0604030504040204" pitchFamily="50" charset="-128"/>
              </a:rPr>
              <a:t>共通する行政指導の内容をあらかじめ定め、公表する</a:t>
            </a:r>
            <a:br>
              <a:rPr lang="ja-JP" altLang="en-US" sz="900" dirty="0">
                <a:latin typeface="メイリオ" panose="020B0604030504040204" pitchFamily="50" charset="-128"/>
                <a:ea typeface="メイリオ" panose="020B0604030504040204" pitchFamily="50" charset="-128"/>
              </a:rPr>
            </a:br>
            <a:r>
              <a:rPr lang="en-US" altLang="ja-JP" sz="900" dirty="0">
                <a:latin typeface="メイリオ" panose="020B0604030504040204" pitchFamily="50" charset="-128"/>
                <a:ea typeface="メイリオ" panose="020B0604030504040204" pitchFamily="50" charset="-128"/>
              </a:rPr>
              <a:t>C. </a:t>
            </a:r>
            <a:r>
              <a:rPr lang="ja-JP" altLang="en-US" sz="900" dirty="0">
                <a:latin typeface="メイリオ" panose="020B0604030504040204" pitchFamily="50" charset="-128"/>
                <a:ea typeface="メイリオ" panose="020B0604030504040204" pitchFamily="50" charset="-128"/>
              </a:rPr>
              <a:t>指導内容を非公開にする</a:t>
            </a:r>
            <a:br>
              <a:rPr lang="ja-JP" altLang="en-US" sz="900" dirty="0">
                <a:latin typeface="メイリオ" panose="020B0604030504040204" pitchFamily="50" charset="-128"/>
                <a:ea typeface="メイリオ" panose="020B0604030504040204" pitchFamily="50" charset="-128"/>
              </a:rPr>
            </a:br>
            <a:r>
              <a:rPr lang="en-US" altLang="ja-JP" sz="900" dirty="0">
                <a:latin typeface="メイリオ" panose="020B0604030504040204" pitchFamily="50" charset="-128"/>
                <a:ea typeface="メイリオ" panose="020B0604030504040204" pitchFamily="50" charset="-128"/>
              </a:rPr>
              <a:t>D. </a:t>
            </a:r>
            <a:r>
              <a:rPr lang="ja-JP" altLang="en-US" sz="900" dirty="0">
                <a:latin typeface="メイリオ" panose="020B0604030504040204" pitchFamily="50" charset="-128"/>
                <a:ea typeface="メイリオ" panose="020B0604030504040204" pitchFamily="50" charset="-128"/>
              </a:rPr>
              <a:t>対象者全員の同意を得るまで何もしない</a:t>
            </a:r>
          </a:p>
          <a:p>
            <a:pPr>
              <a:buNone/>
            </a:pPr>
            <a:r>
              <a:rPr lang="ja-JP" altLang="en-US" sz="900" b="1" dirty="0">
                <a:latin typeface="メイリオ" panose="020B0604030504040204" pitchFamily="50" charset="-128"/>
                <a:ea typeface="メイリオ" panose="020B0604030504040204" pitchFamily="50" charset="-128"/>
              </a:rPr>
              <a:t>正解：</a:t>
            </a:r>
            <a:r>
              <a:rPr lang="en-US" altLang="ja-JP" sz="900" b="1" dirty="0">
                <a:latin typeface="メイリオ" panose="020B0604030504040204" pitchFamily="50" charset="-128"/>
                <a:ea typeface="メイリオ" panose="020B0604030504040204" pitchFamily="50" charset="-128"/>
              </a:rPr>
              <a:t>B</a:t>
            </a:r>
            <a:r>
              <a:rPr lang="ja-JP" altLang="en-US" sz="900" b="1" dirty="0">
                <a:latin typeface="メイリオ" panose="020B0604030504040204" pitchFamily="50" charset="-128"/>
                <a:ea typeface="メイリオ" panose="020B0604030504040204" pitchFamily="50" charset="-128"/>
              </a:rPr>
              <a:t>　解説：</a:t>
            </a:r>
            <a:r>
              <a:rPr lang="ja-JP" altLang="en-US" sz="900" dirty="0">
                <a:latin typeface="メイリオ" panose="020B0604030504040204" pitchFamily="50" charset="-128"/>
                <a:ea typeface="メイリオ" panose="020B0604030504040204" pitchFamily="50" charset="-128"/>
              </a:rPr>
              <a:t> 複数の者に対して同一の行政目的を実現するための行政指導を行う場合、その共通する内容をあらかじめ定め、公表しなければなりません。</a:t>
            </a:r>
          </a:p>
          <a:p>
            <a:pPr>
              <a:buNone/>
            </a:pPr>
            <a:endParaRPr lang="ja-JP" altLang="en-US" sz="900" dirty="0">
              <a:latin typeface="メイリオ" panose="020B0604030504040204" pitchFamily="50" charset="-128"/>
              <a:ea typeface="メイリオ" panose="020B0604030504040204" pitchFamily="50" charset="-128"/>
            </a:endParaRPr>
          </a:p>
          <a:p>
            <a:pPr>
              <a:buNone/>
            </a:pPr>
            <a:r>
              <a:rPr lang="ja-JP" altLang="en-US" sz="900" b="1" dirty="0">
                <a:latin typeface="メイリオ" panose="020B0604030504040204" pitchFamily="50" charset="-128"/>
                <a:ea typeface="メイリオ" panose="020B0604030504040204" pitchFamily="50" charset="-128"/>
              </a:rPr>
              <a:t>第９問</a:t>
            </a:r>
          </a:p>
          <a:p>
            <a:pPr>
              <a:buNone/>
            </a:pPr>
            <a:r>
              <a:rPr lang="ja-JP" altLang="en-US" sz="900" dirty="0">
                <a:latin typeface="メイリオ" panose="020B0604030504040204" pitchFamily="50" charset="-128"/>
                <a:ea typeface="メイリオ" panose="020B0604030504040204" pitchFamily="50" charset="-128"/>
              </a:rPr>
              <a:t>法令違反の是正を求める行政指導が、法律上の要件に適合しないと考えた相手方ができることはどれですか。</a:t>
            </a:r>
          </a:p>
          <a:p>
            <a:pPr>
              <a:buNone/>
            </a:pPr>
            <a:r>
              <a:rPr lang="en-US" altLang="ja-JP" sz="900" dirty="0">
                <a:latin typeface="メイリオ" panose="020B0604030504040204" pitchFamily="50" charset="-128"/>
                <a:ea typeface="メイリオ" panose="020B0604030504040204" pitchFamily="50" charset="-128"/>
              </a:rPr>
              <a:t>A. </a:t>
            </a:r>
            <a:r>
              <a:rPr lang="ja-JP" altLang="en-US" sz="900" dirty="0">
                <a:latin typeface="メイリオ" panose="020B0604030504040204" pitchFamily="50" charset="-128"/>
                <a:ea typeface="メイリオ" panose="020B0604030504040204" pitchFamily="50" charset="-128"/>
              </a:rPr>
              <a:t>行政機関の許可なく行政指導を取り消す</a:t>
            </a:r>
            <a:br>
              <a:rPr lang="ja-JP" altLang="en-US" sz="900" dirty="0">
                <a:latin typeface="メイリオ" panose="020B0604030504040204" pitchFamily="50" charset="-128"/>
                <a:ea typeface="メイリオ" panose="020B0604030504040204" pitchFamily="50" charset="-128"/>
              </a:rPr>
            </a:br>
            <a:r>
              <a:rPr lang="en-US" altLang="ja-JP" sz="900" dirty="0">
                <a:latin typeface="メイリオ" panose="020B0604030504040204" pitchFamily="50" charset="-128"/>
                <a:ea typeface="メイリオ" panose="020B0604030504040204" pitchFamily="50" charset="-128"/>
              </a:rPr>
              <a:t>B. </a:t>
            </a:r>
            <a:r>
              <a:rPr lang="ja-JP" altLang="en-US" sz="900" dirty="0">
                <a:latin typeface="メイリオ" panose="020B0604030504040204" pitchFamily="50" charset="-128"/>
                <a:ea typeface="メイリオ" panose="020B0604030504040204" pitchFamily="50" charset="-128"/>
              </a:rPr>
              <a:t>行政機関に行政指導の中止などを申し出る</a:t>
            </a:r>
            <a:br>
              <a:rPr lang="ja-JP" altLang="en-US" sz="900" dirty="0">
                <a:latin typeface="メイリオ" panose="020B0604030504040204" pitchFamily="50" charset="-128"/>
                <a:ea typeface="メイリオ" panose="020B0604030504040204" pitchFamily="50" charset="-128"/>
              </a:rPr>
            </a:br>
            <a:r>
              <a:rPr lang="en-US" altLang="ja-JP" sz="900" dirty="0">
                <a:latin typeface="メイリオ" panose="020B0604030504040204" pitchFamily="50" charset="-128"/>
                <a:ea typeface="メイリオ" panose="020B0604030504040204" pitchFamily="50" charset="-128"/>
              </a:rPr>
              <a:t>C. </a:t>
            </a:r>
            <a:r>
              <a:rPr lang="ja-JP" altLang="en-US" sz="900" dirty="0">
                <a:latin typeface="メイリオ" panose="020B0604030504040204" pitchFamily="50" charset="-128"/>
                <a:ea typeface="メイリオ" panose="020B0604030504040204" pitchFamily="50" charset="-128"/>
              </a:rPr>
              <a:t>担当職員に罰金を科す</a:t>
            </a:r>
            <a:br>
              <a:rPr lang="ja-JP" altLang="en-US" sz="900" dirty="0">
                <a:latin typeface="メイリオ" panose="020B0604030504040204" pitchFamily="50" charset="-128"/>
                <a:ea typeface="メイリオ" panose="020B0604030504040204" pitchFamily="50" charset="-128"/>
              </a:rPr>
            </a:br>
            <a:r>
              <a:rPr lang="en-US" altLang="ja-JP" sz="900" dirty="0">
                <a:latin typeface="メイリオ" panose="020B0604030504040204" pitchFamily="50" charset="-128"/>
                <a:ea typeface="メイリオ" panose="020B0604030504040204" pitchFamily="50" charset="-128"/>
              </a:rPr>
              <a:t>D. </a:t>
            </a:r>
            <a:r>
              <a:rPr lang="ja-JP" altLang="en-US" sz="900" dirty="0">
                <a:latin typeface="メイリオ" panose="020B0604030504040204" pitchFamily="50" charset="-128"/>
                <a:ea typeface="メイリオ" panose="020B0604030504040204" pitchFamily="50" charset="-128"/>
              </a:rPr>
              <a:t>必ず刑事告訴を行う</a:t>
            </a:r>
          </a:p>
          <a:p>
            <a:pPr>
              <a:buNone/>
            </a:pPr>
            <a:r>
              <a:rPr lang="ja-JP" altLang="en-US" sz="900" b="1" dirty="0">
                <a:latin typeface="メイリオ" panose="020B0604030504040204" pitchFamily="50" charset="-128"/>
                <a:ea typeface="メイリオ" panose="020B0604030504040204" pitchFamily="50" charset="-128"/>
              </a:rPr>
              <a:t>正解：</a:t>
            </a:r>
            <a:r>
              <a:rPr lang="en-US" altLang="ja-JP" sz="900" b="1" dirty="0">
                <a:latin typeface="メイリオ" panose="020B0604030504040204" pitchFamily="50" charset="-128"/>
                <a:ea typeface="メイリオ" panose="020B0604030504040204" pitchFamily="50" charset="-128"/>
              </a:rPr>
              <a:t>B</a:t>
            </a:r>
            <a:r>
              <a:rPr lang="ja-JP" altLang="en-US" sz="900" b="1" dirty="0">
                <a:latin typeface="メイリオ" panose="020B0604030504040204" pitchFamily="50" charset="-128"/>
                <a:ea typeface="メイリオ" panose="020B0604030504040204" pitchFamily="50" charset="-128"/>
              </a:rPr>
              <a:t>　解説：</a:t>
            </a:r>
            <a:r>
              <a:rPr lang="ja-JP" altLang="en-US" sz="900" dirty="0">
                <a:latin typeface="メイリオ" panose="020B0604030504040204" pitchFamily="50" charset="-128"/>
                <a:ea typeface="メイリオ" panose="020B0604030504040204" pitchFamily="50" charset="-128"/>
              </a:rPr>
              <a:t> 行政指導が法律上の要件に適合しないと考えるときは、その相手方は行政機関に対して、行政指導の中止その他必要な措置を求めることができます。</a:t>
            </a:r>
          </a:p>
          <a:p>
            <a:pPr>
              <a:buNone/>
            </a:pPr>
            <a:br>
              <a:rPr lang="ja-JP" altLang="en-US" sz="900" dirty="0">
                <a:latin typeface="メイリオ" panose="020B0604030504040204" pitchFamily="50" charset="-128"/>
                <a:ea typeface="メイリオ" panose="020B0604030504040204" pitchFamily="50" charset="-128"/>
              </a:rPr>
            </a:br>
            <a:r>
              <a:rPr lang="ja-JP" altLang="en-US" sz="900" b="1" dirty="0">
                <a:latin typeface="メイリオ" panose="020B0604030504040204" pitchFamily="50" charset="-128"/>
                <a:ea typeface="メイリオ" panose="020B0604030504040204" pitchFamily="50" charset="-128"/>
              </a:rPr>
              <a:t>第１０問</a:t>
            </a:r>
          </a:p>
          <a:p>
            <a:pPr>
              <a:buNone/>
            </a:pPr>
            <a:r>
              <a:rPr lang="ja-JP" altLang="en-US" sz="900" dirty="0">
                <a:latin typeface="メイリオ" panose="020B0604030504040204" pitchFamily="50" charset="-128"/>
                <a:ea typeface="メイリオ" panose="020B0604030504040204" pitchFamily="50" charset="-128"/>
              </a:rPr>
              <a:t>法令違反の事実について、処分や行政指導を求める申出を受けた行政機関の対応として正しいものはどれですか。</a:t>
            </a:r>
          </a:p>
          <a:p>
            <a:pPr>
              <a:buNone/>
            </a:pPr>
            <a:r>
              <a:rPr lang="en-US" altLang="ja-JP" sz="900" dirty="0">
                <a:latin typeface="メイリオ" panose="020B0604030504040204" pitchFamily="50" charset="-128"/>
                <a:ea typeface="メイリオ" panose="020B0604030504040204" pitchFamily="50" charset="-128"/>
              </a:rPr>
              <a:t>A. </a:t>
            </a:r>
            <a:r>
              <a:rPr lang="ja-JP" altLang="en-US" sz="900" dirty="0">
                <a:latin typeface="メイリオ" panose="020B0604030504040204" pitchFamily="50" charset="-128"/>
                <a:ea typeface="メイリオ" panose="020B0604030504040204" pitchFamily="50" charset="-128"/>
              </a:rPr>
              <a:t>申出人が当事者でなければ、必ず却下する</a:t>
            </a:r>
            <a:br>
              <a:rPr lang="ja-JP" altLang="en-US" sz="900" dirty="0">
                <a:latin typeface="メイリオ" panose="020B0604030504040204" pitchFamily="50" charset="-128"/>
                <a:ea typeface="メイリオ" panose="020B0604030504040204" pitchFamily="50" charset="-128"/>
              </a:rPr>
            </a:br>
            <a:r>
              <a:rPr lang="en-US" altLang="ja-JP" sz="900" dirty="0">
                <a:latin typeface="メイリオ" panose="020B0604030504040204" pitchFamily="50" charset="-128"/>
                <a:ea typeface="メイリオ" panose="020B0604030504040204" pitchFamily="50" charset="-128"/>
              </a:rPr>
              <a:t>B. </a:t>
            </a:r>
            <a:r>
              <a:rPr lang="ja-JP" altLang="en-US" sz="900" dirty="0">
                <a:latin typeface="メイリオ" panose="020B0604030504040204" pitchFamily="50" charset="-128"/>
                <a:ea typeface="メイリオ" panose="020B0604030504040204" pitchFamily="50" charset="-128"/>
              </a:rPr>
              <a:t>必要な調査を行い、必要と認めるときは処分または行政指導を行う</a:t>
            </a:r>
            <a:br>
              <a:rPr lang="ja-JP" altLang="en-US" sz="900" dirty="0">
                <a:latin typeface="メイリオ" panose="020B0604030504040204" pitchFamily="50" charset="-128"/>
                <a:ea typeface="メイリオ" panose="020B0604030504040204" pitchFamily="50" charset="-128"/>
              </a:rPr>
            </a:br>
            <a:r>
              <a:rPr lang="en-US" altLang="ja-JP" sz="900" dirty="0">
                <a:latin typeface="メイリオ" panose="020B0604030504040204" pitchFamily="50" charset="-128"/>
                <a:ea typeface="メイリオ" panose="020B0604030504040204" pitchFamily="50" charset="-128"/>
              </a:rPr>
              <a:t>C. </a:t>
            </a:r>
            <a:r>
              <a:rPr lang="ja-JP" altLang="en-US" sz="900" dirty="0">
                <a:latin typeface="メイリオ" panose="020B0604030504040204" pitchFamily="50" charset="-128"/>
                <a:ea typeface="メイリオ" panose="020B0604030504040204" pitchFamily="50" charset="-128"/>
              </a:rPr>
              <a:t>調査を行わず、直ちに処分する</a:t>
            </a:r>
            <a:br>
              <a:rPr lang="ja-JP" altLang="en-US" sz="900" dirty="0">
                <a:latin typeface="メイリオ" panose="020B0604030504040204" pitchFamily="50" charset="-128"/>
                <a:ea typeface="メイリオ" panose="020B0604030504040204" pitchFamily="50" charset="-128"/>
              </a:rPr>
            </a:br>
            <a:r>
              <a:rPr lang="en-US" altLang="ja-JP" sz="900" dirty="0">
                <a:latin typeface="メイリオ" panose="020B0604030504040204" pitchFamily="50" charset="-128"/>
                <a:ea typeface="メイリオ" panose="020B0604030504040204" pitchFamily="50" charset="-128"/>
              </a:rPr>
              <a:t>D. </a:t>
            </a:r>
            <a:r>
              <a:rPr lang="ja-JP" altLang="en-US" sz="900" dirty="0">
                <a:latin typeface="メイリオ" panose="020B0604030504040204" pitchFamily="50" charset="-128"/>
                <a:ea typeface="メイリオ" panose="020B0604030504040204" pitchFamily="50" charset="-128"/>
              </a:rPr>
              <a:t>すべて裁判所に引き継ぐ</a:t>
            </a:r>
          </a:p>
          <a:p>
            <a:pPr>
              <a:buNone/>
            </a:pPr>
            <a:r>
              <a:rPr lang="ja-JP" altLang="en-US" sz="900" b="1" dirty="0">
                <a:latin typeface="メイリオ" panose="020B0604030504040204" pitchFamily="50" charset="-128"/>
                <a:ea typeface="メイリオ" panose="020B0604030504040204" pitchFamily="50" charset="-128"/>
              </a:rPr>
              <a:t>正解：</a:t>
            </a:r>
            <a:r>
              <a:rPr lang="en-US" altLang="ja-JP" sz="900" b="1" dirty="0">
                <a:latin typeface="メイリオ" panose="020B0604030504040204" pitchFamily="50" charset="-128"/>
                <a:ea typeface="メイリオ" panose="020B0604030504040204" pitchFamily="50" charset="-128"/>
              </a:rPr>
              <a:t>B</a:t>
            </a:r>
            <a:r>
              <a:rPr lang="ja-JP" altLang="en-US" sz="900" b="1" dirty="0">
                <a:latin typeface="メイリオ" panose="020B0604030504040204" pitchFamily="50" charset="-128"/>
                <a:ea typeface="メイリオ" panose="020B0604030504040204" pitchFamily="50" charset="-128"/>
              </a:rPr>
              <a:t>　解説：</a:t>
            </a:r>
            <a:r>
              <a:rPr lang="ja-JP" altLang="en-US" sz="900" dirty="0">
                <a:latin typeface="メイリオ" panose="020B0604030504040204" pitchFamily="50" charset="-128"/>
                <a:ea typeface="メイリオ" panose="020B0604030504040204" pitchFamily="50" charset="-128"/>
              </a:rPr>
              <a:t> 申出を受けた行政機関は必要な調査を行い、その結果、必要があると認めるときは、処分または行政指導を行わなければなりません。</a:t>
            </a:r>
          </a:p>
        </p:txBody>
      </p:sp>
    </p:spTree>
    <p:extLst>
      <p:ext uri="{BB962C8B-B14F-4D97-AF65-F5344CB8AC3E}">
        <p14:creationId xmlns:p14="http://schemas.microsoft.com/office/powerpoint/2010/main" val="21126885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D8998C-5F71-1472-B32B-D3880E2E86E0}"/>
              </a:ext>
            </a:extLst>
          </p:cNvPr>
          <p:cNvSpPr>
            <a:spLocks noGrp="1"/>
          </p:cNvSpPr>
          <p:nvPr>
            <p:ph type="title"/>
          </p:nvPr>
        </p:nvSpPr>
        <p:spPr/>
        <p:txBody>
          <a:bodyPr/>
          <a:lstStyle/>
          <a:p>
            <a:pPr>
              <a:defRPr sz="1950" b="1">
                <a:solidFill>
                  <a:srgbClr val="17365D"/>
                </a:solidFill>
              </a:defRPr>
            </a:pPr>
            <a:endParaRPr dirty="0"/>
          </a:p>
        </p:txBody>
      </p:sp>
      <p:sp>
        <p:nvSpPr>
          <p:cNvPr id="3" name="スライド番号プレースホルダー 2">
            <a:extLst>
              <a:ext uri="{FF2B5EF4-FFF2-40B4-BE49-F238E27FC236}">
                <a16:creationId xmlns:a16="http://schemas.microsoft.com/office/drawing/2014/main" id="{0F782BA8-2E02-22F9-F8E5-388E4FFAD0B5}"/>
              </a:ext>
            </a:extLst>
          </p:cNvPr>
          <p:cNvSpPr>
            <a:spLocks noGrp="1"/>
          </p:cNvSpPr>
          <p:nvPr>
            <p:ph type="sldNum" idx="12"/>
          </p:nvPr>
        </p:nvSpPr>
        <p:spPr/>
        <p:txBody>
          <a:bodyPr/>
          <a:lstStyle/>
          <a:p>
            <a:fld id="{4932B27F-0834-4F11-AF0D-3B42CF9EE089}" type="slidenum">
              <a:rPr/>
              <a:t>50</a:t>
            </a:fld>
            <a:endParaRPr/>
          </a:p>
        </p:txBody>
      </p:sp>
      <p:sp>
        <p:nvSpPr>
          <p:cNvPr id="5" name="テキスト ボックス 4">
            <a:extLst>
              <a:ext uri="{FF2B5EF4-FFF2-40B4-BE49-F238E27FC236}">
                <a16:creationId xmlns:a16="http://schemas.microsoft.com/office/drawing/2014/main" id="{FE2A685B-8A4B-E122-1508-5E8BFA10CE7C}"/>
              </a:ext>
            </a:extLst>
          </p:cNvPr>
          <p:cNvSpPr>
            <a:spLocks noGrp="1"/>
          </p:cNvSpPr>
          <p:nvPr/>
        </p:nvSpPr>
        <p:spPr>
          <a:xfrm>
            <a:off x="228600" y="822186"/>
            <a:ext cx="11811000" cy="5324535"/>
          </a:xfrm>
          <a:prstGeom prst="rect">
            <a:avLst/>
          </a:prstGeom>
          <a:noFill/>
          <a:ln>
            <a:noFill/>
          </a:ln>
        </p:spPr>
        <p:txBody>
          <a:bodyPr wrap="square">
            <a:spAutoFit/>
          </a:bodyPr>
          <a:lstStyle/>
          <a:p>
            <a:pPr>
              <a:buNone/>
            </a:pPr>
            <a:r>
              <a:rPr sz="2000" b="1" dirty="0" err="1">
                <a:latin typeface="メイリオ"/>
                <a:ea typeface="メイリオ"/>
                <a:cs typeface="メイリオ"/>
              </a:rPr>
              <a:t>防炎規制の基礎</a:t>
            </a:r>
            <a:endParaRPr sz="2000" b="1" dirty="0">
              <a:latin typeface="メイリオ"/>
              <a:ea typeface="メイリオ"/>
              <a:cs typeface="メイリオ"/>
            </a:endParaRPr>
          </a:p>
          <a:p>
            <a:pPr>
              <a:buNone/>
            </a:pPr>
            <a:r>
              <a:rPr sz="2000" dirty="0">
                <a:latin typeface="メイリオ"/>
                <a:ea typeface="メイリオ"/>
                <a:cs typeface="メイリオ"/>
              </a:rPr>
              <a:t>火災が発生した場合に被害が拡大するおそれのある高層建築物、地下街、劇場、病院などで使用するカーテン、じゅうたんなどには、防炎性能を有する製品の使用が義務付け。</a:t>
            </a:r>
          </a:p>
          <a:p>
            <a:pPr>
              <a:buNone/>
            </a:pPr>
            <a:r>
              <a:rPr sz="2000" dirty="0">
                <a:latin typeface="メイリオ"/>
                <a:ea typeface="メイリオ"/>
                <a:cs typeface="メイリオ"/>
              </a:rPr>
              <a:t>防炎規制の対象となる防火対象物には、</a:t>
            </a:r>
            <a:r>
              <a:rPr sz="2000" dirty="0">
                <a:solidFill>
                  <a:srgbClr val="FF0000"/>
                </a:solidFill>
                <a:latin typeface="メイリオ"/>
                <a:ea typeface="メイリオ"/>
                <a:cs typeface="メイリオ"/>
              </a:rPr>
              <a:t>高さ31メートルを超える高層建築物、地下街、劇場・集会場、飲食店、物品販売店舗、旅館・ホテル、病院・社会福祉施設などが含まれます。また、工事中の建築物や工作物も、一定の場合には対象</a:t>
            </a:r>
            <a:r>
              <a:rPr sz="2000" dirty="0">
                <a:latin typeface="メイリオ"/>
                <a:ea typeface="メイリオ"/>
                <a:cs typeface="メイリオ"/>
              </a:rPr>
              <a:t>。</a:t>
            </a:r>
            <a:r>
              <a:rPr lang="ja-JP" altLang="en-US" sz="2000" dirty="0">
                <a:latin typeface="メイリオ"/>
                <a:ea typeface="メイリオ"/>
                <a:cs typeface="メイリオ"/>
              </a:rPr>
              <a:t>（防炎製品－任意の扱い）</a:t>
            </a:r>
            <a:endParaRPr sz="2000" dirty="0">
              <a:latin typeface="メイリオ"/>
              <a:ea typeface="メイリオ"/>
              <a:cs typeface="メイリオ"/>
            </a:endParaRPr>
          </a:p>
          <a:p>
            <a:pPr>
              <a:buNone/>
            </a:pPr>
            <a:r>
              <a:rPr sz="2000" dirty="0" err="1">
                <a:latin typeface="メイリオ"/>
                <a:ea typeface="メイリオ"/>
                <a:cs typeface="メイリオ"/>
              </a:rPr>
              <a:t>主な防炎対象物品</a:t>
            </a:r>
            <a:endParaRPr sz="2000" dirty="0">
              <a:latin typeface="メイリオ"/>
              <a:ea typeface="メイリオ"/>
              <a:cs typeface="メイリオ"/>
            </a:endParaRPr>
          </a:p>
          <a:p>
            <a:pPr>
              <a:buFont typeface="Arial"/>
              <a:buChar char="•"/>
            </a:pPr>
            <a:r>
              <a:rPr sz="2000" dirty="0" err="1">
                <a:solidFill>
                  <a:srgbClr val="FF0000"/>
                </a:solidFill>
                <a:latin typeface="メイリオ"/>
                <a:ea typeface="メイリオ"/>
                <a:cs typeface="メイリオ"/>
              </a:rPr>
              <a:t>カーテン、布製のブラインド</a:t>
            </a:r>
            <a:r>
              <a:rPr sz="2000" dirty="0">
                <a:solidFill>
                  <a:srgbClr val="FF0000"/>
                </a:solidFill>
                <a:latin typeface="メイリオ"/>
                <a:ea typeface="メイリオ"/>
                <a:cs typeface="メイリオ"/>
              </a:rPr>
              <a:t> </a:t>
            </a:r>
          </a:p>
          <a:p>
            <a:pPr>
              <a:buFont typeface="Arial"/>
              <a:buChar char="•"/>
            </a:pPr>
            <a:r>
              <a:rPr sz="2000" dirty="0" err="1">
                <a:solidFill>
                  <a:srgbClr val="FF0000"/>
                </a:solidFill>
                <a:latin typeface="メイリオ"/>
                <a:ea typeface="メイリオ"/>
                <a:cs typeface="メイリオ"/>
              </a:rPr>
              <a:t>じゅうたんなどの敷物</a:t>
            </a:r>
            <a:r>
              <a:rPr sz="2000" dirty="0">
                <a:solidFill>
                  <a:srgbClr val="FF0000"/>
                </a:solidFill>
                <a:latin typeface="メイリオ"/>
                <a:ea typeface="メイリオ"/>
                <a:cs typeface="メイリオ"/>
              </a:rPr>
              <a:t> </a:t>
            </a:r>
          </a:p>
          <a:p>
            <a:pPr>
              <a:buFont typeface="Arial"/>
              <a:buChar char="•"/>
            </a:pPr>
            <a:r>
              <a:rPr sz="2000" dirty="0" err="1">
                <a:solidFill>
                  <a:srgbClr val="FF0000"/>
                </a:solidFill>
                <a:latin typeface="メイリオ"/>
                <a:ea typeface="メイリオ"/>
                <a:cs typeface="メイリオ"/>
              </a:rPr>
              <a:t>暗幕、舞台で使用する幕</a:t>
            </a:r>
            <a:r>
              <a:rPr sz="2000" dirty="0">
                <a:solidFill>
                  <a:srgbClr val="FF0000"/>
                </a:solidFill>
                <a:latin typeface="メイリオ"/>
                <a:ea typeface="メイリオ"/>
                <a:cs typeface="メイリオ"/>
              </a:rPr>
              <a:t> </a:t>
            </a:r>
          </a:p>
          <a:p>
            <a:pPr>
              <a:buFont typeface="Arial"/>
              <a:buChar char="•"/>
            </a:pPr>
            <a:r>
              <a:rPr sz="2000" dirty="0" err="1">
                <a:solidFill>
                  <a:srgbClr val="FF0000"/>
                </a:solidFill>
                <a:latin typeface="メイリオ"/>
                <a:ea typeface="メイリオ"/>
                <a:cs typeface="メイリオ"/>
              </a:rPr>
              <a:t>展示用の合板</a:t>
            </a:r>
            <a:r>
              <a:rPr sz="2000" dirty="0">
                <a:solidFill>
                  <a:srgbClr val="FF0000"/>
                </a:solidFill>
                <a:latin typeface="メイリオ"/>
                <a:ea typeface="メイリオ"/>
                <a:cs typeface="メイリオ"/>
              </a:rPr>
              <a:t> </a:t>
            </a:r>
          </a:p>
          <a:p>
            <a:pPr>
              <a:buFont typeface="Arial"/>
              <a:buChar char="•"/>
            </a:pPr>
            <a:r>
              <a:rPr sz="2000" dirty="0" err="1">
                <a:solidFill>
                  <a:srgbClr val="FF0000"/>
                </a:solidFill>
                <a:latin typeface="メイリオ"/>
                <a:ea typeface="メイリオ"/>
                <a:cs typeface="メイリオ"/>
              </a:rPr>
              <a:t>工事用シート</a:t>
            </a:r>
            <a:r>
              <a:rPr sz="2000" dirty="0">
                <a:solidFill>
                  <a:srgbClr val="FF0000"/>
                </a:solidFill>
                <a:latin typeface="メイリオ"/>
                <a:ea typeface="メイリオ"/>
                <a:cs typeface="メイリオ"/>
              </a:rPr>
              <a:t> </a:t>
            </a:r>
          </a:p>
          <a:p>
            <a:pPr>
              <a:buFont typeface="Arial"/>
              <a:buChar char="•"/>
            </a:pPr>
            <a:r>
              <a:rPr sz="2000" dirty="0" err="1">
                <a:solidFill>
                  <a:srgbClr val="FF0000"/>
                </a:solidFill>
                <a:latin typeface="メイリオ"/>
                <a:ea typeface="メイリオ"/>
                <a:cs typeface="メイリオ"/>
              </a:rPr>
              <a:t>その他、舞台装置などに使用する布類</a:t>
            </a:r>
            <a:r>
              <a:rPr sz="2000" dirty="0">
                <a:solidFill>
                  <a:srgbClr val="FF0000"/>
                </a:solidFill>
                <a:latin typeface="メイリオ"/>
                <a:ea typeface="メイリオ"/>
                <a:cs typeface="メイリオ"/>
              </a:rPr>
              <a:t> </a:t>
            </a:r>
          </a:p>
          <a:p>
            <a:pPr>
              <a:buNone/>
            </a:pPr>
            <a:r>
              <a:rPr sz="2000" dirty="0">
                <a:latin typeface="メイリオ"/>
                <a:ea typeface="メイリオ"/>
                <a:cs typeface="メイリオ"/>
              </a:rPr>
              <a:t>防炎性能とは、カーテンやじゅうたんなどに小さな火が接しても、それ自体が燃え広がり、火災を拡大させる原因になりにくい性能。防炎性能の基準は、物品の種類に応じて、</a:t>
            </a:r>
            <a:r>
              <a:rPr sz="2000" dirty="0">
                <a:solidFill>
                  <a:srgbClr val="FF0000"/>
                </a:solidFill>
                <a:latin typeface="メイリオ"/>
                <a:ea typeface="メイリオ"/>
                <a:cs typeface="メイリオ"/>
              </a:rPr>
              <a:t>残炎時間、残じん時間、炭化面積</a:t>
            </a:r>
            <a:r>
              <a:rPr sz="2000" dirty="0">
                <a:latin typeface="メイリオ"/>
                <a:ea typeface="メイリオ"/>
                <a:cs typeface="メイリオ"/>
              </a:rPr>
              <a:t>などについて定められてい</a:t>
            </a:r>
            <a:r>
              <a:rPr lang="ja-JP" altLang="en-US" sz="2000" dirty="0">
                <a:latin typeface="メイリオ"/>
                <a:ea typeface="メイリオ"/>
                <a:cs typeface="メイリオ"/>
              </a:rPr>
              <a:t>る</a:t>
            </a:r>
            <a:r>
              <a:rPr sz="2000" dirty="0">
                <a:latin typeface="メイリオ"/>
                <a:ea typeface="メイリオ"/>
                <a:cs typeface="メイリオ"/>
              </a:rPr>
              <a:t>。</a:t>
            </a:r>
            <a:r>
              <a:rPr sz="2000" dirty="0" err="1">
                <a:latin typeface="メイリオ"/>
                <a:ea typeface="メイリオ"/>
                <a:cs typeface="メイリオ"/>
              </a:rPr>
              <a:t>防炎製品を使用することで、火災の初期拡大を抑え、避難時間を確保する効果が期待</a:t>
            </a:r>
            <a:r>
              <a:rPr lang="ja-JP" altLang="en-US" sz="2000" dirty="0">
                <a:latin typeface="メイリオ"/>
                <a:ea typeface="メイリオ"/>
                <a:cs typeface="メイリオ"/>
              </a:rPr>
              <a:t>される。</a:t>
            </a:r>
            <a:endParaRPr sz="2000" dirty="0">
              <a:latin typeface="メイリオ"/>
              <a:ea typeface="メイリオ"/>
              <a:cs typeface="メイリオ"/>
            </a:endParaRPr>
          </a:p>
        </p:txBody>
      </p:sp>
    </p:spTree>
    <p:extLst>
      <p:ext uri="{BB962C8B-B14F-4D97-AF65-F5344CB8AC3E}">
        <p14:creationId xmlns:p14="http://schemas.microsoft.com/office/powerpoint/2010/main" val="30006411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502CEAB-56C9-4221-8D49-DA519485514C}"/>
              </a:ext>
            </a:extLst>
          </p:cNvPr>
          <p:cNvSpPr>
            <a:spLocks noGrp="1"/>
          </p:cNvSpPr>
          <p:nvPr>
            <p:ph type="title"/>
          </p:nvPr>
        </p:nvSpPr>
        <p:spPr/>
        <p:txBody>
          <a:bodyPr/>
          <a:lstStyle/>
          <a:p>
            <a:pPr>
              <a:defRPr sz="1950" b="1">
                <a:solidFill>
                  <a:srgbClr val="17365D"/>
                </a:solidFill>
              </a:defRPr>
            </a:pPr>
            <a:endParaRPr dirty="0"/>
          </a:p>
        </p:txBody>
      </p:sp>
      <p:sp>
        <p:nvSpPr>
          <p:cNvPr id="3" name="スライド番号プレースホルダー 2">
            <a:extLst>
              <a:ext uri="{FF2B5EF4-FFF2-40B4-BE49-F238E27FC236}">
                <a16:creationId xmlns:a16="http://schemas.microsoft.com/office/drawing/2014/main" id="{8A34EE1B-F59A-4A18-B9E4-8EE2749A08CF}"/>
              </a:ext>
            </a:extLst>
          </p:cNvPr>
          <p:cNvSpPr>
            <a:spLocks noGrp="1"/>
          </p:cNvSpPr>
          <p:nvPr>
            <p:ph type="sldNum" idx="12"/>
          </p:nvPr>
        </p:nvSpPr>
        <p:spPr/>
        <p:txBody>
          <a:bodyPr/>
          <a:lstStyle/>
          <a:p>
            <a:fld id="{4932B27F-0834-4F11-AF0D-3B42CF9EE089}" type="slidenum">
              <a:rPr/>
              <a:t>51</a:t>
            </a:fld>
            <a:endParaRPr/>
          </a:p>
        </p:txBody>
      </p:sp>
      <p:pic>
        <p:nvPicPr>
          <p:cNvPr id="7" name="図 3"/>
          <p:cNvPicPr>
            <a:picLocks noChangeAspect="1"/>
          </p:cNvPicPr>
          <p:nvPr/>
        </p:nvPicPr>
        <p:blipFill>
          <a:blip r:embed="rId3"/>
          <a:stretch>
            <a:fillRect/>
          </a:stretch>
        </p:blipFill>
        <p:spPr>
          <a:xfrm>
            <a:off x="520324" y="0"/>
            <a:ext cx="11151352" cy="6858000"/>
          </a:xfrm>
          <a:prstGeom prst="rect">
            <a:avLst/>
          </a:prstGeom>
        </p:spPr>
      </p:pic>
    </p:spTree>
    <p:extLst>
      <p:ext uri="{BB962C8B-B14F-4D97-AF65-F5344CB8AC3E}">
        <p14:creationId xmlns:p14="http://schemas.microsoft.com/office/powerpoint/2010/main" val="22567379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3BB229-6980-A64F-959F-E6B7B7A0B5A5}"/>
              </a:ext>
            </a:extLst>
          </p:cNvPr>
          <p:cNvSpPr>
            <a:spLocks noGrp="1"/>
          </p:cNvSpPr>
          <p:nvPr>
            <p:ph type="title"/>
          </p:nvPr>
        </p:nvSpPr>
        <p:spPr/>
        <p:txBody>
          <a:bodyPr>
            <a:normAutofit/>
          </a:bodyPr>
          <a:lstStyle/>
          <a:p>
            <a:r>
              <a:rPr dirty="0"/>
              <a:t>５　</a:t>
            </a:r>
            <a:r>
              <a:rPr dirty="0" err="1"/>
              <a:t>防火管理及び防火対象物の点検報告制度に関する基礎知識</a:t>
            </a:r>
            <a:endParaRPr dirty="0"/>
          </a:p>
        </p:txBody>
      </p:sp>
      <p:sp>
        <p:nvSpPr>
          <p:cNvPr id="3" name="スライド番号プレースホルダー 2">
            <a:extLst>
              <a:ext uri="{FF2B5EF4-FFF2-40B4-BE49-F238E27FC236}">
                <a16:creationId xmlns:a16="http://schemas.microsoft.com/office/drawing/2014/main" id="{018E67F7-0624-8CD5-FC91-131B97AF61A8}"/>
              </a:ext>
            </a:extLst>
          </p:cNvPr>
          <p:cNvSpPr>
            <a:spLocks noGrp="1"/>
          </p:cNvSpPr>
          <p:nvPr>
            <p:ph type="sldNum" idx="12"/>
          </p:nvPr>
        </p:nvSpPr>
        <p:spPr/>
        <p:txBody>
          <a:bodyPr/>
          <a:lstStyle/>
          <a:p>
            <a:fld id="{4932B27F-0834-4F11-AF0D-3B42CF9EE089}" type="slidenum">
              <a:rPr/>
              <a:t>52</a:t>
            </a:fld>
            <a:endParaRPr/>
          </a:p>
        </p:txBody>
      </p:sp>
      <p:sp>
        <p:nvSpPr>
          <p:cNvPr id="5" name="テキスト ボックス 4">
            <a:extLst>
              <a:ext uri="{FF2B5EF4-FFF2-40B4-BE49-F238E27FC236}">
                <a16:creationId xmlns:a16="http://schemas.microsoft.com/office/drawing/2014/main" id="{0F1DC055-9F2A-46FE-C087-E1869D491A51}"/>
              </a:ext>
            </a:extLst>
          </p:cNvPr>
          <p:cNvSpPr>
            <a:spLocks noGrp="1"/>
          </p:cNvSpPr>
          <p:nvPr/>
        </p:nvSpPr>
        <p:spPr>
          <a:xfrm>
            <a:off x="136633" y="667914"/>
            <a:ext cx="11960773" cy="6370975"/>
          </a:xfrm>
          <a:prstGeom prst="rect">
            <a:avLst/>
          </a:prstGeom>
          <a:noFill/>
          <a:ln>
            <a:noFill/>
          </a:ln>
        </p:spPr>
        <p:txBody>
          <a:bodyPr wrap="square">
            <a:spAutoFit/>
          </a:bodyPr>
          <a:lstStyle/>
          <a:p>
            <a:pPr>
              <a:buNone/>
            </a:pPr>
            <a:r>
              <a:rPr sz="1200" b="1" dirty="0" err="1">
                <a:latin typeface="メイリオ"/>
                <a:ea typeface="メイリオ"/>
                <a:cs typeface="メイリオ"/>
              </a:rPr>
              <a:t>防火管理・防火対象物の点検報告・自衛消防組織の基礎</a:t>
            </a:r>
            <a:endParaRPr sz="1200" b="1" dirty="0">
              <a:latin typeface="メイリオ"/>
              <a:ea typeface="メイリオ"/>
              <a:cs typeface="メイリオ"/>
            </a:endParaRPr>
          </a:p>
          <a:p>
            <a:pPr>
              <a:buNone/>
            </a:pPr>
            <a:r>
              <a:rPr sz="1200" b="1" dirty="0">
                <a:latin typeface="メイリオ"/>
                <a:ea typeface="メイリオ"/>
                <a:cs typeface="メイリオ"/>
              </a:rPr>
              <a:t>1．防火管理制度</a:t>
            </a:r>
            <a:r>
              <a:rPr lang="ja-JP" altLang="en-US" sz="1200" b="1" dirty="0">
                <a:latin typeface="メイリオ"/>
                <a:ea typeface="メイリオ"/>
                <a:cs typeface="メイリオ"/>
              </a:rPr>
              <a:t>（法第</a:t>
            </a:r>
            <a:r>
              <a:rPr lang="en-US" altLang="ja-JP" sz="1200" b="1" dirty="0">
                <a:latin typeface="メイリオ"/>
                <a:ea typeface="メイリオ"/>
                <a:cs typeface="メイリオ"/>
              </a:rPr>
              <a:t>8</a:t>
            </a:r>
            <a:r>
              <a:rPr lang="ja-JP" altLang="en-US" sz="1200" b="1" dirty="0">
                <a:latin typeface="メイリオ"/>
                <a:ea typeface="メイリオ"/>
                <a:cs typeface="メイリオ"/>
              </a:rPr>
              <a:t>条）</a:t>
            </a:r>
            <a:endParaRPr sz="1200" b="1" dirty="0">
              <a:latin typeface="メイリオ"/>
              <a:ea typeface="メイリオ"/>
              <a:cs typeface="メイリオ"/>
            </a:endParaRPr>
          </a:p>
          <a:p>
            <a:pPr>
              <a:buNone/>
            </a:pPr>
            <a:r>
              <a:rPr sz="1200" dirty="0">
                <a:latin typeface="メイリオ"/>
                <a:ea typeface="メイリオ"/>
                <a:cs typeface="メイリオ"/>
              </a:rPr>
              <a:t>一定の防火対象物の管理権原者は、火災による被害を防止するため、資格を有する者の中から防火管理者を選任し、必要な防火管理業務を行わせなければな</a:t>
            </a:r>
            <a:r>
              <a:rPr lang="ja-JP" altLang="en-US" sz="1200" dirty="0">
                <a:latin typeface="メイリオ"/>
                <a:ea typeface="メイリオ"/>
                <a:cs typeface="メイリオ"/>
              </a:rPr>
              <a:t>らない</a:t>
            </a:r>
            <a:r>
              <a:rPr sz="1200" dirty="0">
                <a:latin typeface="メイリオ"/>
                <a:ea typeface="メイリオ"/>
                <a:cs typeface="メイリオ"/>
              </a:rPr>
              <a:t>。</a:t>
            </a:r>
          </a:p>
          <a:p>
            <a:pPr>
              <a:buNone/>
            </a:pPr>
            <a:r>
              <a:rPr sz="1200" dirty="0" err="1">
                <a:latin typeface="メイリオ"/>
                <a:ea typeface="メイリオ"/>
                <a:cs typeface="メイリオ"/>
              </a:rPr>
              <a:t>防火管理者の主な業務は、次のとおり</a:t>
            </a:r>
            <a:r>
              <a:rPr lang="ja-JP" altLang="en-US" sz="1200" b="1" dirty="0">
                <a:latin typeface="メイリオ"/>
                <a:ea typeface="メイリオ"/>
                <a:cs typeface="メイリオ"/>
              </a:rPr>
              <a:t>（令第</a:t>
            </a:r>
            <a:r>
              <a:rPr lang="en-US" altLang="ja-JP" sz="1200" b="1" dirty="0">
                <a:latin typeface="メイリオ"/>
                <a:ea typeface="メイリオ"/>
                <a:cs typeface="メイリオ"/>
              </a:rPr>
              <a:t>3</a:t>
            </a:r>
            <a:r>
              <a:rPr lang="ja-JP" altLang="en-US" sz="1200" b="1" dirty="0">
                <a:latin typeface="メイリオ"/>
                <a:ea typeface="メイリオ"/>
                <a:cs typeface="メイリオ"/>
              </a:rPr>
              <a:t>条の</a:t>
            </a:r>
            <a:r>
              <a:rPr lang="en-US" altLang="ja-JP" sz="1200" b="1" dirty="0">
                <a:latin typeface="メイリオ"/>
                <a:ea typeface="メイリオ"/>
                <a:cs typeface="メイリオ"/>
              </a:rPr>
              <a:t>2</a:t>
            </a:r>
            <a:r>
              <a:rPr lang="ja-JP" altLang="en-US" sz="1200" b="1" dirty="0">
                <a:latin typeface="メイリオ"/>
                <a:ea typeface="メイリオ"/>
                <a:cs typeface="メイリオ"/>
              </a:rPr>
              <a:t>→則第</a:t>
            </a:r>
            <a:r>
              <a:rPr lang="en-US" altLang="ja-JP" sz="1200" b="1" dirty="0">
                <a:latin typeface="メイリオ"/>
                <a:ea typeface="メイリオ"/>
                <a:cs typeface="メイリオ"/>
              </a:rPr>
              <a:t>3</a:t>
            </a:r>
            <a:r>
              <a:rPr lang="ja-JP" altLang="en-US" sz="1200" b="1" dirty="0">
                <a:latin typeface="メイリオ"/>
                <a:ea typeface="メイリオ"/>
                <a:cs typeface="メイリオ"/>
              </a:rPr>
              <a:t>条）</a:t>
            </a:r>
            <a:endParaRPr sz="1200" b="1" dirty="0">
              <a:latin typeface="メイリオ"/>
              <a:ea typeface="メイリオ"/>
              <a:cs typeface="メイリオ"/>
            </a:endParaRPr>
          </a:p>
          <a:p>
            <a:pPr>
              <a:buFont typeface="Arial"/>
              <a:buChar char="•"/>
            </a:pPr>
            <a:r>
              <a:rPr sz="1200" dirty="0" err="1">
                <a:solidFill>
                  <a:srgbClr val="FF0000"/>
                </a:solidFill>
                <a:latin typeface="メイリオ"/>
                <a:ea typeface="メイリオ"/>
                <a:cs typeface="メイリオ"/>
              </a:rPr>
              <a:t>消防計画の作成</a:t>
            </a:r>
            <a:r>
              <a:rPr sz="1200" dirty="0">
                <a:solidFill>
                  <a:srgbClr val="FF0000"/>
                </a:solidFill>
                <a:latin typeface="メイリオ"/>
                <a:ea typeface="メイリオ"/>
                <a:cs typeface="メイリオ"/>
              </a:rPr>
              <a:t> </a:t>
            </a:r>
          </a:p>
          <a:p>
            <a:pPr>
              <a:buFont typeface="Arial"/>
              <a:buChar char="•"/>
            </a:pPr>
            <a:r>
              <a:rPr sz="1200" dirty="0" err="1">
                <a:solidFill>
                  <a:srgbClr val="FF0000"/>
                </a:solidFill>
                <a:latin typeface="メイリオ"/>
                <a:ea typeface="メイリオ"/>
                <a:cs typeface="メイリオ"/>
              </a:rPr>
              <a:t>消火、通報および避難訓練の実施</a:t>
            </a:r>
            <a:r>
              <a:rPr sz="1200" dirty="0">
                <a:solidFill>
                  <a:srgbClr val="FF0000"/>
                </a:solidFill>
                <a:latin typeface="メイリオ"/>
                <a:ea typeface="メイリオ"/>
                <a:cs typeface="メイリオ"/>
              </a:rPr>
              <a:t> </a:t>
            </a:r>
          </a:p>
          <a:p>
            <a:pPr>
              <a:buFont typeface="Arial"/>
              <a:buChar char="•"/>
            </a:pPr>
            <a:r>
              <a:rPr sz="1200" dirty="0" err="1">
                <a:solidFill>
                  <a:srgbClr val="FF0000"/>
                </a:solidFill>
                <a:latin typeface="メイリオ"/>
                <a:ea typeface="メイリオ"/>
                <a:cs typeface="メイリオ"/>
              </a:rPr>
              <a:t>消防用設備等の点検・整備</a:t>
            </a:r>
            <a:r>
              <a:rPr sz="1200" dirty="0">
                <a:solidFill>
                  <a:srgbClr val="FF0000"/>
                </a:solidFill>
                <a:latin typeface="メイリオ"/>
                <a:ea typeface="メイリオ"/>
                <a:cs typeface="メイリオ"/>
              </a:rPr>
              <a:t> </a:t>
            </a:r>
          </a:p>
          <a:p>
            <a:pPr>
              <a:buFont typeface="Arial"/>
              <a:buChar char="•"/>
            </a:pPr>
            <a:r>
              <a:rPr sz="1200" dirty="0" err="1">
                <a:solidFill>
                  <a:srgbClr val="FF0000"/>
                </a:solidFill>
                <a:latin typeface="メイリオ"/>
                <a:ea typeface="メイリオ"/>
                <a:cs typeface="メイリオ"/>
              </a:rPr>
              <a:t>火気の使用や取扱いに関する監督</a:t>
            </a:r>
            <a:r>
              <a:rPr sz="1200" dirty="0">
                <a:solidFill>
                  <a:srgbClr val="FF0000"/>
                </a:solidFill>
                <a:latin typeface="メイリオ"/>
                <a:ea typeface="メイリオ"/>
                <a:cs typeface="メイリオ"/>
              </a:rPr>
              <a:t> </a:t>
            </a:r>
          </a:p>
          <a:p>
            <a:pPr>
              <a:buFont typeface="Arial"/>
              <a:buChar char="•"/>
            </a:pPr>
            <a:r>
              <a:rPr sz="1200" dirty="0" err="1">
                <a:solidFill>
                  <a:srgbClr val="FF0000"/>
                </a:solidFill>
                <a:latin typeface="メイリオ"/>
                <a:ea typeface="メイリオ"/>
                <a:cs typeface="メイリオ"/>
              </a:rPr>
              <a:t>避難施設の維持管理</a:t>
            </a:r>
            <a:r>
              <a:rPr sz="1200" dirty="0">
                <a:solidFill>
                  <a:srgbClr val="FF0000"/>
                </a:solidFill>
                <a:latin typeface="メイリオ"/>
                <a:ea typeface="メイリオ"/>
                <a:cs typeface="メイリオ"/>
              </a:rPr>
              <a:t> </a:t>
            </a:r>
          </a:p>
          <a:p>
            <a:pPr>
              <a:buFont typeface="Arial"/>
              <a:buChar char="•"/>
            </a:pPr>
            <a:r>
              <a:rPr sz="1200" dirty="0" err="1">
                <a:solidFill>
                  <a:srgbClr val="FF0000"/>
                </a:solidFill>
                <a:latin typeface="メイリオ"/>
                <a:ea typeface="メイリオ"/>
                <a:cs typeface="メイリオ"/>
              </a:rPr>
              <a:t>収容人員の管理</a:t>
            </a:r>
            <a:r>
              <a:rPr sz="1200" dirty="0">
                <a:solidFill>
                  <a:srgbClr val="FF0000"/>
                </a:solidFill>
                <a:latin typeface="メイリオ"/>
                <a:ea typeface="メイリオ"/>
                <a:cs typeface="メイリオ"/>
              </a:rPr>
              <a:t> </a:t>
            </a:r>
          </a:p>
          <a:p>
            <a:pPr>
              <a:buFont typeface="Arial"/>
              <a:buChar char="•"/>
            </a:pPr>
            <a:r>
              <a:rPr sz="1200" dirty="0" err="1">
                <a:solidFill>
                  <a:srgbClr val="FF0000"/>
                </a:solidFill>
                <a:latin typeface="メイリオ"/>
                <a:ea typeface="メイリオ"/>
                <a:cs typeface="メイリオ"/>
              </a:rPr>
              <a:t>その他、防火管理上必要な業務</a:t>
            </a:r>
            <a:r>
              <a:rPr sz="1200" dirty="0">
                <a:solidFill>
                  <a:srgbClr val="FF0000"/>
                </a:solidFill>
                <a:latin typeface="メイリオ"/>
                <a:ea typeface="メイリオ"/>
                <a:cs typeface="メイリオ"/>
              </a:rPr>
              <a:t> </a:t>
            </a:r>
          </a:p>
          <a:p>
            <a:pPr>
              <a:buNone/>
            </a:pPr>
            <a:r>
              <a:rPr sz="1200" dirty="0" err="1">
                <a:latin typeface="メイリオ"/>
                <a:ea typeface="メイリオ"/>
                <a:cs typeface="メイリオ"/>
              </a:rPr>
              <a:t>防火管理者を選任または解任した場合、</a:t>
            </a:r>
            <a:r>
              <a:rPr sz="1200" dirty="0" err="1">
                <a:solidFill>
                  <a:srgbClr val="FF0000"/>
                </a:solidFill>
                <a:latin typeface="メイリオ"/>
                <a:ea typeface="メイリオ"/>
                <a:cs typeface="メイリオ"/>
              </a:rPr>
              <a:t>管理権原者は、遅滞なく消防長または消防署長へ届け出なければな</a:t>
            </a:r>
            <a:r>
              <a:rPr lang="ja-JP" altLang="en-US" sz="1200" dirty="0">
                <a:solidFill>
                  <a:srgbClr val="FF0000"/>
                </a:solidFill>
                <a:latin typeface="メイリオ"/>
                <a:ea typeface="メイリオ"/>
                <a:cs typeface="メイリオ"/>
              </a:rPr>
              <a:t>らない</a:t>
            </a:r>
            <a:r>
              <a:rPr sz="1200" dirty="0">
                <a:latin typeface="メイリオ"/>
                <a:ea typeface="メイリオ"/>
                <a:cs typeface="メイリオ"/>
              </a:rPr>
              <a:t>。</a:t>
            </a:r>
          </a:p>
          <a:p>
            <a:pPr>
              <a:buNone/>
            </a:pPr>
            <a:r>
              <a:rPr sz="1200" dirty="0" err="1">
                <a:latin typeface="メイリオ"/>
                <a:ea typeface="メイリオ"/>
                <a:cs typeface="メイリオ"/>
              </a:rPr>
              <a:t>防火管理者の選任が必要となる基準は、防火対象物の用途や収容人員によって異な</a:t>
            </a:r>
            <a:r>
              <a:rPr lang="ja-JP" altLang="en-US" sz="1200" dirty="0">
                <a:latin typeface="メイリオ"/>
                <a:ea typeface="メイリオ"/>
                <a:cs typeface="メイリオ"/>
              </a:rPr>
              <a:t>る</a:t>
            </a:r>
            <a:r>
              <a:rPr sz="1200" dirty="0">
                <a:latin typeface="メイリオ"/>
                <a:ea typeface="メイリオ"/>
                <a:cs typeface="メイリオ"/>
              </a:rPr>
              <a:t>。主な基準は、収容人員が10人以上、30人以上または50人以上となるもの</a:t>
            </a:r>
          </a:p>
          <a:p>
            <a:pPr>
              <a:buNone/>
            </a:pPr>
            <a:r>
              <a:rPr sz="1200" b="1" dirty="0">
                <a:latin typeface="メイリオ"/>
                <a:ea typeface="メイリオ"/>
                <a:cs typeface="メイリオ"/>
              </a:rPr>
              <a:t>2．防火対象物の点検・報告制度</a:t>
            </a:r>
            <a:r>
              <a:rPr lang="ja-JP" altLang="en-US" sz="1200" b="1" dirty="0">
                <a:latin typeface="メイリオ"/>
                <a:ea typeface="メイリオ"/>
                <a:cs typeface="メイリオ"/>
              </a:rPr>
              <a:t>（法第８条の２の２→令第４条の２の２）</a:t>
            </a:r>
            <a:endParaRPr sz="1200" b="1" dirty="0">
              <a:latin typeface="メイリオ"/>
              <a:ea typeface="メイリオ"/>
              <a:cs typeface="メイリオ"/>
            </a:endParaRPr>
          </a:p>
          <a:p>
            <a:pPr>
              <a:buNone/>
            </a:pPr>
            <a:r>
              <a:rPr sz="1200" dirty="0">
                <a:latin typeface="メイリオ"/>
                <a:ea typeface="メイリオ"/>
                <a:cs typeface="メイリオ"/>
              </a:rPr>
              <a:t>一定の防火対象物の管理権原者は、防火対象物点検資格者に防火管理上必要な事項を点検させ、その</a:t>
            </a:r>
            <a:r>
              <a:rPr sz="1200" dirty="0">
                <a:solidFill>
                  <a:srgbClr val="FF0000"/>
                </a:solidFill>
                <a:latin typeface="メイリオ"/>
                <a:ea typeface="メイリオ"/>
                <a:cs typeface="メイリオ"/>
              </a:rPr>
              <a:t>結果を1年に1回、消防長または消防署長へ報告</a:t>
            </a:r>
            <a:r>
              <a:rPr sz="1200" dirty="0">
                <a:latin typeface="メイリオ"/>
                <a:ea typeface="メイリオ"/>
                <a:cs typeface="メイリオ"/>
              </a:rPr>
              <a:t>。</a:t>
            </a:r>
          </a:p>
          <a:p>
            <a:pPr>
              <a:buNone/>
            </a:pPr>
            <a:r>
              <a:rPr sz="1200" dirty="0">
                <a:latin typeface="メイリオ"/>
                <a:ea typeface="メイリオ"/>
                <a:cs typeface="メイリオ"/>
              </a:rPr>
              <a:t>点検報告が必要となる主な防火対象物は、消防法施行令別表第1に掲げる劇場、飲食店、物品販売店舗、旅館・ホテル、病院、社会福祉施設、複合用途防火対象物、地下街などのうち、次のいずれかに該当するもの</a:t>
            </a:r>
            <a:r>
              <a:rPr sz="1200" dirty="0">
                <a:solidFill>
                  <a:srgbClr val="FF0000"/>
                </a:solidFill>
                <a:latin typeface="メイリオ"/>
                <a:ea typeface="メイリオ"/>
                <a:cs typeface="メイリオ"/>
              </a:rPr>
              <a:t>（防火管理義務あり）</a:t>
            </a:r>
          </a:p>
          <a:p>
            <a:pPr>
              <a:buFont typeface="Arial"/>
              <a:buChar char="•"/>
            </a:pPr>
            <a:r>
              <a:rPr sz="1200" dirty="0">
                <a:solidFill>
                  <a:srgbClr val="FF0000"/>
                </a:solidFill>
                <a:latin typeface="メイリオ"/>
                <a:ea typeface="メイリオ"/>
                <a:cs typeface="メイリオ"/>
              </a:rPr>
              <a:t>収容人員が300人以上のもの </a:t>
            </a:r>
          </a:p>
          <a:p>
            <a:pPr>
              <a:buFont typeface="Arial"/>
              <a:buChar char="•"/>
            </a:pPr>
            <a:r>
              <a:rPr sz="1200" dirty="0">
                <a:solidFill>
                  <a:srgbClr val="FF0000"/>
                </a:solidFill>
                <a:latin typeface="メイリオ"/>
                <a:ea typeface="メイリオ"/>
                <a:cs typeface="メイリオ"/>
              </a:rPr>
              <a:t>収容人員が300人未満で、特定用途が避難階以外の階にあり、避難に使用できる階段が原則として1系統しかないもの </a:t>
            </a:r>
          </a:p>
          <a:p>
            <a:pPr>
              <a:buNone/>
            </a:pPr>
            <a:r>
              <a:rPr sz="1200" dirty="0" err="1">
                <a:solidFill>
                  <a:srgbClr val="FF0000"/>
                </a:solidFill>
                <a:latin typeface="メイリオ"/>
                <a:ea typeface="メイリオ"/>
                <a:cs typeface="メイリオ"/>
              </a:rPr>
              <a:t>ただし、屋外階段など安全な避難経路が確保されている場合や、一定の要件を満たす部分は対象から除かれることがあります</a:t>
            </a:r>
            <a:r>
              <a:rPr sz="1200" dirty="0">
                <a:solidFill>
                  <a:srgbClr val="FF0000"/>
                </a:solidFill>
                <a:latin typeface="メイリオ"/>
                <a:ea typeface="メイリオ"/>
                <a:cs typeface="メイリオ"/>
              </a:rPr>
              <a:t>。</a:t>
            </a:r>
          </a:p>
          <a:p>
            <a:pPr>
              <a:buNone/>
            </a:pPr>
            <a:r>
              <a:rPr sz="1200" dirty="0">
                <a:latin typeface="メイリオ"/>
                <a:ea typeface="メイリオ"/>
                <a:cs typeface="メイリオ"/>
              </a:rPr>
              <a:t>また、一定の防火対象物については、消防機関による検査を受け、継続して適正に管理されていると認められれば、</a:t>
            </a:r>
            <a:r>
              <a:rPr sz="1200" dirty="0">
                <a:solidFill>
                  <a:srgbClr val="FF0000"/>
                </a:solidFill>
                <a:latin typeface="メイリオ"/>
                <a:ea typeface="メイリオ"/>
                <a:cs typeface="メイリオ"/>
              </a:rPr>
              <a:t>点検・報告義務が免除される特例認定制度があり。認定を受けた場合の有効期間は3年間。</a:t>
            </a:r>
          </a:p>
          <a:p>
            <a:pPr>
              <a:buNone/>
            </a:pPr>
            <a:r>
              <a:rPr sz="1200" b="1" dirty="0">
                <a:latin typeface="メイリオ"/>
                <a:ea typeface="メイリオ"/>
                <a:cs typeface="メイリオ"/>
              </a:rPr>
              <a:t>3．自衛消防組織</a:t>
            </a:r>
            <a:r>
              <a:rPr lang="ja-JP" altLang="en-US" sz="1200" b="1" dirty="0">
                <a:latin typeface="メイリオ"/>
                <a:ea typeface="メイリオ"/>
                <a:cs typeface="メイリオ"/>
              </a:rPr>
              <a:t>（法第８条の２の５→令第４条の２の４）</a:t>
            </a:r>
            <a:endParaRPr sz="1200" b="1" dirty="0">
              <a:latin typeface="メイリオ"/>
              <a:ea typeface="メイリオ"/>
              <a:cs typeface="メイリオ"/>
            </a:endParaRPr>
          </a:p>
          <a:p>
            <a:pPr>
              <a:buNone/>
            </a:pPr>
            <a:r>
              <a:rPr sz="1200" dirty="0">
                <a:latin typeface="メイリオ"/>
                <a:ea typeface="メイリオ"/>
                <a:cs typeface="メイリオ"/>
              </a:rPr>
              <a:t>多数の人が利用する大規模な防火対象物では、火災や地震などが発生した際に、初期消火、通報、避難誘導などを円滑に行うため、自衛消防組織を</a:t>
            </a:r>
            <a:r>
              <a:rPr lang="ja-JP" altLang="en-US" sz="1200" dirty="0">
                <a:latin typeface="メイリオ"/>
                <a:ea typeface="メイリオ"/>
                <a:cs typeface="メイリオ"/>
              </a:rPr>
              <a:t>設置（法第</a:t>
            </a:r>
            <a:r>
              <a:rPr lang="en-US" altLang="ja-JP" sz="1200" dirty="0">
                <a:latin typeface="メイリオ"/>
                <a:ea typeface="メイリオ"/>
                <a:cs typeface="メイリオ"/>
              </a:rPr>
              <a:t>8</a:t>
            </a:r>
            <a:r>
              <a:rPr lang="ja-JP" altLang="en-US" sz="1200" dirty="0">
                <a:latin typeface="メイリオ"/>
                <a:ea typeface="メイリオ"/>
                <a:cs typeface="メイリオ"/>
              </a:rPr>
              <a:t>条の</a:t>
            </a:r>
            <a:r>
              <a:rPr lang="en-US" altLang="ja-JP" sz="1200" dirty="0">
                <a:latin typeface="メイリオ"/>
                <a:ea typeface="メイリオ"/>
                <a:cs typeface="メイリオ"/>
              </a:rPr>
              <a:t>2</a:t>
            </a:r>
            <a:r>
              <a:rPr lang="ja-JP" altLang="en-US" sz="1200" dirty="0">
                <a:latin typeface="メイリオ"/>
                <a:ea typeface="メイリオ"/>
                <a:cs typeface="メイリオ"/>
              </a:rPr>
              <a:t>の</a:t>
            </a:r>
            <a:r>
              <a:rPr lang="en-US" altLang="ja-JP" sz="1200" dirty="0">
                <a:latin typeface="メイリオ"/>
                <a:ea typeface="メイリオ"/>
                <a:cs typeface="メイリオ"/>
              </a:rPr>
              <a:t>5</a:t>
            </a:r>
            <a:r>
              <a:rPr lang="ja-JP" altLang="en-US" sz="1200" dirty="0">
                <a:latin typeface="メイリオ"/>
                <a:ea typeface="メイリオ"/>
                <a:cs typeface="メイリオ"/>
              </a:rPr>
              <a:t>→令第</a:t>
            </a:r>
            <a:r>
              <a:rPr lang="en-US" altLang="ja-JP" sz="1200" dirty="0">
                <a:latin typeface="メイリオ"/>
                <a:ea typeface="メイリオ"/>
                <a:cs typeface="メイリオ"/>
              </a:rPr>
              <a:t>4</a:t>
            </a:r>
            <a:r>
              <a:rPr lang="ja-JP" altLang="en-US" sz="1200" dirty="0">
                <a:latin typeface="メイリオ"/>
                <a:ea typeface="メイリオ"/>
                <a:cs typeface="メイリオ"/>
              </a:rPr>
              <a:t>条の</a:t>
            </a:r>
            <a:r>
              <a:rPr lang="en-US" altLang="ja-JP" sz="1200" dirty="0">
                <a:latin typeface="メイリオ"/>
                <a:ea typeface="メイリオ"/>
                <a:cs typeface="メイリオ"/>
              </a:rPr>
              <a:t>2</a:t>
            </a:r>
            <a:r>
              <a:rPr lang="ja-JP" altLang="en-US" sz="1200" dirty="0">
                <a:latin typeface="メイリオ"/>
                <a:ea typeface="メイリオ"/>
                <a:cs typeface="メイリオ"/>
              </a:rPr>
              <a:t>の</a:t>
            </a:r>
            <a:r>
              <a:rPr lang="en-US" altLang="ja-JP" sz="1200" dirty="0">
                <a:latin typeface="メイリオ"/>
                <a:ea typeface="メイリオ"/>
                <a:cs typeface="メイリオ"/>
              </a:rPr>
              <a:t>4</a:t>
            </a:r>
            <a:r>
              <a:rPr lang="ja-JP" altLang="en-US" sz="1200" dirty="0">
                <a:latin typeface="メイリオ"/>
                <a:ea typeface="メイリオ"/>
                <a:cs typeface="メイリオ"/>
              </a:rPr>
              <a:t>）</a:t>
            </a:r>
            <a:endParaRPr sz="1200" dirty="0">
              <a:latin typeface="メイリオ"/>
              <a:ea typeface="メイリオ"/>
              <a:cs typeface="メイリオ"/>
            </a:endParaRPr>
          </a:p>
          <a:p>
            <a:pPr>
              <a:buNone/>
            </a:pPr>
            <a:r>
              <a:rPr sz="1200" dirty="0" err="1">
                <a:latin typeface="メイリオ"/>
                <a:ea typeface="メイリオ"/>
                <a:cs typeface="メイリオ"/>
              </a:rPr>
              <a:t>自衛消防組織を設置または変更した場合、管理権原者は必要事項を消防長または消防署長へ</a:t>
            </a:r>
            <a:r>
              <a:rPr lang="ja-JP" altLang="en-US" sz="1200" dirty="0">
                <a:latin typeface="メイリオ"/>
                <a:ea typeface="メイリオ"/>
                <a:cs typeface="メイリオ"/>
              </a:rPr>
              <a:t>届出</a:t>
            </a:r>
            <a:r>
              <a:rPr sz="1200" dirty="0">
                <a:latin typeface="メイリオ"/>
                <a:ea typeface="メイリオ"/>
                <a:cs typeface="メイリオ"/>
              </a:rPr>
              <a:t>。</a:t>
            </a:r>
          </a:p>
          <a:p>
            <a:pPr>
              <a:buNone/>
            </a:pPr>
            <a:r>
              <a:rPr sz="1200" dirty="0" err="1">
                <a:latin typeface="メイリオ"/>
                <a:ea typeface="メイリオ"/>
                <a:cs typeface="メイリオ"/>
              </a:rPr>
              <a:t>自衛消防組織の設置対象となる建築物の規模は、地階を除く階数に応じて定め</a:t>
            </a:r>
            <a:r>
              <a:rPr lang="ja-JP" altLang="en-US" sz="1200" dirty="0" err="1">
                <a:latin typeface="メイリオ"/>
                <a:ea typeface="メイリオ"/>
                <a:cs typeface="メイリオ"/>
              </a:rPr>
              <a:t>られて</a:t>
            </a:r>
            <a:r>
              <a:rPr lang="ja-JP" altLang="en-US" sz="1200" dirty="0">
                <a:latin typeface="メイリオ"/>
                <a:ea typeface="メイリオ"/>
                <a:cs typeface="メイリオ"/>
              </a:rPr>
              <a:t>いる</a:t>
            </a:r>
            <a:r>
              <a:rPr sz="1200" dirty="0">
                <a:latin typeface="メイリオ"/>
                <a:ea typeface="メイリオ"/>
                <a:cs typeface="メイリオ"/>
              </a:rPr>
              <a:t>。</a:t>
            </a:r>
            <a:r>
              <a:rPr sz="1200" dirty="0">
                <a:solidFill>
                  <a:srgbClr val="FF0000"/>
                </a:solidFill>
                <a:latin typeface="メイリオ"/>
                <a:ea typeface="メイリオ"/>
                <a:cs typeface="メイリオ"/>
              </a:rPr>
              <a:t>（</a:t>
            </a:r>
            <a:r>
              <a:rPr sz="1200" dirty="0" err="1">
                <a:solidFill>
                  <a:srgbClr val="FF0000"/>
                </a:solidFill>
                <a:latin typeface="メイリオ"/>
                <a:ea typeface="メイリオ"/>
                <a:cs typeface="メイリオ"/>
              </a:rPr>
              <a:t>対象用途に注意</a:t>
            </a:r>
            <a:r>
              <a:rPr sz="1200" dirty="0">
                <a:solidFill>
                  <a:srgbClr val="FF0000"/>
                </a:solidFill>
                <a:latin typeface="メイリオ"/>
                <a:ea typeface="メイリオ"/>
                <a:cs typeface="メイリオ"/>
              </a:rPr>
              <a:t>）</a:t>
            </a:r>
          </a:p>
          <a:p>
            <a:pPr>
              <a:buFont typeface="Arial"/>
              <a:buChar char="•"/>
            </a:pPr>
            <a:r>
              <a:rPr sz="1200" dirty="0">
                <a:solidFill>
                  <a:srgbClr val="FF0000"/>
                </a:solidFill>
                <a:latin typeface="メイリオ"/>
                <a:ea typeface="メイリオ"/>
                <a:cs typeface="メイリオ"/>
              </a:rPr>
              <a:t>11階以上：延べ面積1万平方メートル以上 </a:t>
            </a:r>
          </a:p>
          <a:p>
            <a:pPr>
              <a:buFont typeface="Arial"/>
              <a:buChar char="•"/>
            </a:pPr>
            <a:r>
              <a:rPr sz="1200" dirty="0">
                <a:solidFill>
                  <a:srgbClr val="FF0000"/>
                </a:solidFill>
                <a:latin typeface="メイリオ"/>
                <a:ea typeface="メイリオ"/>
                <a:cs typeface="メイリオ"/>
              </a:rPr>
              <a:t>5階以上10階以下：延べ面積2万平方メートル以上 </a:t>
            </a:r>
          </a:p>
          <a:p>
            <a:pPr>
              <a:buFont typeface="Arial"/>
              <a:buChar char="•"/>
            </a:pPr>
            <a:r>
              <a:rPr sz="1200" dirty="0">
                <a:solidFill>
                  <a:srgbClr val="FF0000"/>
                </a:solidFill>
                <a:latin typeface="メイリオ"/>
                <a:ea typeface="メイリオ"/>
                <a:cs typeface="メイリオ"/>
              </a:rPr>
              <a:t>4階以下：延べ面積5万平方メートル以上 </a:t>
            </a:r>
          </a:p>
          <a:p>
            <a:pPr>
              <a:buFont typeface="Arial"/>
              <a:buChar char="•"/>
            </a:pPr>
            <a:r>
              <a:rPr sz="1200" dirty="0" err="1">
                <a:solidFill>
                  <a:srgbClr val="FF0000"/>
                </a:solidFill>
                <a:latin typeface="メイリオ"/>
                <a:ea typeface="メイリオ"/>
                <a:cs typeface="メイリオ"/>
              </a:rPr>
              <a:t>地下街：延べ面積</a:t>
            </a:r>
            <a:r>
              <a:rPr lang="ja-JP" altLang="en-US" sz="1200" dirty="0">
                <a:solidFill>
                  <a:srgbClr val="FF0000"/>
                </a:solidFill>
                <a:latin typeface="メイリオ"/>
                <a:ea typeface="メイリオ"/>
                <a:cs typeface="メイリオ"/>
              </a:rPr>
              <a:t>千</a:t>
            </a:r>
            <a:r>
              <a:rPr sz="1200" dirty="0" err="1">
                <a:solidFill>
                  <a:srgbClr val="FF0000"/>
                </a:solidFill>
                <a:latin typeface="メイリオ"/>
                <a:ea typeface="メイリオ"/>
                <a:cs typeface="メイリオ"/>
              </a:rPr>
              <a:t>平方メートル以上</a:t>
            </a:r>
            <a:r>
              <a:rPr sz="1200" dirty="0">
                <a:solidFill>
                  <a:srgbClr val="FF0000"/>
                </a:solidFill>
                <a:latin typeface="メイリオ"/>
                <a:ea typeface="メイリオ"/>
                <a:cs typeface="メイリオ"/>
              </a:rPr>
              <a:t> </a:t>
            </a:r>
          </a:p>
          <a:p>
            <a:pPr>
              <a:buNone/>
            </a:pPr>
            <a:r>
              <a:rPr sz="1200" dirty="0" err="1">
                <a:solidFill>
                  <a:srgbClr val="FF0000"/>
                </a:solidFill>
                <a:latin typeface="メイリオ"/>
                <a:ea typeface="メイリオ"/>
                <a:cs typeface="メイリオ"/>
              </a:rPr>
              <a:t>複合用途防火対象物では、自衛消防組織の対象用途に使用される部分の床面積などを基準として判断します</a:t>
            </a:r>
            <a:r>
              <a:rPr sz="1200" dirty="0">
                <a:solidFill>
                  <a:srgbClr val="FF0000"/>
                </a:solidFill>
                <a:latin typeface="メイリオ"/>
                <a:ea typeface="メイリオ"/>
                <a:cs typeface="メイリオ"/>
              </a:rPr>
              <a:t>。</a:t>
            </a:r>
          </a:p>
          <a:p>
            <a:pPr>
              <a:buNone/>
            </a:pPr>
            <a:r>
              <a:rPr sz="1200" dirty="0">
                <a:latin typeface="メイリオ"/>
                <a:ea typeface="メイリオ"/>
                <a:cs typeface="メイリオ"/>
              </a:rPr>
              <a:t>自衛消防組織は、火災などの災害発生時に被害を最小限に抑えるための組織。平常時から役割分担や活動体制を定め、実践的な訓練を行うことが重要。</a:t>
            </a:r>
          </a:p>
        </p:txBody>
      </p:sp>
    </p:spTree>
    <p:extLst>
      <p:ext uri="{BB962C8B-B14F-4D97-AF65-F5344CB8AC3E}">
        <p14:creationId xmlns:p14="http://schemas.microsoft.com/office/powerpoint/2010/main" val="2628853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E2A4A4-B142-92D0-BCA0-8FF29779C339}"/>
              </a:ext>
            </a:extLst>
          </p:cNvPr>
          <p:cNvSpPr>
            <a:spLocks noGrp="1"/>
          </p:cNvSpPr>
          <p:nvPr>
            <p:ph type="title"/>
          </p:nvPr>
        </p:nvSpPr>
        <p:spPr/>
        <p:txBody>
          <a:bodyPr/>
          <a:lstStyle/>
          <a:p>
            <a:endParaRPr kumimoji="1" lang="ja-JP" altLang="en-US"/>
          </a:p>
        </p:txBody>
      </p:sp>
      <p:sp>
        <p:nvSpPr>
          <p:cNvPr id="3" name="スライド番号プレースホルダー 2">
            <a:extLst>
              <a:ext uri="{FF2B5EF4-FFF2-40B4-BE49-F238E27FC236}">
                <a16:creationId xmlns:a16="http://schemas.microsoft.com/office/drawing/2014/main" id="{3035079E-29F3-A6D8-9556-ED0F5666E917}"/>
              </a:ext>
            </a:extLst>
          </p:cNvPr>
          <p:cNvSpPr>
            <a:spLocks noGrp="1"/>
          </p:cNvSpPr>
          <p:nvPr>
            <p:ph type="sldNum" sz="quarter" idx="12"/>
          </p:nvPr>
        </p:nvSpPr>
        <p:spPr/>
        <p:txBody>
          <a:bodyPr/>
          <a:lstStyle/>
          <a:p>
            <a:fld id="{4932B27F-0834-4F11-AF0D-3B42CF9EE089}" type="slidenum">
              <a:rPr lang="ja-JP" altLang="en-US" smtClean="0"/>
              <a:pPr/>
              <a:t>53</a:t>
            </a:fld>
            <a:endParaRPr lang="ja-JP" altLang="en-US" dirty="0"/>
          </a:p>
        </p:txBody>
      </p:sp>
      <p:sp>
        <p:nvSpPr>
          <p:cNvPr id="5" name="テキスト ボックス 4">
            <a:extLst>
              <a:ext uri="{FF2B5EF4-FFF2-40B4-BE49-F238E27FC236}">
                <a16:creationId xmlns:a16="http://schemas.microsoft.com/office/drawing/2014/main" id="{275FFBE9-45B5-251D-9CD1-979E9E65A953}"/>
              </a:ext>
            </a:extLst>
          </p:cNvPr>
          <p:cNvSpPr txBox="1"/>
          <p:nvPr/>
        </p:nvSpPr>
        <p:spPr bwMode="auto">
          <a:xfrm>
            <a:off x="228602" y="198000"/>
            <a:ext cx="11734800" cy="655564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square">
            <a:spAutoFit/>
          </a:bodyPr>
          <a:lstStyle/>
          <a:p>
            <a:pPr>
              <a:buNone/>
            </a:pPr>
            <a:r>
              <a:rPr lang="ja-JP" altLang="en-US" sz="1050" b="1" dirty="0">
                <a:latin typeface="メイリオ" panose="020B0604030504040204" pitchFamily="50" charset="-128"/>
                <a:ea typeface="メイリオ" panose="020B0604030504040204" pitchFamily="50" charset="-128"/>
              </a:rPr>
              <a:t>第</a:t>
            </a:r>
            <a:r>
              <a:rPr lang="en-US" altLang="ja-JP" sz="1050" b="1" dirty="0">
                <a:latin typeface="メイリオ" panose="020B0604030504040204" pitchFamily="50" charset="-128"/>
                <a:ea typeface="メイリオ" panose="020B0604030504040204" pitchFamily="50" charset="-128"/>
              </a:rPr>
              <a:t>1</a:t>
            </a:r>
            <a:r>
              <a:rPr lang="ja-JP" altLang="en-US" sz="1050" b="1" dirty="0">
                <a:latin typeface="メイリオ" panose="020B0604030504040204" pitchFamily="50" charset="-128"/>
                <a:ea typeface="メイリオ" panose="020B0604030504040204" pitchFamily="50" charset="-128"/>
              </a:rPr>
              <a:t>問</a:t>
            </a:r>
          </a:p>
          <a:p>
            <a:pPr>
              <a:buNone/>
            </a:pPr>
            <a:r>
              <a:rPr lang="ja-JP" altLang="en-US" sz="1050" dirty="0">
                <a:latin typeface="メイリオ" panose="020B0604030504040204" pitchFamily="50" charset="-128"/>
                <a:ea typeface="メイリオ" panose="020B0604030504040204" pitchFamily="50" charset="-128"/>
              </a:rPr>
              <a:t>防炎性能を有する製品の使用が義務付けられる主な目的はどれですか。</a:t>
            </a:r>
          </a:p>
          <a:p>
            <a:pPr>
              <a:buNone/>
            </a:pPr>
            <a:r>
              <a:rPr lang="ja-JP" altLang="en-US" sz="1050" dirty="0">
                <a:latin typeface="メイリオ" panose="020B0604030504040204" pitchFamily="50" charset="-128"/>
                <a:ea typeface="メイリオ" panose="020B0604030504040204" pitchFamily="50" charset="-128"/>
              </a:rPr>
              <a:t>① 建物の耐震性能を高めるため</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② 火災の初期拡大を抑えるため</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③ 室内の温度を一定に保つため</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④ 建物の防音性能を高めるため</a:t>
            </a:r>
          </a:p>
          <a:p>
            <a:pPr>
              <a:buNone/>
            </a:pPr>
            <a:r>
              <a:rPr lang="ja-JP" altLang="en-US" sz="1050" b="1" dirty="0">
                <a:latin typeface="メイリオ" panose="020B0604030504040204" pitchFamily="50" charset="-128"/>
                <a:ea typeface="メイリオ" panose="020B0604030504040204" pitchFamily="50" charset="-128"/>
              </a:rPr>
              <a:t>正解：②　解説：</a:t>
            </a:r>
            <a:r>
              <a:rPr lang="ja-JP" altLang="en-US" sz="1050" dirty="0">
                <a:latin typeface="メイリオ" panose="020B0604030504040204" pitchFamily="50" charset="-128"/>
                <a:ea typeface="メイリオ" panose="020B0604030504040204" pitchFamily="50" charset="-128"/>
              </a:rPr>
              <a:t> 防炎製品は、小さな火が接しても燃え広がりにくく、火災の初期拡大を抑えて避難時間を確保する効果が期待されます。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第</a:t>
            </a:r>
            <a:r>
              <a:rPr lang="en-US" altLang="ja-JP" sz="1050" b="1" dirty="0">
                <a:latin typeface="メイリオ" panose="020B0604030504040204" pitchFamily="50" charset="-128"/>
                <a:ea typeface="メイリオ" panose="020B0604030504040204" pitchFamily="50" charset="-128"/>
              </a:rPr>
              <a:t>2</a:t>
            </a:r>
            <a:r>
              <a:rPr lang="ja-JP" altLang="en-US" sz="1050" b="1" dirty="0">
                <a:latin typeface="メイリオ" panose="020B0604030504040204" pitchFamily="50" charset="-128"/>
                <a:ea typeface="メイリオ" panose="020B0604030504040204" pitchFamily="50" charset="-128"/>
              </a:rPr>
              <a:t>問</a:t>
            </a:r>
          </a:p>
          <a:p>
            <a:pPr>
              <a:buNone/>
            </a:pPr>
            <a:r>
              <a:rPr lang="ja-JP" altLang="en-US" sz="1050" dirty="0">
                <a:latin typeface="メイリオ" panose="020B0604030504040204" pitchFamily="50" charset="-128"/>
                <a:ea typeface="メイリオ" panose="020B0604030504040204" pitchFamily="50" charset="-128"/>
              </a:rPr>
              <a:t>高さを基準として防炎規制の対象となる高層建築物は、原則としてどれですか。</a:t>
            </a:r>
          </a:p>
          <a:p>
            <a:pPr>
              <a:buNone/>
            </a:pPr>
            <a:r>
              <a:rPr lang="ja-JP" altLang="en-US" sz="1050" dirty="0">
                <a:latin typeface="メイリオ" panose="020B0604030504040204" pitchFamily="50" charset="-128"/>
                <a:ea typeface="メイリオ" panose="020B0604030504040204" pitchFamily="50" charset="-128"/>
              </a:rPr>
              <a:t>① 高さ</a:t>
            </a:r>
            <a:r>
              <a:rPr lang="en-US" altLang="ja-JP" sz="1050" dirty="0">
                <a:latin typeface="メイリオ" panose="020B0604030504040204" pitchFamily="50" charset="-128"/>
                <a:ea typeface="メイリオ" panose="020B0604030504040204" pitchFamily="50" charset="-128"/>
              </a:rPr>
              <a:t>15</a:t>
            </a:r>
            <a:r>
              <a:rPr lang="ja-JP" altLang="en-US" sz="1050" dirty="0">
                <a:latin typeface="メイリオ" panose="020B0604030504040204" pitchFamily="50" charset="-128"/>
                <a:ea typeface="メイリオ" panose="020B0604030504040204" pitchFamily="50" charset="-128"/>
              </a:rPr>
              <a:t>メートルを超える建築物</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② 高さ</a:t>
            </a:r>
            <a:r>
              <a:rPr lang="en-US" altLang="ja-JP" sz="1050" dirty="0">
                <a:latin typeface="メイリオ" panose="020B0604030504040204" pitchFamily="50" charset="-128"/>
                <a:ea typeface="メイリオ" panose="020B0604030504040204" pitchFamily="50" charset="-128"/>
              </a:rPr>
              <a:t>20</a:t>
            </a:r>
            <a:r>
              <a:rPr lang="ja-JP" altLang="en-US" sz="1050" dirty="0">
                <a:latin typeface="メイリオ" panose="020B0604030504040204" pitchFamily="50" charset="-128"/>
                <a:ea typeface="メイリオ" panose="020B0604030504040204" pitchFamily="50" charset="-128"/>
              </a:rPr>
              <a:t>メートルを超える建築物</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③ 高さ</a:t>
            </a:r>
            <a:r>
              <a:rPr lang="en-US" altLang="ja-JP" sz="1050" dirty="0">
                <a:latin typeface="メイリオ" panose="020B0604030504040204" pitchFamily="50" charset="-128"/>
                <a:ea typeface="メイリオ" panose="020B0604030504040204" pitchFamily="50" charset="-128"/>
              </a:rPr>
              <a:t>31</a:t>
            </a:r>
            <a:r>
              <a:rPr lang="ja-JP" altLang="en-US" sz="1050" dirty="0">
                <a:latin typeface="メイリオ" panose="020B0604030504040204" pitchFamily="50" charset="-128"/>
                <a:ea typeface="メイリオ" panose="020B0604030504040204" pitchFamily="50" charset="-128"/>
              </a:rPr>
              <a:t>メートルを超える建築物</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④ 高さ</a:t>
            </a:r>
            <a:r>
              <a:rPr lang="en-US" altLang="ja-JP" sz="1050" dirty="0">
                <a:latin typeface="メイリオ" panose="020B0604030504040204" pitchFamily="50" charset="-128"/>
                <a:ea typeface="メイリオ" panose="020B0604030504040204" pitchFamily="50" charset="-128"/>
              </a:rPr>
              <a:t>50</a:t>
            </a:r>
            <a:r>
              <a:rPr lang="ja-JP" altLang="en-US" sz="1050" dirty="0">
                <a:latin typeface="メイリオ" panose="020B0604030504040204" pitchFamily="50" charset="-128"/>
                <a:ea typeface="メイリオ" panose="020B0604030504040204" pitchFamily="50" charset="-128"/>
              </a:rPr>
              <a:t>メートルを超える建築物</a:t>
            </a:r>
          </a:p>
          <a:p>
            <a:pPr>
              <a:buNone/>
            </a:pPr>
            <a:r>
              <a:rPr lang="ja-JP" altLang="en-US" sz="1050" b="1" dirty="0">
                <a:latin typeface="メイリオ" panose="020B0604030504040204" pitchFamily="50" charset="-128"/>
                <a:ea typeface="メイリオ" panose="020B0604030504040204" pitchFamily="50" charset="-128"/>
              </a:rPr>
              <a:t>正解：③　解説：</a:t>
            </a:r>
            <a:r>
              <a:rPr lang="ja-JP" altLang="en-US" sz="1050" dirty="0">
                <a:latin typeface="メイリオ" panose="020B0604030504040204" pitchFamily="50" charset="-128"/>
                <a:ea typeface="メイリオ" panose="020B0604030504040204" pitchFamily="50" charset="-128"/>
              </a:rPr>
              <a:t> 高さ</a:t>
            </a:r>
            <a:r>
              <a:rPr lang="en-US" altLang="ja-JP" sz="1050" dirty="0">
                <a:latin typeface="メイリオ" panose="020B0604030504040204" pitchFamily="50" charset="-128"/>
                <a:ea typeface="メイリオ" panose="020B0604030504040204" pitchFamily="50" charset="-128"/>
              </a:rPr>
              <a:t>31</a:t>
            </a:r>
            <a:r>
              <a:rPr lang="ja-JP" altLang="en-US" sz="1050" dirty="0">
                <a:latin typeface="メイリオ" panose="020B0604030504040204" pitchFamily="50" charset="-128"/>
                <a:ea typeface="メイリオ" panose="020B0604030504040204" pitchFamily="50" charset="-128"/>
              </a:rPr>
              <a:t>メートルを超える高層建築物は、防炎規制の対象となる防火対象物に含まれます。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第</a:t>
            </a:r>
            <a:r>
              <a:rPr lang="en-US" altLang="ja-JP" sz="1050" b="1" dirty="0">
                <a:latin typeface="メイリオ" panose="020B0604030504040204" pitchFamily="50" charset="-128"/>
                <a:ea typeface="メイリオ" panose="020B0604030504040204" pitchFamily="50" charset="-128"/>
              </a:rPr>
              <a:t>3</a:t>
            </a:r>
            <a:r>
              <a:rPr lang="ja-JP" altLang="en-US" sz="1050" b="1" dirty="0">
                <a:latin typeface="メイリオ" panose="020B0604030504040204" pitchFamily="50" charset="-128"/>
                <a:ea typeface="メイリオ" panose="020B0604030504040204" pitchFamily="50" charset="-128"/>
              </a:rPr>
              <a:t>問</a:t>
            </a:r>
          </a:p>
          <a:p>
            <a:pPr>
              <a:buNone/>
            </a:pPr>
            <a:r>
              <a:rPr lang="ja-JP" altLang="en-US" sz="1050" dirty="0">
                <a:latin typeface="メイリオ" panose="020B0604030504040204" pitchFamily="50" charset="-128"/>
                <a:ea typeface="メイリオ" panose="020B0604030504040204" pitchFamily="50" charset="-128"/>
              </a:rPr>
              <a:t>次のうち、主な防炎対象物品に該当しないものはどれですか。</a:t>
            </a:r>
          </a:p>
          <a:p>
            <a:pPr>
              <a:buNone/>
            </a:pPr>
            <a:r>
              <a:rPr lang="ja-JP" altLang="en-US" sz="1050" dirty="0">
                <a:latin typeface="メイリオ" panose="020B0604030504040204" pitchFamily="50" charset="-128"/>
                <a:ea typeface="メイリオ" panose="020B0604030504040204" pitchFamily="50" charset="-128"/>
              </a:rPr>
              <a:t>① 布製のブラインド</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② じゅうたん</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③ 工事用シート</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④ 金属製のロッカー</a:t>
            </a:r>
          </a:p>
          <a:p>
            <a:pPr>
              <a:buNone/>
            </a:pPr>
            <a:r>
              <a:rPr lang="ja-JP" altLang="en-US" sz="1050" b="1" dirty="0">
                <a:latin typeface="メイリオ" panose="020B0604030504040204" pitchFamily="50" charset="-128"/>
                <a:ea typeface="メイリオ" panose="020B0604030504040204" pitchFamily="50" charset="-128"/>
              </a:rPr>
              <a:t>正解：④　解説：</a:t>
            </a:r>
            <a:r>
              <a:rPr lang="ja-JP" altLang="en-US" sz="1050" dirty="0">
                <a:latin typeface="メイリオ" panose="020B0604030504040204" pitchFamily="50" charset="-128"/>
                <a:ea typeface="メイリオ" panose="020B0604030504040204" pitchFamily="50" charset="-128"/>
              </a:rPr>
              <a:t> 金属製のロッカーは、燃え広がる布製品などではないため、防炎対象物品には該当しません。</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第</a:t>
            </a:r>
            <a:r>
              <a:rPr lang="en-US" altLang="ja-JP" sz="1050" b="1" dirty="0">
                <a:latin typeface="メイリオ" panose="020B0604030504040204" pitchFamily="50" charset="-128"/>
                <a:ea typeface="メイリオ" panose="020B0604030504040204" pitchFamily="50" charset="-128"/>
              </a:rPr>
              <a:t>4</a:t>
            </a:r>
            <a:r>
              <a:rPr lang="ja-JP" altLang="en-US" sz="1050" b="1" dirty="0">
                <a:latin typeface="メイリオ" panose="020B0604030504040204" pitchFamily="50" charset="-128"/>
                <a:ea typeface="メイリオ" panose="020B0604030504040204" pitchFamily="50" charset="-128"/>
              </a:rPr>
              <a:t>問</a:t>
            </a:r>
          </a:p>
          <a:p>
            <a:pPr>
              <a:buNone/>
            </a:pPr>
            <a:r>
              <a:rPr lang="ja-JP" altLang="en-US" sz="1050" dirty="0">
                <a:latin typeface="メイリオ" panose="020B0604030504040204" pitchFamily="50" charset="-128"/>
                <a:ea typeface="メイリオ" panose="020B0604030504040204" pitchFamily="50" charset="-128"/>
              </a:rPr>
              <a:t>防炎性能の基準として定められているものの組合せはどれですか。</a:t>
            </a:r>
          </a:p>
          <a:p>
            <a:pPr>
              <a:buNone/>
            </a:pPr>
            <a:r>
              <a:rPr lang="ja-JP" altLang="en-US" sz="1050" dirty="0">
                <a:latin typeface="メイリオ" panose="020B0604030504040204" pitchFamily="50" charset="-128"/>
                <a:ea typeface="メイリオ" panose="020B0604030504040204" pitchFamily="50" charset="-128"/>
              </a:rPr>
              <a:t>① 残炎時間・残じん時間・炭化面積</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② 耐震強度・防音性能・断熱性能</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③ 発煙量・室内温度・避難距離</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④ 放水時間・水圧・消火薬剤量</a:t>
            </a:r>
          </a:p>
          <a:p>
            <a:pPr>
              <a:buNone/>
            </a:pPr>
            <a:r>
              <a:rPr lang="ja-JP" altLang="en-US" sz="1050" b="1" dirty="0">
                <a:latin typeface="メイリオ" panose="020B0604030504040204" pitchFamily="50" charset="-128"/>
                <a:ea typeface="メイリオ" panose="020B0604030504040204" pitchFamily="50" charset="-128"/>
              </a:rPr>
              <a:t>正解：①　解説：</a:t>
            </a:r>
            <a:r>
              <a:rPr lang="ja-JP" altLang="en-US" sz="1050" dirty="0">
                <a:latin typeface="メイリオ" panose="020B0604030504040204" pitchFamily="50" charset="-128"/>
                <a:ea typeface="メイリオ" panose="020B0604030504040204" pitchFamily="50" charset="-128"/>
              </a:rPr>
              <a:t> 防炎性能の基準は、物品の種類に応じて、残炎時間、残じん時間、炭化面積などについて定められています。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第</a:t>
            </a:r>
            <a:r>
              <a:rPr lang="en-US" altLang="ja-JP" sz="1050" b="1" dirty="0">
                <a:latin typeface="メイリオ" panose="020B0604030504040204" pitchFamily="50" charset="-128"/>
                <a:ea typeface="メイリオ" panose="020B0604030504040204" pitchFamily="50" charset="-128"/>
              </a:rPr>
              <a:t>5</a:t>
            </a:r>
            <a:r>
              <a:rPr lang="ja-JP" altLang="en-US" sz="1050" b="1" dirty="0">
                <a:latin typeface="メイリオ" panose="020B0604030504040204" pitchFamily="50" charset="-128"/>
                <a:ea typeface="メイリオ" panose="020B0604030504040204" pitchFamily="50" charset="-128"/>
              </a:rPr>
              <a:t>問</a:t>
            </a:r>
          </a:p>
          <a:p>
            <a:pPr>
              <a:buNone/>
            </a:pPr>
            <a:r>
              <a:rPr lang="ja-JP" altLang="en-US" sz="1050" dirty="0">
                <a:latin typeface="メイリオ" panose="020B0604030504040204" pitchFamily="50" charset="-128"/>
                <a:ea typeface="メイリオ" panose="020B0604030504040204" pitchFamily="50" charset="-128"/>
              </a:rPr>
              <a:t>防炎性能について、最も適切な説明はどれですか。</a:t>
            </a:r>
          </a:p>
          <a:p>
            <a:pPr>
              <a:buNone/>
            </a:pPr>
            <a:r>
              <a:rPr lang="ja-JP" altLang="en-US" sz="1050" dirty="0">
                <a:latin typeface="メイリオ" panose="020B0604030504040204" pitchFamily="50" charset="-128"/>
                <a:ea typeface="メイリオ" panose="020B0604030504040204" pitchFamily="50" charset="-128"/>
              </a:rPr>
              <a:t>① 火が接しても絶対に燃えない性能</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② 火災を自動的に消火する性能</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③ 小さな火が接しても燃え広がりにくい性能</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④ 建物への煙の侵入を完全に防ぐ性能</a:t>
            </a:r>
          </a:p>
          <a:p>
            <a:pPr>
              <a:buNone/>
            </a:pPr>
            <a:r>
              <a:rPr lang="ja-JP" altLang="en-US" sz="1050" b="1" dirty="0">
                <a:latin typeface="メイリオ" panose="020B0604030504040204" pitchFamily="50" charset="-128"/>
                <a:ea typeface="メイリオ" panose="020B0604030504040204" pitchFamily="50" charset="-128"/>
              </a:rPr>
              <a:t>正解：③　解説：</a:t>
            </a:r>
            <a:r>
              <a:rPr lang="ja-JP" altLang="en-US" sz="1050" dirty="0">
                <a:latin typeface="メイリオ" panose="020B0604030504040204" pitchFamily="50" charset="-128"/>
                <a:ea typeface="メイリオ" panose="020B0604030504040204" pitchFamily="50" charset="-128"/>
              </a:rPr>
              <a:t> 防炎性能とは、物品が全く燃えないことではなく、小さな火が接しても燃え広がりにくく、火災拡大の原因になりにくい性能をいいます。</a:t>
            </a:r>
          </a:p>
        </p:txBody>
      </p:sp>
    </p:spTree>
    <p:extLst>
      <p:ext uri="{BB962C8B-B14F-4D97-AF65-F5344CB8AC3E}">
        <p14:creationId xmlns:p14="http://schemas.microsoft.com/office/powerpoint/2010/main" val="25791972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83A8392-76AA-CB4A-9516-C4C78295C403}"/>
              </a:ext>
            </a:extLst>
          </p:cNvPr>
          <p:cNvSpPr>
            <a:spLocks noGrp="1"/>
          </p:cNvSpPr>
          <p:nvPr>
            <p:ph type="title"/>
          </p:nvPr>
        </p:nvSpPr>
        <p:spPr/>
        <p:txBody>
          <a:bodyPr/>
          <a:lstStyle/>
          <a:p>
            <a:endParaRPr kumimoji="1" lang="ja-JP" altLang="en-US"/>
          </a:p>
        </p:txBody>
      </p:sp>
      <p:sp>
        <p:nvSpPr>
          <p:cNvPr id="3" name="スライド番号プレースホルダー 2">
            <a:extLst>
              <a:ext uri="{FF2B5EF4-FFF2-40B4-BE49-F238E27FC236}">
                <a16:creationId xmlns:a16="http://schemas.microsoft.com/office/drawing/2014/main" id="{C92AD186-9EE5-25CD-D93E-E4EE5DCCA718}"/>
              </a:ext>
            </a:extLst>
          </p:cNvPr>
          <p:cNvSpPr>
            <a:spLocks noGrp="1"/>
          </p:cNvSpPr>
          <p:nvPr>
            <p:ph type="sldNum" sz="quarter" idx="12"/>
          </p:nvPr>
        </p:nvSpPr>
        <p:spPr/>
        <p:txBody>
          <a:bodyPr/>
          <a:lstStyle/>
          <a:p>
            <a:fld id="{4932B27F-0834-4F11-AF0D-3B42CF9EE089}" type="slidenum">
              <a:rPr lang="ja-JP" altLang="en-US" smtClean="0"/>
              <a:pPr/>
              <a:t>54</a:t>
            </a:fld>
            <a:endParaRPr lang="ja-JP" altLang="en-US" dirty="0"/>
          </a:p>
        </p:txBody>
      </p:sp>
      <p:sp>
        <p:nvSpPr>
          <p:cNvPr id="5" name="テキスト ボックス 4">
            <a:extLst>
              <a:ext uri="{FF2B5EF4-FFF2-40B4-BE49-F238E27FC236}">
                <a16:creationId xmlns:a16="http://schemas.microsoft.com/office/drawing/2014/main" id="{33D6C869-1655-B3F8-EAC9-4E42E36C745D}"/>
              </a:ext>
            </a:extLst>
          </p:cNvPr>
          <p:cNvSpPr txBox="1"/>
          <p:nvPr/>
        </p:nvSpPr>
        <p:spPr bwMode="auto">
          <a:xfrm>
            <a:off x="364710" y="36596"/>
            <a:ext cx="11628120" cy="655564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square">
            <a:spAutoFit/>
          </a:bodyPr>
          <a:lstStyle/>
          <a:p>
            <a:pPr>
              <a:buNone/>
            </a:pPr>
            <a:r>
              <a:rPr lang="ja-JP" altLang="en-US" sz="1050" b="1" dirty="0">
                <a:latin typeface="メイリオ" panose="020B0604030504040204" pitchFamily="50" charset="-128"/>
                <a:ea typeface="メイリオ" panose="020B0604030504040204" pitchFamily="50" charset="-128"/>
              </a:rPr>
              <a:t>第６問</a:t>
            </a:r>
          </a:p>
          <a:p>
            <a:pPr>
              <a:buNone/>
            </a:pPr>
            <a:r>
              <a:rPr lang="ja-JP" altLang="en-US" sz="1050" dirty="0">
                <a:latin typeface="メイリオ" panose="020B0604030504040204" pitchFamily="50" charset="-128"/>
                <a:ea typeface="メイリオ" panose="020B0604030504040204" pitchFamily="50" charset="-128"/>
              </a:rPr>
              <a:t>防火管理者の主な業務に該当しないものはどれですか。</a:t>
            </a:r>
          </a:p>
          <a:p>
            <a:pPr>
              <a:buNone/>
            </a:pPr>
            <a:r>
              <a:rPr lang="ja-JP" altLang="en-US" sz="1050" dirty="0">
                <a:latin typeface="メイリオ" panose="020B0604030504040204" pitchFamily="50" charset="-128"/>
                <a:ea typeface="メイリオ" panose="020B0604030504040204" pitchFamily="50" charset="-128"/>
              </a:rPr>
              <a:t>① 消防計画の作成</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② 消火・通報・避難訓練の実施</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③ 消防用設備等の点検・整備</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④ 建築確認申請の審査</a:t>
            </a:r>
          </a:p>
          <a:p>
            <a:pPr>
              <a:buNone/>
            </a:pPr>
            <a:r>
              <a:rPr lang="ja-JP" altLang="en-US" sz="1050" b="1" dirty="0">
                <a:latin typeface="メイリオ" panose="020B0604030504040204" pitchFamily="50" charset="-128"/>
                <a:ea typeface="メイリオ" panose="020B0604030504040204" pitchFamily="50" charset="-128"/>
              </a:rPr>
              <a:t>正解：④　解説：</a:t>
            </a:r>
            <a:r>
              <a:rPr lang="ja-JP" altLang="en-US" sz="1050" dirty="0">
                <a:latin typeface="メイリオ" panose="020B0604030504040204" pitchFamily="50" charset="-128"/>
                <a:ea typeface="メイリオ" panose="020B0604030504040204" pitchFamily="50" charset="-128"/>
              </a:rPr>
              <a:t> 建築確認申請の審査は、防火管理者の業務ではありません。防火管理者は、消防計画の作成や訓練、設備の点検・整備などを行います。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第７問</a:t>
            </a:r>
          </a:p>
          <a:p>
            <a:pPr>
              <a:buNone/>
            </a:pPr>
            <a:r>
              <a:rPr lang="ja-JP" altLang="en-US" sz="1050" dirty="0">
                <a:latin typeface="メイリオ" panose="020B0604030504040204" pitchFamily="50" charset="-128"/>
                <a:ea typeface="メイリオ" panose="020B0604030504040204" pitchFamily="50" charset="-128"/>
              </a:rPr>
              <a:t>防火管理者を選任または解任した場合、管理権原者が行う手続として正しいものはどれですか。</a:t>
            </a:r>
          </a:p>
          <a:p>
            <a:pPr>
              <a:buNone/>
            </a:pPr>
            <a:r>
              <a:rPr lang="ja-JP" altLang="en-US" sz="1050" dirty="0">
                <a:latin typeface="メイリオ" panose="020B0604030504040204" pitchFamily="50" charset="-128"/>
                <a:ea typeface="メイリオ" panose="020B0604030504040204" pitchFamily="50" charset="-128"/>
              </a:rPr>
              <a:t>① 警察署長へ届け出る</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② 消防長または消防署長へ届け出る</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③ 都道府県知事の許可を受ける</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④ 特に手続は必要ない</a:t>
            </a:r>
          </a:p>
          <a:p>
            <a:pPr>
              <a:buNone/>
            </a:pPr>
            <a:r>
              <a:rPr lang="ja-JP" altLang="en-US" sz="1050" b="1" dirty="0">
                <a:latin typeface="メイリオ" panose="020B0604030504040204" pitchFamily="50" charset="-128"/>
                <a:ea typeface="メイリオ" panose="020B0604030504040204" pitchFamily="50" charset="-128"/>
              </a:rPr>
              <a:t>正解：②　解説：</a:t>
            </a:r>
            <a:r>
              <a:rPr lang="ja-JP" altLang="en-US" sz="1050" dirty="0">
                <a:latin typeface="メイリオ" panose="020B0604030504040204" pitchFamily="50" charset="-128"/>
                <a:ea typeface="メイリオ" panose="020B0604030504040204" pitchFamily="50" charset="-128"/>
              </a:rPr>
              <a:t> 管理権原者は、防火管理者を選任または解任した場合、遅滞なく消防長または消防署長へ届け出なければなりません。</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第８問</a:t>
            </a:r>
          </a:p>
          <a:p>
            <a:pPr>
              <a:buNone/>
            </a:pPr>
            <a:r>
              <a:rPr lang="ja-JP" altLang="en-US" sz="1050" dirty="0">
                <a:latin typeface="メイリオ" panose="020B0604030504040204" pitchFamily="50" charset="-128"/>
                <a:ea typeface="メイリオ" panose="020B0604030504040204" pitchFamily="50" charset="-128"/>
              </a:rPr>
              <a:t>防火対象物の点検・報告について、正しいものはどれですか。</a:t>
            </a:r>
          </a:p>
          <a:p>
            <a:pPr>
              <a:buNone/>
            </a:pPr>
            <a:r>
              <a:rPr lang="ja-JP" altLang="en-US" sz="1050" dirty="0">
                <a:latin typeface="メイリオ" panose="020B0604030504040204" pitchFamily="50" charset="-128"/>
                <a:ea typeface="メイリオ" panose="020B0604030504040204" pitchFamily="50" charset="-128"/>
              </a:rPr>
              <a:t>① 防火管理者が</a:t>
            </a:r>
            <a:r>
              <a:rPr lang="en-US" altLang="ja-JP" sz="1050" dirty="0">
                <a:latin typeface="メイリオ" panose="020B0604030504040204" pitchFamily="50" charset="-128"/>
                <a:ea typeface="メイリオ" panose="020B0604030504040204" pitchFamily="50" charset="-128"/>
              </a:rPr>
              <a:t>10</a:t>
            </a:r>
            <a:r>
              <a:rPr lang="ja-JP" altLang="en-US" sz="1050" dirty="0">
                <a:latin typeface="メイリオ" panose="020B0604030504040204" pitchFamily="50" charset="-128"/>
                <a:ea typeface="メイリオ" panose="020B0604030504040204" pitchFamily="50" charset="-128"/>
              </a:rPr>
              <a:t>年に</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回点検する</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② 建築士が</a:t>
            </a:r>
            <a:r>
              <a:rPr lang="en-US" altLang="ja-JP" sz="1050" dirty="0">
                <a:latin typeface="メイリオ" panose="020B0604030504040204" pitchFamily="50" charset="-128"/>
                <a:ea typeface="メイリオ" panose="020B0604030504040204" pitchFamily="50" charset="-128"/>
              </a:rPr>
              <a:t>3</a:t>
            </a:r>
            <a:r>
              <a:rPr lang="ja-JP" altLang="en-US" sz="1050" dirty="0">
                <a:latin typeface="メイリオ" panose="020B0604030504040204" pitchFamily="50" charset="-128"/>
                <a:ea typeface="メイリオ" panose="020B0604030504040204" pitchFamily="50" charset="-128"/>
              </a:rPr>
              <a:t>年に</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回点検する</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③ 防火対象物点検資格者が点検し、</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年に</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回報告する</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④ 管理権原者が毎月、警察署へ報告する</a:t>
            </a:r>
          </a:p>
          <a:p>
            <a:pPr>
              <a:buNone/>
            </a:pPr>
            <a:r>
              <a:rPr lang="ja-JP" altLang="en-US" sz="1050" b="1" dirty="0">
                <a:latin typeface="メイリオ" panose="020B0604030504040204" pitchFamily="50" charset="-128"/>
                <a:ea typeface="メイリオ" panose="020B0604030504040204" pitchFamily="50" charset="-128"/>
              </a:rPr>
              <a:t>正解：③　解説：</a:t>
            </a:r>
            <a:r>
              <a:rPr lang="ja-JP" altLang="en-US" sz="1050" dirty="0">
                <a:latin typeface="メイリオ" panose="020B0604030504040204" pitchFamily="50" charset="-128"/>
                <a:ea typeface="メイリオ" panose="020B0604030504040204" pitchFamily="50" charset="-128"/>
              </a:rPr>
              <a:t> 一定の防火対象物では、防火対象物点検資格者に防火管理上必要な事項を点検させ、その結果を</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年に</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回、消防長または消防署長へ報告します。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第９問</a:t>
            </a:r>
          </a:p>
          <a:p>
            <a:pPr>
              <a:buNone/>
            </a:pPr>
            <a:r>
              <a:rPr lang="ja-JP" altLang="en-US" sz="1050" dirty="0">
                <a:latin typeface="メイリオ" panose="020B0604030504040204" pitchFamily="50" charset="-128"/>
                <a:ea typeface="メイリオ" panose="020B0604030504040204" pitchFamily="50" charset="-128"/>
              </a:rPr>
              <a:t>自衛消防組織の設置が必要となる建築物の規模について、正しいものはどれですか。</a:t>
            </a:r>
          </a:p>
          <a:p>
            <a:pPr>
              <a:buNone/>
            </a:pPr>
            <a:r>
              <a:rPr lang="ja-JP" altLang="en-US" sz="1050" dirty="0">
                <a:latin typeface="メイリオ" panose="020B0604030504040204" pitchFamily="50" charset="-128"/>
                <a:ea typeface="メイリオ" panose="020B0604030504040204" pitchFamily="50" charset="-128"/>
              </a:rPr>
              <a:t>① </a:t>
            </a:r>
            <a:r>
              <a:rPr lang="en-US" altLang="ja-JP" sz="1050" dirty="0">
                <a:latin typeface="メイリオ" panose="020B0604030504040204" pitchFamily="50" charset="-128"/>
                <a:ea typeface="メイリオ" panose="020B0604030504040204" pitchFamily="50" charset="-128"/>
              </a:rPr>
              <a:t>11</a:t>
            </a:r>
            <a:r>
              <a:rPr lang="ja-JP" altLang="en-US" sz="1050" dirty="0">
                <a:latin typeface="メイリオ" panose="020B0604030504040204" pitchFamily="50" charset="-128"/>
                <a:ea typeface="メイリオ" panose="020B0604030504040204" pitchFamily="50" charset="-128"/>
              </a:rPr>
              <a:t>階以上で、延べ面積</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万平方メートル以上</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② </a:t>
            </a:r>
            <a:r>
              <a:rPr lang="en-US" altLang="ja-JP" sz="1050" dirty="0">
                <a:latin typeface="メイリオ" panose="020B0604030504040204" pitchFamily="50" charset="-128"/>
                <a:ea typeface="メイリオ" panose="020B0604030504040204" pitchFamily="50" charset="-128"/>
              </a:rPr>
              <a:t>11</a:t>
            </a:r>
            <a:r>
              <a:rPr lang="ja-JP" altLang="en-US" sz="1050" dirty="0">
                <a:latin typeface="メイリオ" panose="020B0604030504040204" pitchFamily="50" charset="-128"/>
                <a:ea typeface="メイリオ" panose="020B0604030504040204" pitchFamily="50" charset="-128"/>
              </a:rPr>
              <a:t>階以上で、延べ面積</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a:t>
            </a:r>
            <a:r>
              <a:rPr lang="en-US" altLang="ja-JP" sz="1050" dirty="0">
                <a:latin typeface="メイリオ" panose="020B0604030504040204" pitchFamily="50" charset="-128"/>
                <a:ea typeface="メイリオ" panose="020B0604030504040204" pitchFamily="50" charset="-128"/>
              </a:rPr>
              <a:t>000</a:t>
            </a:r>
            <a:r>
              <a:rPr lang="ja-JP" altLang="en-US" sz="1050" dirty="0">
                <a:latin typeface="メイリオ" panose="020B0604030504040204" pitchFamily="50" charset="-128"/>
                <a:ea typeface="メイリオ" panose="020B0604030504040204" pitchFamily="50" charset="-128"/>
              </a:rPr>
              <a:t>平方メートル以上</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③ </a:t>
            </a:r>
            <a:r>
              <a:rPr lang="en-US" altLang="ja-JP" sz="1050" dirty="0">
                <a:latin typeface="メイリオ" panose="020B0604030504040204" pitchFamily="50" charset="-128"/>
                <a:ea typeface="メイリオ" panose="020B0604030504040204" pitchFamily="50" charset="-128"/>
              </a:rPr>
              <a:t>5</a:t>
            </a:r>
            <a:r>
              <a:rPr lang="ja-JP" altLang="en-US" sz="1050" dirty="0">
                <a:latin typeface="メイリオ" panose="020B0604030504040204" pitchFamily="50" charset="-128"/>
                <a:ea typeface="メイリオ" panose="020B0604030504040204" pitchFamily="50" charset="-128"/>
              </a:rPr>
              <a:t>階以上</a:t>
            </a:r>
            <a:r>
              <a:rPr lang="en-US" altLang="ja-JP" sz="1050" dirty="0">
                <a:latin typeface="メイリオ" panose="020B0604030504040204" pitchFamily="50" charset="-128"/>
                <a:ea typeface="メイリオ" panose="020B0604030504040204" pitchFamily="50" charset="-128"/>
              </a:rPr>
              <a:t>10</a:t>
            </a:r>
            <a:r>
              <a:rPr lang="ja-JP" altLang="en-US" sz="1050" dirty="0">
                <a:latin typeface="メイリオ" panose="020B0604030504040204" pitchFamily="50" charset="-128"/>
                <a:ea typeface="メイリオ" panose="020B0604030504040204" pitchFamily="50" charset="-128"/>
              </a:rPr>
              <a:t>階以下で、延べ面積</a:t>
            </a:r>
            <a:r>
              <a:rPr lang="en-US" altLang="ja-JP" sz="1050" dirty="0">
                <a:latin typeface="メイリオ" panose="020B0604030504040204" pitchFamily="50" charset="-128"/>
                <a:ea typeface="メイリオ" panose="020B0604030504040204" pitchFamily="50" charset="-128"/>
              </a:rPr>
              <a:t>5</a:t>
            </a:r>
            <a:r>
              <a:rPr lang="ja-JP" altLang="en-US" sz="1050" dirty="0">
                <a:latin typeface="メイリオ" panose="020B0604030504040204" pitchFamily="50" charset="-128"/>
                <a:ea typeface="メイリオ" panose="020B0604030504040204" pitchFamily="50" charset="-128"/>
              </a:rPr>
              <a:t>、</a:t>
            </a:r>
            <a:r>
              <a:rPr lang="en-US" altLang="ja-JP" sz="1050" dirty="0">
                <a:latin typeface="メイリオ" panose="020B0604030504040204" pitchFamily="50" charset="-128"/>
                <a:ea typeface="メイリオ" panose="020B0604030504040204" pitchFamily="50" charset="-128"/>
              </a:rPr>
              <a:t>000</a:t>
            </a:r>
            <a:r>
              <a:rPr lang="ja-JP" altLang="en-US" sz="1050" dirty="0">
                <a:latin typeface="メイリオ" panose="020B0604030504040204" pitchFamily="50" charset="-128"/>
                <a:ea typeface="メイリオ" panose="020B0604030504040204" pitchFamily="50" charset="-128"/>
              </a:rPr>
              <a:t>平方メートル以上</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④ </a:t>
            </a:r>
            <a:r>
              <a:rPr lang="en-US" altLang="ja-JP" sz="1050" dirty="0">
                <a:latin typeface="メイリオ" panose="020B0604030504040204" pitchFamily="50" charset="-128"/>
                <a:ea typeface="メイリオ" panose="020B0604030504040204" pitchFamily="50" charset="-128"/>
              </a:rPr>
              <a:t>4</a:t>
            </a:r>
            <a:r>
              <a:rPr lang="ja-JP" altLang="en-US" sz="1050" dirty="0">
                <a:latin typeface="メイリオ" panose="020B0604030504040204" pitchFamily="50" charset="-128"/>
                <a:ea typeface="メイリオ" panose="020B0604030504040204" pitchFamily="50" charset="-128"/>
              </a:rPr>
              <a:t>階以下で、延べ面積</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万平方メートル以上</a:t>
            </a:r>
          </a:p>
          <a:p>
            <a:pPr>
              <a:buNone/>
            </a:pPr>
            <a:r>
              <a:rPr lang="ja-JP" altLang="en-US" sz="1050" b="1" dirty="0">
                <a:latin typeface="メイリオ" panose="020B0604030504040204" pitchFamily="50" charset="-128"/>
                <a:ea typeface="メイリオ" panose="020B0604030504040204" pitchFamily="50" charset="-128"/>
              </a:rPr>
              <a:t>正解：①　解説：</a:t>
            </a:r>
            <a:r>
              <a:rPr lang="ja-JP" altLang="en-US" sz="1050" dirty="0">
                <a:latin typeface="メイリオ" panose="020B0604030504040204" pitchFamily="50" charset="-128"/>
                <a:ea typeface="メイリオ" panose="020B0604030504040204" pitchFamily="50" charset="-128"/>
              </a:rPr>
              <a:t> 地階を除く階数が</a:t>
            </a:r>
            <a:r>
              <a:rPr lang="en-US" altLang="ja-JP" sz="1050" dirty="0">
                <a:latin typeface="メイリオ" panose="020B0604030504040204" pitchFamily="50" charset="-128"/>
                <a:ea typeface="メイリオ" panose="020B0604030504040204" pitchFamily="50" charset="-128"/>
              </a:rPr>
              <a:t>11</a:t>
            </a:r>
            <a:r>
              <a:rPr lang="ja-JP" altLang="en-US" sz="1050" dirty="0">
                <a:latin typeface="メイリオ" panose="020B0604030504040204" pitchFamily="50" charset="-128"/>
                <a:ea typeface="メイリオ" panose="020B0604030504040204" pitchFamily="50" charset="-128"/>
              </a:rPr>
              <a:t>階以上の建築物では、原則として延べ面積</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万平方メートル以上の場合に自衛消防組織の設置対象となります。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第１０問</a:t>
            </a:r>
          </a:p>
          <a:p>
            <a:pPr>
              <a:buNone/>
            </a:pPr>
            <a:r>
              <a:rPr lang="ja-JP" altLang="en-US" sz="1050" dirty="0">
                <a:latin typeface="メイリオ" panose="020B0604030504040204" pitchFamily="50" charset="-128"/>
                <a:ea typeface="メイリオ" panose="020B0604030504040204" pitchFamily="50" charset="-128"/>
              </a:rPr>
              <a:t>自衛消防組織の役割として最も適切なものはどれですか。</a:t>
            </a:r>
          </a:p>
          <a:p>
            <a:pPr>
              <a:buNone/>
            </a:pPr>
            <a:r>
              <a:rPr lang="ja-JP" altLang="en-US" sz="1050" dirty="0">
                <a:latin typeface="メイリオ" panose="020B0604030504040204" pitchFamily="50" charset="-128"/>
                <a:ea typeface="メイリオ" panose="020B0604030504040204" pitchFamily="50" charset="-128"/>
              </a:rPr>
              <a:t>① 建築物の設計や工事監理を行う</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② 火災時の初期消火、通報、避難誘導などを行う</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③ 消防法令違反に対して罰則を科す</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④ 火災保険の契約手続を行う</a:t>
            </a:r>
          </a:p>
          <a:p>
            <a:pPr>
              <a:buNone/>
            </a:pPr>
            <a:r>
              <a:rPr lang="ja-JP" altLang="en-US" sz="1050" b="1" dirty="0">
                <a:latin typeface="メイリオ" panose="020B0604030504040204" pitchFamily="50" charset="-128"/>
                <a:ea typeface="メイリオ" panose="020B0604030504040204" pitchFamily="50" charset="-128"/>
              </a:rPr>
              <a:t>正解：②　解説：</a:t>
            </a:r>
            <a:r>
              <a:rPr lang="ja-JP" altLang="en-US" sz="1050" dirty="0">
                <a:latin typeface="メイリオ" panose="020B0604030504040204" pitchFamily="50" charset="-128"/>
                <a:ea typeface="メイリオ" panose="020B0604030504040204" pitchFamily="50" charset="-128"/>
              </a:rPr>
              <a:t> 自衛消防組織は、火災や地震などの発生時に、初期消火、通報、避難誘導などを組織的に行い、被害を最小限に抑える役割を担います。</a:t>
            </a:r>
          </a:p>
        </p:txBody>
      </p:sp>
    </p:spTree>
    <p:extLst>
      <p:ext uri="{BB962C8B-B14F-4D97-AF65-F5344CB8AC3E}">
        <p14:creationId xmlns:p14="http://schemas.microsoft.com/office/powerpoint/2010/main" val="34651667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044B5C8-9E6E-BFF2-B8C8-5FF4C67E1949}"/>
              </a:ext>
            </a:extLst>
          </p:cNvPr>
          <p:cNvSpPr>
            <a:spLocks noGrp="1"/>
          </p:cNvSpPr>
          <p:nvPr>
            <p:ph type="title"/>
          </p:nvPr>
        </p:nvSpPr>
        <p:spPr/>
        <p:txBody>
          <a:bodyPr/>
          <a:lstStyle/>
          <a:p>
            <a:r>
              <a:t>６　火災調査に関する基礎知識</a:t>
            </a:r>
          </a:p>
        </p:txBody>
      </p:sp>
      <p:sp>
        <p:nvSpPr>
          <p:cNvPr id="3" name="スライド番号プレースホルダー 2">
            <a:extLst>
              <a:ext uri="{FF2B5EF4-FFF2-40B4-BE49-F238E27FC236}">
                <a16:creationId xmlns:a16="http://schemas.microsoft.com/office/drawing/2014/main" id="{8B376624-065D-ED43-6C9C-6B988629EC48}"/>
              </a:ext>
            </a:extLst>
          </p:cNvPr>
          <p:cNvSpPr>
            <a:spLocks noGrp="1"/>
          </p:cNvSpPr>
          <p:nvPr>
            <p:ph type="sldNum" idx="12"/>
          </p:nvPr>
        </p:nvSpPr>
        <p:spPr/>
        <p:txBody>
          <a:bodyPr/>
          <a:lstStyle/>
          <a:p>
            <a:fld id="{4932B27F-0834-4F11-AF0D-3B42CF9EE089}" type="slidenum">
              <a:rPr/>
              <a:t>55</a:t>
            </a:fld>
            <a:endParaRPr/>
          </a:p>
        </p:txBody>
      </p:sp>
      <p:sp>
        <p:nvSpPr>
          <p:cNvPr id="5" name="テキスト ボックス 4">
            <a:extLst>
              <a:ext uri="{FF2B5EF4-FFF2-40B4-BE49-F238E27FC236}">
                <a16:creationId xmlns:a16="http://schemas.microsoft.com/office/drawing/2014/main" id="{0A8A2EAB-6DBD-E5B4-722F-59EB182CC615}"/>
              </a:ext>
            </a:extLst>
          </p:cNvPr>
          <p:cNvSpPr>
            <a:spLocks noGrp="1"/>
          </p:cNvSpPr>
          <p:nvPr/>
        </p:nvSpPr>
        <p:spPr>
          <a:xfrm>
            <a:off x="192127" y="727762"/>
            <a:ext cx="11643360" cy="5262979"/>
          </a:xfrm>
          <a:prstGeom prst="rect">
            <a:avLst/>
          </a:prstGeom>
          <a:noFill/>
          <a:ln>
            <a:noFill/>
          </a:ln>
        </p:spPr>
        <p:txBody>
          <a:bodyPr wrap="square">
            <a:spAutoFit/>
          </a:bodyPr>
          <a:lstStyle/>
          <a:p>
            <a:pPr>
              <a:buNone/>
            </a:pPr>
            <a:r>
              <a:rPr sz="1400" b="1" dirty="0" err="1">
                <a:latin typeface="メイリオ"/>
                <a:ea typeface="メイリオ"/>
                <a:cs typeface="メイリオ"/>
              </a:rPr>
              <a:t>火災調査に関する基礎知識</a:t>
            </a:r>
            <a:endParaRPr sz="1400" b="1" dirty="0">
              <a:latin typeface="メイリオ"/>
              <a:ea typeface="メイリオ"/>
              <a:cs typeface="メイリオ"/>
            </a:endParaRPr>
          </a:p>
          <a:p>
            <a:pPr>
              <a:buNone/>
            </a:pPr>
            <a:r>
              <a:rPr sz="1400" dirty="0">
                <a:latin typeface="メイリオ"/>
                <a:ea typeface="メイリオ"/>
                <a:cs typeface="メイリオ"/>
              </a:rPr>
              <a:t>火災調査とは、火災の発生原因や火災による損害を明らかにし、今後の火災予防に役立てるために行う調査。</a:t>
            </a:r>
            <a:r>
              <a:rPr sz="1400" dirty="0">
                <a:solidFill>
                  <a:srgbClr val="FF0000"/>
                </a:solidFill>
                <a:latin typeface="メイリオ"/>
                <a:ea typeface="メイリオ"/>
                <a:cs typeface="メイリオ"/>
              </a:rPr>
              <a:t>消防長または消防署長は、消火活動とともに火災原因や損害の調査を行わなければな</a:t>
            </a:r>
            <a:r>
              <a:rPr lang="ja-JP" altLang="en-US" sz="1400" dirty="0">
                <a:solidFill>
                  <a:srgbClr val="FF0000"/>
                </a:solidFill>
                <a:latin typeface="メイリオ"/>
                <a:ea typeface="メイリオ"/>
                <a:cs typeface="メイリオ"/>
              </a:rPr>
              <a:t>らない</a:t>
            </a:r>
            <a:r>
              <a:rPr sz="1400" dirty="0">
                <a:solidFill>
                  <a:srgbClr val="FF0000"/>
                </a:solidFill>
                <a:latin typeface="メイリオ"/>
                <a:ea typeface="メイリオ"/>
                <a:cs typeface="メイリオ"/>
              </a:rPr>
              <a:t>。</a:t>
            </a:r>
            <a:r>
              <a:rPr lang="ja-JP" altLang="en-US" sz="1400" dirty="0">
                <a:solidFill>
                  <a:srgbClr val="FF0000"/>
                </a:solidFill>
                <a:latin typeface="メイリオ"/>
                <a:ea typeface="メイリオ"/>
                <a:cs typeface="メイリオ"/>
              </a:rPr>
              <a:t>（法第３１条）</a:t>
            </a:r>
            <a:endParaRPr sz="1400" dirty="0">
              <a:solidFill>
                <a:srgbClr val="FF0000"/>
              </a:solidFill>
              <a:latin typeface="メイリオ"/>
              <a:ea typeface="メイリオ"/>
              <a:cs typeface="メイリオ"/>
            </a:endParaRPr>
          </a:p>
          <a:p>
            <a:pPr>
              <a:buNone/>
            </a:pPr>
            <a:r>
              <a:rPr sz="1400" b="1" dirty="0">
                <a:latin typeface="メイリオ"/>
                <a:ea typeface="メイリオ"/>
                <a:cs typeface="メイリオ"/>
              </a:rPr>
              <a:t>1．消防長・消防署長の権限と義務</a:t>
            </a:r>
          </a:p>
          <a:p>
            <a:pPr>
              <a:buNone/>
            </a:pPr>
            <a:r>
              <a:rPr sz="1400" dirty="0" err="1">
                <a:latin typeface="メイリオ"/>
                <a:ea typeface="メイリオ"/>
                <a:cs typeface="メイリオ"/>
              </a:rPr>
              <a:t>火災調査を行うため、消防機関には主に次の権限が認められてい</a:t>
            </a:r>
            <a:r>
              <a:rPr lang="ja-JP" altLang="en-US" sz="1400" dirty="0">
                <a:latin typeface="メイリオ"/>
                <a:ea typeface="メイリオ"/>
                <a:cs typeface="メイリオ"/>
              </a:rPr>
              <a:t>る</a:t>
            </a:r>
            <a:r>
              <a:rPr sz="1400" dirty="0">
                <a:latin typeface="メイリオ"/>
                <a:ea typeface="メイリオ"/>
                <a:cs typeface="メイリオ"/>
              </a:rPr>
              <a:t>。</a:t>
            </a:r>
            <a:r>
              <a:rPr lang="ja-JP" altLang="en-US" sz="1400" dirty="0">
                <a:latin typeface="メイリオ"/>
                <a:ea typeface="メイリオ"/>
                <a:cs typeface="メイリオ"/>
              </a:rPr>
              <a:t>（法第３２条）</a:t>
            </a:r>
            <a:endParaRPr sz="1400" dirty="0">
              <a:solidFill>
                <a:srgbClr val="FF0000"/>
              </a:solidFill>
              <a:latin typeface="メイリオ"/>
              <a:ea typeface="メイリオ"/>
              <a:cs typeface="メイリオ"/>
            </a:endParaRPr>
          </a:p>
          <a:p>
            <a:pPr>
              <a:buFont typeface="Arial"/>
              <a:buChar char="•"/>
            </a:pPr>
            <a:r>
              <a:rPr sz="1400" dirty="0" err="1">
                <a:solidFill>
                  <a:srgbClr val="FF0000"/>
                </a:solidFill>
                <a:latin typeface="メイリオ"/>
                <a:ea typeface="メイリオ"/>
                <a:cs typeface="メイリオ"/>
              </a:rPr>
              <a:t>関係者に質問すること</a:t>
            </a:r>
            <a:r>
              <a:rPr sz="1400" dirty="0">
                <a:solidFill>
                  <a:srgbClr val="FF0000"/>
                </a:solidFill>
                <a:latin typeface="メイリオ"/>
                <a:ea typeface="メイリオ"/>
                <a:cs typeface="メイリオ"/>
              </a:rPr>
              <a:t> </a:t>
            </a:r>
          </a:p>
          <a:p>
            <a:pPr>
              <a:buFont typeface="Arial"/>
              <a:buChar char="•"/>
            </a:pPr>
            <a:r>
              <a:rPr sz="1400" dirty="0" err="1">
                <a:solidFill>
                  <a:srgbClr val="FF0000"/>
                </a:solidFill>
                <a:latin typeface="メイリオ"/>
                <a:ea typeface="メイリオ"/>
                <a:cs typeface="メイリオ"/>
              </a:rPr>
              <a:t>必要な資料の提出を命じ、または報告を求めること</a:t>
            </a:r>
            <a:r>
              <a:rPr sz="1400" dirty="0">
                <a:solidFill>
                  <a:srgbClr val="FF0000"/>
                </a:solidFill>
                <a:latin typeface="メイリオ"/>
                <a:ea typeface="メイリオ"/>
                <a:cs typeface="メイリオ"/>
              </a:rPr>
              <a:t> </a:t>
            </a:r>
          </a:p>
          <a:p>
            <a:pPr>
              <a:buFont typeface="Arial"/>
              <a:buChar char="•"/>
            </a:pPr>
            <a:r>
              <a:rPr sz="1400" dirty="0" err="1">
                <a:solidFill>
                  <a:srgbClr val="FF0000"/>
                </a:solidFill>
                <a:latin typeface="メイリオ"/>
                <a:ea typeface="メイリオ"/>
                <a:cs typeface="メイリオ"/>
              </a:rPr>
              <a:t>火災によって破損・変質した物件などを調査すること</a:t>
            </a:r>
            <a:r>
              <a:rPr sz="1400" dirty="0">
                <a:solidFill>
                  <a:srgbClr val="FF0000"/>
                </a:solidFill>
                <a:latin typeface="メイリオ"/>
                <a:ea typeface="メイリオ"/>
                <a:cs typeface="メイリオ"/>
              </a:rPr>
              <a:t> </a:t>
            </a:r>
          </a:p>
          <a:p>
            <a:pPr>
              <a:buFont typeface="Arial"/>
              <a:buChar char="•"/>
            </a:pPr>
            <a:r>
              <a:rPr sz="1400" dirty="0" err="1">
                <a:solidFill>
                  <a:srgbClr val="FF0000"/>
                </a:solidFill>
                <a:latin typeface="メイリオ"/>
                <a:ea typeface="メイリオ"/>
                <a:cs typeface="メイリオ"/>
              </a:rPr>
              <a:t>関係のある場所へ立ち入り、検査や質問を行うこと</a:t>
            </a:r>
            <a:r>
              <a:rPr sz="1400" dirty="0">
                <a:solidFill>
                  <a:srgbClr val="FF0000"/>
                </a:solidFill>
                <a:latin typeface="メイリオ"/>
                <a:ea typeface="メイリオ"/>
                <a:cs typeface="メイリオ"/>
              </a:rPr>
              <a:t> </a:t>
            </a:r>
          </a:p>
          <a:p>
            <a:pPr>
              <a:buFont typeface="Arial"/>
              <a:buChar char="•"/>
            </a:pPr>
            <a:r>
              <a:rPr sz="1400" dirty="0" err="1">
                <a:solidFill>
                  <a:srgbClr val="FF0000"/>
                </a:solidFill>
                <a:latin typeface="メイリオ"/>
                <a:ea typeface="メイリオ"/>
                <a:cs typeface="メイリオ"/>
              </a:rPr>
              <a:t>必要な証拠資料を収集・保全すること</a:t>
            </a:r>
            <a:r>
              <a:rPr sz="1400" dirty="0">
                <a:solidFill>
                  <a:srgbClr val="FF0000"/>
                </a:solidFill>
                <a:latin typeface="メイリオ"/>
                <a:ea typeface="メイリオ"/>
                <a:cs typeface="メイリオ"/>
              </a:rPr>
              <a:t> </a:t>
            </a:r>
          </a:p>
          <a:p>
            <a:pPr>
              <a:buNone/>
            </a:pPr>
            <a:r>
              <a:rPr sz="1400" dirty="0" err="1">
                <a:latin typeface="メイリオ"/>
                <a:ea typeface="メイリオ"/>
                <a:cs typeface="メイリオ"/>
              </a:rPr>
              <a:t>資料の提出を命じることができる相手は、火災の関係者。関係者以外の者から資料の提出を受ける場合は、原則として任意の提出</a:t>
            </a:r>
            <a:r>
              <a:rPr sz="1400" dirty="0">
                <a:latin typeface="メイリオ"/>
                <a:ea typeface="メイリオ"/>
                <a:cs typeface="メイリオ"/>
              </a:rPr>
              <a:t>。</a:t>
            </a:r>
          </a:p>
          <a:p>
            <a:pPr>
              <a:buNone/>
            </a:pPr>
            <a:r>
              <a:rPr sz="1400" dirty="0">
                <a:latin typeface="メイリオ"/>
                <a:ea typeface="メイリオ"/>
                <a:cs typeface="メイリオ"/>
              </a:rPr>
              <a:t>関係者の住居へ立ち入る場合は、関係者の承諾を得るか、必要に応じて関係者を立ち会わせなければなりません。また、立入検査や質問を行う職員は、その身分を示す証票を携帯し、求められた場合には提示する必要。</a:t>
            </a:r>
          </a:p>
          <a:p>
            <a:pPr>
              <a:buNone/>
            </a:pPr>
            <a:r>
              <a:rPr sz="1400" b="1" dirty="0">
                <a:latin typeface="メイリオ"/>
                <a:ea typeface="メイリオ"/>
                <a:cs typeface="メイリオ"/>
              </a:rPr>
              <a:t>2．放火・失火の疑いがある場合</a:t>
            </a:r>
            <a:r>
              <a:rPr lang="ja-JP" altLang="en-US" sz="1400" b="1" dirty="0">
                <a:latin typeface="メイリオ"/>
                <a:ea typeface="メイリオ"/>
                <a:cs typeface="メイリオ"/>
              </a:rPr>
              <a:t>（法第３５条）</a:t>
            </a:r>
            <a:endParaRPr sz="1400" b="1" dirty="0">
              <a:latin typeface="メイリオ"/>
              <a:ea typeface="メイリオ"/>
              <a:cs typeface="メイリオ"/>
            </a:endParaRPr>
          </a:p>
          <a:p>
            <a:pPr>
              <a:buNone/>
            </a:pPr>
            <a:r>
              <a:rPr sz="1400" dirty="0" err="1">
                <a:latin typeface="メイリオ"/>
                <a:ea typeface="メイリオ"/>
                <a:cs typeface="メイリオ"/>
              </a:rPr>
              <a:t>放火または失火の疑いがある場合でも、</a:t>
            </a:r>
            <a:r>
              <a:rPr sz="1400" dirty="0" err="1">
                <a:solidFill>
                  <a:srgbClr val="FF0000"/>
                </a:solidFill>
                <a:latin typeface="メイリオ"/>
                <a:ea typeface="メイリオ"/>
                <a:cs typeface="メイリオ"/>
              </a:rPr>
              <a:t>火災原因の調査は消防長または消防署長の責任と権限によって行</a:t>
            </a:r>
            <a:r>
              <a:rPr lang="ja-JP" altLang="en-US" sz="1400" dirty="0">
                <a:solidFill>
                  <a:srgbClr val="FF0000"/>
                </a:solidFill>
                <a:latin typeface="メイリオ"/>
                <a:ea typeface="メイリオ"/>
                <a:cs typeface="メイリオ"/>
              </a:rPr>
              <a:t>う</a:t>
            </a:r>
            <a:r>
              <a:rPr sz="1400" dirty="0">
                <a:solidFill>
                  <a:srgbClr val="FF0000"/>
                </a:solidFill>
                <a:latin typeface="メイリオ"/>
                <a:ea typeface="メイリオ"/>
                <a:cs typeface="メイリオ"/>
              </a:rPr>
              <a:t>。</a:t>
            </a:r>
          </a:p>
          <a:p>
            <a:pPr>
              <a:buNone/>
            </a:pPr>
            <a:r>
              <a:rPr sz="1400" dirty="0" err="1">
                <a:latin typeface="メイリオ"/>
                <a:ea typeface="メイリオ"/>
                <a:cs typeface="メイリオ"/>
              </a:rPr>
              <a:t>消防機関は、</a:t>
            </a:r>
            <a:r>
              <a:rPr sz="1400" dirty="0" err="1">
                <a:solidFill>
                  <a:srgbClr val="FF0000"/>
                </a:solidFill>
                <a:latin typeface="メイリオ"/>
                <a:ea typeface="メイリオ"/>
                <a:cs typeface="メイリオ"/>
              </a:rPr>
              <a:t>その火災に犯罪の疑いがあると判断した場合でも、必要な火災調査を継続</a:t>
            </a:r>
            <a:r>
              <a:rPr sz="1400" dirty="0">
                <a:solidFill>
                  <a:srgbClr val="FF0000"/>
                </a:solidFill>
                <a:latin typeface="メイリオ"/>
                <a:ea typeface="メイリオ"/>
                <a:cs typeface="メイリオ"/>
              </a:rPr>
              <a:t>。</a:t>
            </a:r>
          </a:p>
          <a:p>
            <a:pPr>
              <a:buNone/>
            </a:pPr>
            <a:r>
              <a:rPr sz="1400" dirty="0">
                <a:solidFill>
                  <a:srgbClr val="FF0000"/>
                </a:solidFill>
                <a:latin typeface="メイリオ"/>
                <a:ea typeface="メイリオ"/>
                <a:cs typeface="メイリオ"/>
              </a:rPr>
              <a:t>放火または失火の疑いがある場合、消防長または消防署長と警察署長は、火災原因の究明と犯罪捜査という共通の目的に向けて、相互に協力する必要</a:t>
            </a:r>
            <a:r>
              <a:rPr sz="1400" dirty="0">
                <a:latin typeface="メイリオ"/>
                <a:ea typeface="メイリオ"/>
                <a:cs typeface="メイリオ"/>
              </a:rPr>
              <a:t>。</a:t>
            </a:r>
          </a:p>
          <a:p>
            <a:pPr>
              <a:buNone/>
            </a:pPr>
            <a:r>
              <a:rPr sz="1400" b="1" dirty="0">
                <a:latin typeface="メイリオ"/>
                <a:ea typeface="メイリオ"/>
                <a:cs typeface="メイリオ"/>
              </a:rPr>
              <a:t>3．警察との協力関係</a:t>
            </a:r>
            <a:r>
              <a:rPr lang="ja-JP" altLang="en-US" sz="1400" b="1" dirty="0">
                <a:latin typeface="メイリオ"/>
                <a:ea typeface="メイリオ"/>
                <a:cs typeface="メイリオ"/>
              </a:rPr>
              <a:t>（法第３５条の４）</a:t>
            </a:r>
            <a:endParaRPr sz="1400" b="1" dirty="0">
              <a:latin typeface="メイリオ"/>
              <a:ea typeface="メイリオ"/>
              <a:cs typeface="メイリオ"/>
            </a:endParaRPr>
          </a:p>
          <a:p>
            <a:pPr>
              <a:buNone/>
            </a:pPr>
            <a:r>
              <a:rPr sz="1400" dirty="0" err="1">
                <a:latin typeface="メイリオ"/>
                <a:ea typeface="メイリオ"/>
                <a:cs typeface="メイリオ"/>
              </a:rPr>
              <a:t>消防から警察へ放火・失火の犯罪捜査について協力を求めた場合、警察はその協力要請に応じ</a:t>
            </a:r>
            <a:r>
              <a:rPr lang="ja-JP" altLang="en-US" sz="1400" dirty="0">
                <a:latin typeface="メイリオ"/>
                <a:ea typeface="メイリオ"/>
                <a:cs typeface="メイリオ"/>
              </a:rPr>
              <a:t>なければならない</a:t>
            </a:r>
            <a:r>
              <a:rPr sz="1400" dirty="0">
                <a:latin typeface="メイリオ"/>
                <a:ea typeface="メイリオ"/>
                <a:cs typeface="メイリオ"/>
              </a:rPr>
              <a:t>。</a:t>
            </a:r>
          </a:p>
          <a:p>
            <a:pPr>
              <a:buNone/>
            </a:pPr>
            <a:r>
              <a:rPr sz="1400" dirty="0" err="1">
                <a:latin typeface="メイリオ"/>
                <a:ea typeface="メイリオ"/>
                <a:cs typeface="メイリオ"/>
              </a:rPr>
              <a:t>また、消防吏員が放火・失火の被疑者に対して質問したり、証拠物を調査したりする必要がある場合、警察は正当な理由なく協力を拒</a:t>
            </a:r>
            <a:r>
              <a:rPr lang="ja-JP" altLang="en-US" sz="1400" dirty="0">
                <a:latin typeface="メイリオ"/>
                <a:ea typeface="メイリオ"/>
                <a:cs typeface="メイリオ"/>
              </a:rPr>
              <a:t>めない</a:t>
            </a:r>
            <a:r>
              <a:rPr sz="1400" dirty="0">
                <a:latin typeface="メイリオ"/>
                <a:ea typeface="メイリオ"/>
                <a:cs typeface="メイリオ"/>
              </a:rPr>
              <a:t>。</a:t>
            </a:r>
          </a:p>
          <a:p>
            <a:pPr>
              <a:buNone/>
            </a:pPr>
            <a:r>
              <a:rPr sz="1400" dirty="0">
                <a:latin typeface="メイリオ"/>
                <a:ea typeface="メイリオ"/>
                <a:cs typeface="メイリオ"/>
              </a:rPr>
              <a:t>都道府県警察と消防本部を置かない市町村との間でも、放火の疑いがある火災について、必要に応じて火災原因や損害状況に関する調査協力が行われ</a:t>
            </a:r>
            <a:r>
              <a:rPr lang="ja-JP" altLang="en-US" sz="1400" dirty="0">
                <a:latin typeface="メイリオ"/>
                <a:ea typeface="メイリオ"/>
                <a:cs typeface="メイリオ"/>
              </a:rPr>
              <a:t>る</a:t>
            </a:r>
            <a:r>
              <a:rPr sz="1400" dirty="0">
                <a:latin typeface="メイリオ"/>
                <a:ea typeface="メイリオ"/>
                <a:cs typeface="メイリオ"/>
              </a:rPr>
              <a:t>。</a:t>
            </a:r>
          </a:p>
          <a:p>
            <a:pPr>
              <a:buNone/>
            </a:pPr>
            <a:r>
              <a:rPr sz="1400" dirty="0" err="1">
                <a:latin typeface="メイリオ"/>
                <a:ea typeface="メイリオ"/>
                <a:cs typeface="メイリオ"/>
              </a:rPr>
              <a:t>消防機関は火災原因と損害の究明を担当し、警察は犯罪捜査を担当。放火や失火が疑われる火災では、両機関が情報共有し、調査を進める</a:t>
            </a:r>
            <a:r>
              <a:rPr sz="1400" dirty="0">
                <a:latin typeface="メイリオ"/>
                <a:ea typeface="メイリオ"/>
                <a:cs typeface="メイリオ"/>
              </a:rPr>
              <a:t>。</a:t>
            </a:r>
          </a:p>
        </p:txBody>
      </p:sp>
    </p:spTree>
    <p:extLst>
      <p:ext uri="{BB962C8B-B14F-4D97-AF65-F5344CB8AC3E}">
        <p14:creationId xmlns:p14="http://schemas.microsoft.com/office/powerpoint/2010/main" val="20810002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DB983EF-1BA4-C1F1-5031-44213844D4A7}"/>
              </a:ext>
            </a:extLst>
          </p:cNvPr>
          <p:cNvSpPr>
            <a:spLocks noGrp="1"/>
          </p:cNvSpPr>
          <p:nvPr>
            <p:ph type="title"/>
          </p:nvPr>
        </p:nvSpPr>
        <p:spPr/>
        <p:txBody>
          <a:bodyPr/>
          <a:lstStyle/>
          <a:p>
            <a:r>
              <a:t>７　危険物の性質に関する基礎知識</a:t>
            </a:r>
          </a:p>
        </p:txBody>
      </p:sp>
      <p:sp>
        <p:nvSpPr>
          <p:cNvPr id="3" name="スライド番号プレースホルダー 2">
            <a:extLst>
              <a:ext uri="{FF2B5EF4-FFF2-40B4-BE49-F238E27FC236}">
                <a16:creationId xmlns:a16="http://schemas.microsoft.com/office/drawing/2014/main" id="{13F79BD9-371D-F110-ECAB-62686AF114D2}"/>
              </a:ext>
            </a:extLst>
          </p:cNvPr>
          <p:cNvSpPr>
            <a:spLocks noGrp="1"/>
          </p:cNvSpPr>
          <p:nvPr>
            <p:ph type="sldNum" idx="12"/>
          </p:nvPr>
        </p:nvSpPr>
        <p:spPr/>
        <p:txBody>
          <a:bodyPr/>
          <a:lstStyle/>
          <a:p>
            <a:fld id="{4932B27F-0834-4F11-AF0D-3B42CF9EE089}" type="slidenum">
              <a:rPr/>
              <a:t>56</a:t>
            </a:fld>
            <a:endParaRPr/>
          </a:p>
        </p:txBody>
      </p:sp>
      <p:sp>
        <p:nvSpPr>
          <p:cNvPr id="5" name="テキスト ボックス 4">
            <a:extLst>
              <a:ext uri="{FF2B5EF4-FFF2-40B4-BE49-F238E27FC236}">
                <a16:creationId xmlns:a16="http://schemas.microsoft.com/office/drawing/2014/main" id="{8F191429-7B9B-5E08-F07E-1549417C39F0}"/>
              </a:ext>
            </a:extLst>
          </p:cNvPr>
          <p:cNvSpPr>
            <a:spLocks noGrp="1"/>
          </p:cNvSpPr>
          <p:nvPr/>
        </p:nvSpPr>
        <p:spPr>
          <a:xfrm>
            <a:off x="0" y="568545"/>
            <a:ext cx="12192000" cy="6555641"/>
          </a:xfrm>
          <a:prstGeom prst="rect">
            <a:avLst/>
          </a:prstGeom>
          <a:noFill/>
          <a:ln>
            <a:noFill/>
          </a:ln>
        </p:spPr>
        <p:txBody>
          <a:bodyPr wrap="square">
            <a:spAutoFit/>
          </a:bodyPr>
          <a:lstStyle/>
          <a:p>
            <a:pPr>
              <a:buNone/>
            </a:pPr>
            <a:r>
              <a:rPr sz="1200" b="1" dirty="0" err="1">
                <a:latin typeface="メイリオ"/>
                <a:ea typeface="メイリオ"/>
                <a:cs typeface="メイリオ"/>
              </a:rPr>
              <a:t>危険物の性質に関する基礎知識</a:t>
            </a:r>
            <a:endParaRPr sz="1200" b="1" dirty="0">
              <a:latin typeface="メイリオ"/>
              <a:ea typeface="メイリオ"/>
              <a:cs typeface="メイリオ"/>
            </a:endParaRPr>
          </a:p>
          <a:p>
            <a:pPr>
              <a:buNone/>
            </a:pPr>
            <a:r>
              <a:rPr sz="1200" dirty="0">
                <a:latin typeface="メイリオ"/>
                <a:ea typeface="メイリオ"/>
                <a:cs typeface="メイリオ"/>
              </a:rPr>
              <a:t>消防法上の危険物とは、火災を発生させたり、火災を拡大させたりする危険性を持つ物品で、消防法別表第1に定められているもの。危険物は、その性質によって第1類から第6類までに分類。</a:t>
            </a:r>
          </a:p>
          <a:p>
            <a:pPr>
              <a:buNone/>
            </a:pPr>
            <a:r>
              <a:rPr sz="1200" b="1" dirty="0">
                <a:latin typeface="メイリオ"/>
                <a:ea typeface="メイリオ"/>
                <a:cs typeface="メイリオ"/>
              </a:rPr>
              <a:t>第1類「酸化性固体」</a:t>
            </a:r>
          </a:p>
          <a:p>
            <a:pPr>
              <a:buNone/>
            </a:pPr>
            <a:r>
              <a:rPr sz="1200" dirty="0">
                <a:latin typeface="メイリオ"/>
                <a:ea typeface="メイリオ"/>
                <a:cs typeface="メイリオ"/>
              </a:rPr>
              <a:t>固体であり、他の物質を強く酸化させ、燃焼を促進する危険性を持つもの。それ自体は燃えなくても、可燃物と混ざると激しく燃焼することがあり。</a:t>
            </a:r>
          </a:p>
          <a:p>
            <a:pPr>
              <a:buNone/>
            </a:pPr>
            <a:r>
              <a:rPr sz="1200" dirty="0" err="1">
                <a:latin typeface="メイリオ"/>
                <a:ea typeface="メイリオ"/>
                <a:cs typeface="メイリオ"/>
              </a:rPr>
              <a:t>主な例は、塩素酸塩類、過塩素酸塩類、無機過酸化物、硝酸塩類、過マンガン酸塩類、重クロム酸塩類など</a:t>
            </a:r>
            <a:r>
              <a:rPr sz="1200" dirty="0">
                <a:latin typeface="メイリオ"/>
                <a:ea typeface="メイリオ"/>
                <a:cs typeface="メイリオ"/>
              </a:rPr>
              <a:t>。</a:t>
            </a:r>
            <a:r>
              <a:rPr lang="ja-JP" altLang="en-US" sz="1200" dirty="0">
                <a:latin typeface="メイリオ"/>
                <a:ea typeface="メイリオ"/>
                <a:cs typeface="メイリオ"/>
              </a:rPr>
              <a:t>（指定数量　５０～１０００ｋｇ）</a:t>
            </a:r>
            <a:endParaRPr sz="1200" dirty="0">
              <a:latin typeface="メイリオ"/>
              <a:ea typeface="メイリオ"/>
              <a:cs typeface="メイリオ"/>
            </a:endParaRPr>
          </a:p>
          <a:p>
            <a:pPr>
              <a:buNone/>
            </a:pPr>
            <a:r>
              <a:rPr sz="1200" b="1" dirty="0">
                <a:latin typeface="メイリオ"/>
                <a:ea typeface="メイリオ"/>
                <a:cs typeface="メイリオ"/>
              </a:rPr>
              <a:t>第2類「可燃性固体」</a:t>
            </a:r>
          </a:p>
          <a:p>
            <a:pPr>
              <a:buNone/>
            </a:pPr>
            <a:r>
              <a:rPr sz="1200" dirty="0" err="1">
                <a:latin typeface="メイリオ"/>
                <a:ea typeface="メイリオ"/>
                <a:cs typeface="メイリオ"/>
              </a:rPr>
              <a:t>固体であり、火を受けると比較的容易に着火し、燃えやすい性質を持つもの。燃焼が速く、消火が困難になる場合があり</a:t>
            </a:r>
            <a:r>
              <a:rPr sz="1200" dirty="0">
                <a:latin typeface="メイリオ"/>
                <a:ea typeface="メイリオ"/>
                <a:cs typeface="メイリオ"/>
              </a:rPr>
              <a:t>。</a:t>
            </a:r>
            <a:r>
              <a:rPr lang="ja-JP" altLang="en-US" sz="1200" dirty="0">
                <a:latin typeface="メイリオ"/>
                <a:ea typeface="メイリオ"/>
                <a:cs typeface="メイリオ"/>
              </a:rPr>
              <a:t>（指定数量　１００～１０００ｋｇ）</a:t>
            </a:r>
            <a:endParaRPr sz="1200" dirty="0">
              <a:latin typeface="メイリオ"/>
              <a:ea typeface="メイリオ"/>
              <a:cs typeface="メイリオ"/>
            </a:endParaRPr>
          </a:p>
          <a:p>
            <a:pPr>
              <a:buNone/>
            </a:pPr>
            <a:r>
              <a:rPr sz="1200" dirty="0" err="1">
                <a:latin typeface="メイリオ"/>
                <a:ea typeface="メイリオ"/>
                <a:cs typeface="メイリオ"/>
              </a:rPr>
              <a:t>主な例は、硫化りん、</a:t>
            </a:r>
            <a:r>
              <a:rPr sz="1200" dirty="0" err="1">
                <a:solidFill>
                  <a:srgbClr val="FF0000"/>
                </a:solidFill>
                <a:latin typeface="メイリオ"/>
                <a:ea typeface="メイリオ"/>
                <a:cs typeface="メイリオ"/>
              </a:rPr>
              <a:t>赤りん</a:t>
            </a:r>
            <a:r>
              <a:rPr sz="1200" dirty="0" err="1">
                <a:latin typeface="メイリオ"/>
                <a:ea typeface="メイリオ"/>
                <a:cs typeface="メイリオ"/>
              </a:rPr>
              <a:t>、硫黄、鉄粉、金属粉、マグネシウム、引火性固体など</a:t>
            </a:r>
            <a:r>
              <a:rPr sz="1200" dirty="0">
                <a:latin typeface="メイリオ"/>
                <a:ea typeface="メイリオ"/>
                <a:cs typeface="メイリオ"/>
              </a:rPr>
              <a:t>。</a:t>
            </a:r>
          </a:p>
          <a:p>
            <a:pPr>
              <a:buNone/>
            </a:pPr>
            <a:r>
              <a:rPr sz="1200" b="1" dirty="0">
                <a:latin typeface="メイリオ"/>
                <a:ea typeface="メイリオ"/>
                <a:cs typeface="メイリオ"/>
              </a:rPr>
              <a:t>第3類「自然発火性物質及び禁水性物質」</a:t>
            </a:r>
          </a:p>
          <a:p>
            <a:pPr>
              <a:buNone/>
            </a:pPr>
            <a:r>
              <a:rPr sz="1200" dirty="0" err="1">
                <a:latin typeface="メイリオ"/>
                <a:ea typeface="メイリオ"/>
                <a:cs typeface="メイリオ"/>
              </a:rPr>
              <a:t>空気に触れると自然に発火したり、水と接触すると発火したり、可燃性ガスを発生させたりする危険性を持つもの</a:t>
            </a:r>
            <a:r>
              <a:rPr lang="ja-JP" altLang="en-US" sz="1200" dirty="0">
                <a:latin typeface="メイリオ"/>
                <a:ea typeface="メイリオ"/>
                <a:cs typeface="メイリオ"/>
              </a:rPr>
              <a:t>（指定数量　１０～３００ｋｇ）</a:t>
            </a:r>
            <a:endParaRPr sz="1200" dirty="0">
              <a:latin typeface="メイリオ"/>
              <a:ea typeface="メイリオ"/>
              <a:cs typeface="メイリオ"/>
            </a:endParaRPr>
          </a:p>
          <a:p>
            <a:pPr>
              <a:buNone/>
            </a:pPr>
            <a:r>
              <a:rPr sz="1200" dirty="0">
                <a:latin typeface="メイリオ"/>
                <a:ea typeface="メイリオ"/>
                <a:cs typeface="メイリオ"/>
              </a:rPr>
              <a:t>主な例は、カリウム、ナトリウム、アルキルアルミニウム、アルキルリチウム、</a:t>
            </a:r>
            <a:r>
              <a:rPr sz="1200" dirty="0">
                <a:solidFill>
                  <a:srgbClr val="FF0000"/>
                </a:solidFill>
                <a:latin typeface="メイリオ"/>
                <a:ea typeface="メイリオ"/>
                <a:cs typeface="メイリオ"/>
              </a:rPr>
              <a:t>黄りん、</a:t>
            </a:r>
            <a:r>
              <a:rPr sz="1200" dirty="0">
                <a:latin typeface="メイリオ"/>
                <a:ea typeface="メイリオ"/>
                <a:cs typeface="メイリオ"/>
              </a:rPr>
              <a:t>金属の水素化物、金属のりん化物、カルシウムまたはアルミニウムの炭化物など</a:t>
            </a:r>
          </a:p>
          <a:p>
            <a:pPr>
              <a:buNone/>
            </a:pPr>
            <a:r>
              <a:rPr sz="1200" b="1" dirty="0">
                <a:latin typeface="メイリオ"/>
                <a:ea typeface="メイリオ"/>
                <a:cs typeface="メイリオ"/>
              </a:rPr>
              <a:t>第4類「引火性液体」</a:t>
            </a:r>
          </a:p>
          <a:p>
            <a:pPr>
              <a:buNone/>
            </a:pPr>
            <a:r>
              <a:rPr sz="1200" dirty="0" err="1">
                <a:latin typeface="メイリオ"/>
                <a:ea typeface="メイリオ"/>
                <a:cs typeface="メイリオ"/>
              </a:rPr>
              <a:t>液体であり、引火の危険性を判断するための試験において、一定の引火性を示すもの。液体から発生した可燃性蒸気に火がつくことで燃焼</a:t>
            </a:r>
            <a:r>
              <a:rPr sz="1200" dirty="0">
                <a:latin typeface="メイリオ"/>
                <a:ea typeface="メイリオ"/>
                <a:cs typeface="メイリオ"/>
              </a:rPr>
              <a:t>。</a:t>
            </a:r>
          </a:p>
          <a:p>
            <a:pPr>
              <a:buNone/>
            </a:pPr>
            <a:r>
              <a:rPr sz="1200" dirty="0">
                <a:solidFill>
                  <a:srgbClr val="FF0000"/>
                </a:solidFill>
                <a:latin typeface="メイリオ"/>
                <a:ea typeface="メイリオ"/>
                <a:cs typeface="メイリオ"/>
              </a:rPr>
              <a:t>第4類危険物は、主に次のように分類。</a:t>
            </a:r>
          </a:p>
          <a:p>
            <a:pPr>
              <a:buFont typeface="Arial"/>
              <a:buChar char="•"/>
            </a:pPr>
            <a:r>
              <a:rPr sz="1200" dirty="0" err="1">
                <a:solidFill>
                  <a:srgbClr val="FF0000"/>
                </a:solidFill>
                <a:latin typeface="メイリオ"/>
                <a:ea typeface="メイリオ"/>
                <a:cs typeface="メイリオ"/>
              </a:rPr>
              <a:t>特殊引火物：ジエチルエーテル、二硫化炭素など</a:t>
            </a:r>
            <a:r>
              <a:rPr sz="1200" dirty="0">
                <a:solidFill>
                  <a:srgbClr val="FF0000"/>
                </a:solidFill>
                <a:latin typeface="メイリオ"/>
                <a:ea typeface="メイリオ"/>
                <a:cs typeface="メイリオ"/>
              </a:rPr>
              <a:t> </a:t>
            </a:r>
          </a:p>
          <a:p>
            <a:pPr>
              <a:buFont typeface="Arial"/>
              <a:buChar char="•"/>
            </a:pPr>
            <a:r>
              <a:rPr sz="1200" dirty="0">
                <a:solidFill>
                  <a:srgbClr val="FF0000"/>
                </a:solidFill>
                <a:latin typeface="メイリオ"/>
                <a:ea typeface="メイリオ"/>
                <a:cs typeface="メイリオ"/>
              </a:rPr>
              <a:t>第1石油類：引火点が21℃未満のもの </a:t>
            </a:r>
          </a:p>
          <a:p>
            <a:pPr>
              <a:buFont typeface="Arial"/>
              <a:buChar char="•"/>
            </a:pPr>
            <a:r>
              <a:rPr sz="1200" dirty="0">
                <a:solidFill>
                  <a:srgbClr val="FF0000"/>
                </a:solidFill>
                <a:latin typeface="メイリオ"/>
                <a:ea typeface="メイリオ"/>
                <a:cs typeface="メイリオ"/>
              </a:rPr>
              <a:t>アルコール類：炭素数1～3の飽和一価アルコールなど </a:t>
            </a:r>
          </a:p>
          <a:p>
            <a:pPr>
              <a:buFont typeface="Arial"/>
              <a:buChar char="•"/>
            </a:pPr>
            <a:r>
              <a:rPr sz="1200" dirty="0">
                <a:solidFill>
                  <a:srgbClr val="FF0000"/>
                </a:solidFill>
                <a:latin typeface="メイリオ"/>
                <a:ea typeface="メイリオ"/>
                <a:cs typeface="メイリオ"/>
              </a:rPr>
              <a:t>第2石油類：引火点が21℃以上70℃未満のもの </a:t>
            </a:r>
          </a:p>
          <a:p>
            <a:pPr>
              <a:buFont typeface="Arial"/>
              <a:buChar char="•"/>
            </a:pPr>
            <a:r>
              <a:rPr sz="1200" dirty="0">
                <a:solidFill>
                  <a:srgbClr val="FF0000"/>
                </a:solidFill>
                <a:latin typeface="メイリオ"/>
                <a:ea typeface="メイリオ"/>
                <a:cs typeface="メイリオ"/>
              </a:rPr>
              <a:t>第3石油類：引火点が70℃以上200℃未満のもの </a:t>
            </a:r>
          </a:p>
          <a:p>
            <a:pPr>
              <a:buFont typeface="Arial"/>
              <a:buChar char="•"/>
            </a:pPr>
            <a:r>
              <a:rPr sz="1200" dirty="0">
                <a:solidFill>
                  <a:srgbClr val="FF0000"/>
                </a:solidFill>
                <a:latin typeface="メイリオ"/>
                <a:ea typeface="メイリオ"/>
                <a:cs typeface="メイリオ"/>
              </a:rPr>
              <a:t>第4石油類：引火点が200℃以上250℃未満のもの </a:t>
            </a:r>
          </a:p>
          <a:p>
            <a:pPr>
              <a:buFont typeface="Arial"/>
              <a:buChar char="•"/>
            </a:pPr>
            <a:r>
              <a:rPr sz="1200" dirty="0" err="1">
                <a:latin typeface="メイリオ"/>
                <a:ea typeface="メイリオ"/>
                <a:cs typeface="メイリオ"/>
              </a:rPr>
              <a:t>動植物油類：動物の脂肉や植物の種子などから抽出した油類</a:t>
            </a:r>
            <a:r>
              <a:rPr sz="1200" dirty="0">
                <a:latin typeface="メイリオ"/>
                <a:ea typeface="メイリオ"/>
                <a:cs typeface="メイリオ"/>
              </a:rPr>
              <a:t> 　第4類危険物は、一般に水より軽いものや水に溶けにくいものが多く、水による消火が適さない場合があり</a:t>
            </a:r>
            <a:r>
              <a:rPr lang="ja-JP" altLang="en-US" sz="1200" dirty="0">
                <a:latin typeface="メイリオ"/>
                <a:ea typeface="メイリオ"/>
                <a:cs typeface="メイリオ"/>
              </a:rPr>
              <a:t>。</a:t>
            </a:r>
            <a:endParaRPr sz="1200" dirty="0">
              <a:latin typeface="メイリオ"/>
              <a:ea typeface="メイリオ"/>
              <a:cs typeface="メイリオ"/>
            </a:endParaRPr>
          </a:p>
          <a:p>
            <a:pPr>
              <a:buNone/>
            </a:pPr>
            <a:r>
              <a:rPr sz="1200" b="1" dirty="0">
                <a:latin typeface="メイリオ"/>
                <a:ea typeface="メイリオ"/>
                <a:cs typeface="メイリオ"/>
              </a:rPr>
              <a:t>第5類「自己反応性物質」</a:t>
            </a:r>
          </a:p>
          <a:p>
            <a:pPr>
              <a:buNone/>
            </a:pPr>
            <a:r>
              <a:rPr sz="1200" dirty="0" err="1">
                <a:latin typeface="メイリオ"/>
                <a:ea typeface="メイリオ"/>
                <a:cs typeface="メイリオ"/>
              </a:rPr>
              <a:t>固体または液体であり、</a:t>
            </a:r>
            <a:r>
              <a:rPr sz="1200" dirty="0" err="1">
                <a:solidFill>
                  <a:srgbClr val="FF0000"/>
                </a:solidFill>
                <a:latin typeface="メイリオ"/>
                <a:ea typeface="メイリオ"/>
                <a:cs typeface="メイリオ"/>
              </a:rPr>
              <a:t>加熱や衝撃などによって自己反応</a:t>
            </a:r>
            <a:r>
              <a:rPr sz="1200" dirty="0" err="1">
                <a:latin typeface="メイリオ"/>
                <a:ea typeface="メイリオ"/>
                <a:cs typeface="メイリオ"/>
              </a:rPr>
              <a:t>を起こし、爆発的に燃焼する危険性を持つもの</a:t>
            </a:r>
            <a:r>
              <a:rPr sz="1200" dirty="0">
                <a:latin typeface="メイリオ"/>
                <a:ea typeface="メイリオ"/>
                <a:cs typeface="メイリオ"/>
              </a:rPr>
              <a:t>。</a:t>
            </a:r>
            <a:r>
              <a:rPr lang="ja-JP" altLang="en-US" sz="1200" dirty="0">
                <a:latin typeface="メイリオ"/>
                <a:ea typeface="メイリオ"/>
                <a:cs typeface="メイリオ"/>
              </a:rPr>
              <a:t>（指定数量　１０～１００ｋｇ）</a:t>
            </a:r>
            <a:endParaRPr sz="1200" dirty="0">
              <a:latin typeface="メイリオ"/>
              <a:ea typeface="メイリオ"/>
              <a:cs typeface="メイリオ"/>
            </a:endParaRPr>
          </a:p>
          <a:p>
            <a:pPr>
              <a:buNone/>
            </a:pPr>
            <a:r>
              <a:rPr sz="1200" dirty="0">
                <a:latin typeface="メイリオ"/>
                <a:ea typeface="メイリオ"/>
                <a:cs typeface="メイリオ"/>
              </a:rPr>
              <a:t>主な例は、有機過酸化物、硝酸エステル類、ニトロ化合物、ニトロソ化合物、アゾ化合物、ジアゾ化合物、ヒドラジンの誘導体、ヒドロキシルアミンなど。</a:t>
            </a:r>
          </a:p>
          <a:p>
            <a:pPr>
              <a:buNone/>
            </a:pPr>
            <a:r>
              <a:rPr sz="1200" b="1" dirty="0">
                <a:latin typeface="メイリオ"/>
                <a:ea typeface="メイリオ"/>
                <a:cs typeface="メイリオ"/>
              </a:rPr>
              <a:t>第6類「酸化性液体」</a:t>
            </a:r>
          </a:p>
          <a:p>
            <a:pPr>
              <a:buNone/>
            </a:pPr>
            <a:r>
              <a:rPr sz="1200" dirty="0">
                <a:latin typeface="メイリオ"/>
                <a:ea typeface="メイリオ"/>
                <a:cs typeface="メイリオ"/>
              </a:rPr>
              <a:t>液体であり、強い酸化力を持ち、他の物質の燃焼を促進する危険性を持つもの。それ自体が燃えなくても、可燃物と接触すると火災を拡大させるおそれがあり。</a:t>
            </a:r>
          </a:p>
          <a:p>
            <a:pPr>
              <a:buNone/>
            </a:pPr>
            <a:r>
              <a:rPr sz="1200" dirty="0" err="1">
                <a:latin typeface="メイリオ"/>
                <a:ea typeface="メイリオ"/>
                <a:cs typeface="メイリオ"/>
              </a:rPr>
              <a:t>主な例は、過塩素酸、過酸化水素、硝酸、ハロゲン間化合物など</a:t>
            </a:r>
            <a:r>
              <a:rPr sz="1200" dirty="0">
                <a:latin typeface="メイリオ"/>
                <a:ea typeface="メイリオ"/>
                <a:cs typeface="メイリオ"/>
              </a:rPr>
              <a:t>。</a:t>
            </a:r>
            <a:r>
              <a:rPr lang="ja-JP" altLang="en-US" sz="1200" dirty="0">
                <a:latin typeface="メイリオ"/>
                <a:ea typeface="メイリオ"/>
                <a:cs typeface="メイリオ"/>
              </a:rPr>
              <a:t>（指定数量　３００ｋｇ）</a:t>
            </a:r>
            <a:endParaRPr sz="1200" dirty="0">
              <a:latin typeface="メイリオ"/>
              <a:ea typeface="メイリオ"/>
              <a:cs typeface="メイリオ"/>
            </a:endParaRPr>
          </a:p>
          <a:p>
            <a:pPr>
              <a:buNone/>
            </a:pPr>
            <a:r>
              <a:rPr sz="1200" b="1" dirty="0" err="1">
                <a:latin typeface="メイリオ"/>
                <a:ea typeface="メイリオ"/>
                <a:cs typeface="メイリオ"/>
              </a:rPr>
              <a:t>各類の性質のまとめ</a:t>
            </a:r>
            <a:r>
              <a:rPr sz="1200" b="1" dirty="0">
                <a:latin typeface="メイリオ"/>
                <a:ea typeface="メイリオ"/>
                <a:cs typeface="メイリオ"/>
              </a:rPr>
              <a:t>　</a:t>
            </a:r>
            <a:r>
              <a:rPr sz="1200" dirty="0">
                <a:latin typeface="メイリオ"/>
                <a:ea typeface="メイリオ"/>
                <a:cs typeface="メイリオ"/>
              </a:rPr>
              <a:t>第1類：燃焼を促進する固体 </a:t>
            </a:r>
          </a:p>
          <a:p>
            <a:pPr>
              <a:buFont typeface="Arial"/>
              <a:buChar char="•"/>
            </a:pPr>
            <a:r>
              <a:rPr sz="1200" dirty="0">
                <a:latin typeface="メイリオ"/>
                <a:ea typeface="メイリオ"/>
                <a:cs typeface="メイリオ"/>
              </a:rPr>
              <a:t>第2類：燃えやすい固体 </a:t>
            </a:r>
          </a:p>
          <a:p>
            <a:pPr>
              <a:buFont typeface="Arial"/>
              <a:buChar char="•"/>
            </a:pPr>
            <a:r>
              <a:rPr sz="1200" dirty="0">
                <a:latin typeface="メイリオ"/>
                <a:ea typeface="メイリオ"/>
                <a:cs typeface="メイリオ"/>
              </a:rPr>
              <a:t>第3類：空気や水との接触で発火する物質 </a:t>
            </a:r>
          </a:p>
          <a:p>
            <a:pPr>
              <a:buFont typeface="Arial"/>
              <a:buChar char="•"/>
            </a:pPr>
            <a:r>
              <a:rPr sz="1200" dirty="0">
                <a:latin typeface="メイリオ"/>
                <a:ea typeface="メイリオ"/>
                <a:cs typeface="メイリオ"/>
              </a:rPr>
              <a:t>第4類：引火しやすい液体 </a:t>
            </a:r>
          </a:p>
          <a:p>
            <a:pPr>
              <a:buFont typeface="Arial"/>
              <a:buChar char="•"/>
            </a:pPr>
            <a:r>
              <a:rPr sz="1200" dirty="0">
                <a:latin typeface="メイリオ"/>
                <a:ea typeface="メイリオ"/>
                <a:cs typeface="メイリオ"/>
              </a:rPr>
              <a:t>第5類：自己反応によって爆発的に燃焼する物質 </a:t>
            </a:r>
          </a:p>
          <a:p>
            <a:pPr>
              <a:buFont typeface="Arial"/>
              <a:buChar char="•"/>
            </a:pPr>
            <a:r>
              <a:rPr sz="1200" dirty="0">
                <a:latin typeface="メイリオ"/>
                <a:ea typeface="メイリオ"/>
                <a:cs typeface="メイリオ"/>
              </a:rPr>
              <a:t>第6類：燃焼を促進する液体 </a:t>
            </a:r>
          </a:p>
        </p:txBody>
      </p:sp>
    </p:spTree>
    <p:extLst>
      <p:ext uri="{BB962C8B-B14F-4D97-AF65-F5344CB8AC3E}">
        <p14:creationId xmlns:p14="http://schemas.microsoft.com/office/powerpoint/2010/main" val="25072088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AEEA5F-7708-79A1-5A43-DCCBC7C59AD3}"/>
              </a:ext>
            </a:extLst>
          </p:cNvPr>
          <p:cNvSpPr>
            <a:spLocks noGrp="1"/>
          </p:cNvSpPr>
          <p:nvPr>
            <p:ph type="title"/>
          </p:nvPr>
        </p:nvSpPr>
        <p:spPr/>
        <p:txBody>
          <a:bodyPr/>
          <a:lstStyle/>
          <a:p>
            <a:endParaRPr kumimoji="1" lang="ja-JP" altLang="en-US"/>
          </a:p>
        </p:txBody>
      </p:sp>
      <p:sp>
        <p:nvSpPr>
          <p:cNvPr id="3" name="スライド番号プレースホルダー 2">
            <a:extLst>
              <a:ext uri="{FF2B5EF4-FFF2-40B4-BE49-F238E27FC236}">
                <a16:creationId xmlns:a16="http://schemas.microsoft.com/office/drawing/2014/main" id="{C7B3CCD1-716F-C24D-DD64-0E9DC70CBF8D}"/>
              </a:ext>
            </a:extLst>
          </p:cNvPr>
          <p:cNvSpPr>
            <a:spLocks noGrp="1"/>
          </p:cNvSpPr>
          <p:nvPr>
            <p:ph type="sldNum" sz="quarter" idx="12"/>
          </p:nvPr>
        </p:nvSpPr>
        <p:spPr/>
        <p:txBody>
          <a:bodyPr/>
          <a:lstStyle/>
          <a:p>
            <a:fld id="{4932B27F-0834-4F11-AF0D-3B42CF9EE089}" type="slidenum">
              <a:rPr lang="ja-JP" altLang="en-US" smtClean="0"/>
              <a:pPr/>
              <a:t>57</a:t>
            </a:fld>
            <a:endParaRPr lang="ja-JP" altLang="en-US" dirty="0"/>
          </a:p>
        </p:txBody>
      </p:sp>
      <p:sp>
        <p:nvSpPr>
          <p:cNvPr id="5" name="テキスト ボックス 4">
            <a:extLst>
              <a:ext uri="{FF2B5EF4-FFF2-40B4-BE49-F238E27FC236}">
                <a16:creationId xmlns:a16="http://schemas.microsoft.com/office/drawing/2014/main" id="{28DAAFDD-B6B8-6FB6-F8F3-5AA427B2F5A4}"/>
              </a:ext>
            </a:extLst>
          </p:cNvPr>
          <p:cNvSpPr txBox="1"/>
          <p:nvPr/>
        </p:nvSpPr>
        <p:spPr bwMode="auto">
          <a:xfrm>
            <a:off x="149246" y="29147"/>
            <a:ext cx="11597640" cy="686341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square">
            <a:spAutoFit/>
          </a:bodyPr>
          <a:lstStyle/>
          <a:p>
            <a:pPr>
              <a:buNone/>
            </a:pPr>
            <a:r>
              <a:rPr lang="ja-JP" altLang="en-US" sz="1100" b="1" dirty="0">
                <a:latin typeface="メイリオ" panose="020B0604030504040204" pitchFamily="50" charset="-128"/>
                <a:ea typeface="メイリオ" panose="020B0604030504040204" pitchFamily="50" charset="-128"/>
              </a:rPr>
              <a:t>第</a:t>
            </a:r>
            <a:r>
              <a:rPr lang="en-US" altLang="ja-JP" sz="1100" b="1" dirty="0">
                <a:latin typeface="メイリオ" panose="020B0604030504040204" pitchFamily="50" charset="-128"/>
                <a:ea typeface="メイリオ" panose="020B0604030504040204" pitchFamily="50" charset="-128"/>
              </a:rPr>
              <a:t>1</a:t>
            </a:r>
            <a:r>
              <a:rPr lang="ja-JP" altLang="en-US" sz="1100" b="1" dirty="0">
                <a:latin typeface="メイリオ" panose="020B0604030504040204" pitchFamily="50" charset="-128"/>
                <a:ea typeface="メイリオ" panose="020B0604030504040204" pitchFamily="50" charset="-128"/>
              </a:rPr>
              <a:t>問</a:t>
            </a:r>
          </a:p>
          <a:p>
            <a:pPr>
              <a:buNone/>
            </a:pPr>
            <a:r>
              <a:rPr lang="ja-JP" altLang="en-US" sz="1100" dirty="0">
                <a:latin typeface="メイリオ" panose="020B0604030504040204" pitchFamily="50" charset="-128"/>
                <a:ea typeface="メイリオ" panose="020B0604030504040204" pitchFamily="50" charset="-128"/>
              </a:rPr>
              <a:t>火災調査の主な目的として、最も適切なものはどれですか。</a:t>
            </a:r>
          </a:p>
          <a:p>
            <a:pPr>
              <a:buNone/>
            </a:pPr>
            <a:r>
              <a:rPr lang="ja-JP" altLang="en-US" sz="1100" dirty="0">
                <a:latin typeface="メイリオ" panose="020B0604030504040204" pitchFamily="50" charset="-128"/>
                <a:ea typeface="メイリオ" panose="020B0604030504040204" pitchFamily="50" charset="-128"/>
              </a:rPr>
              <a:t>① 建築物の資産価値を算定すること</a:t>
            </a:r>
            <a:br>
              <a:rPr lang="ja-JP" altLang="en-US" sz="1100" dirty="0">
                <a:latin typeface="メイリオ" panose="020B0604030504040204" pitchFamily="50" charset="-128"/>
                <a:ea typeface="メイリオ" panose="020B0604030504040204" pitchFamily="50" charset="-128"/>
              </a:rPr>
            </a:br>
            <a:r>
              <a:rPr lang="ja-JP" altLang="en-US" sz="1100" dirty="0">
                <a:latin typeface="メイリオ" panose="020B0604030504040204" pitchFamily="50" charset="-128"/>
                <a:ea typeface="メイリオ" panose="020B0604030504040204" pitchFamily="50" charset="-128"/>
              </a:rPr>
              <a:t>② 火災の原因と損害を明らかにし、火災予防に役立てること</a:t>
            </a:r>
            <a:br>
              <a:rPr lang="ja-JP" altLang="en-US" sz="1100" dirty="0">
                <a:latin typeface="メイリオ" panose="020B0604030504040204" pitchFamily="50" charset="-128"/>
                <a:ea typeface="メイリオ" panose="020B0604030504040204" pitchFamily="50" charset="-128"/>
              </a:rPr>
            </a:br>
            <a:r>
              <a:rPr lang="ja-JP" altLang="en-US" sz="1100" dirty="0">
                <a:latin typeface="メイリオ" panose="020B0604030504040204" pitchFamily="50" charset="-128"/>
                <a:ea typeface="メイリオ" panose="020B0604030504040204" pitchFamily="50" charset="-128"/>
              </a:rPr>
              <a:t>③ 火災保険の契約内容を決定すること</a:t>
            </a:r>
            <a:br>
              <a:rPr lang="ja-JP" altLang="en-US" sz="1100" dirty="0">
                <a:latin typeface="メイリオ" panose="020B0604030504040204" pitchFamily="50" charset="-128"/>
                <a:ea typeface="メイリオ" panose="020B0604030504040204" pitchFamily="50" charset="-128"/>
              </a:rPr>
            </a:br>
            <a:r>
              <a:rPr lang="ja-JP" altLang="en-US" sz="1100" dirty="0">
                <a:latin typeface="メイリオ" panose="020B0604030504040204" pitchFamily="50" charset="-128"/>
                <a:ea typeface="メイリオ" panose="020B0604030504040204" pitchFamily="50" charset="-128"/>
              </a:rPr>
              <a:t>④ 消防職員の勤務状況を確認すること</a:t>
            </a:r>
          </a:p>
          <a:p>
            <a:pPr>
              <a:buNone/>
            </a:pPr>
            <a:r>
              <a:rPr lang="ja-JP" altLang="en-US" sz="1100" b="1" dirty="0">
                <a:latin typeface="メイリオ" panose="020B0604030504040204" pitchFamily="50" charset="-128"/>
                <a:ea typeface="メイリオ" panose="020B0604030504040204" pitchFamily="50" charset="-128"/>
              </a:rPr>
              <a:t>正解：②　解説：</a:t>
            </a:r>
            <a:r>
              <a:rPr lang="ja-JP" altLang="en-US" sz="1100" dirty="0">
                <a:latin typeface="メイリオ" panose="020B0604030504040204" pitchFamily="50" charset="-128"/>
                <a:ea typeface="メイリオ" panose="020B0604030504040204" pitchFamily="50" charset="-128"/>
              </a:rPr>
              <a:t> 火災調査は、火災の発生原因や損害を明らかにし、その結果を今後の火災予防に役立てるために行われます。</a:t>
            </a:r>
          </a:p>
          <a:p>
            <a:pPr>
              <a:buNone/>
            </a:pPr>
            <a:endParaRPr lang="ja-JP" altLang="en-US" sz="1100" dirty="0">
              <a:latin typeface="メイリオ" panose="020B0604030504040204" pitchFamily="50" charset="-128"/>
              <a:ea typeface="メイリオ" panose="020B0604030504040204" pitchFamily="50" charset="-128"/>
            </a:endParaRPr>
          </a:p>
          <a:p>
            <a:pPr>
              <a:buNone/>
            </a:pPr>
            <a:r>
              <a:rPr lang="ja-JP" altLang="en-US" sz="1100" b="1" dirty="0">
                <a:latin typeface="メイリオ" panose="020B0604030504040204" pitchFamily="50" charset="-128"/>
                <a:ea typeface="メイリオ" panose="020B0604030504040204" pitchFamily="50" charset="-128"/>
              </a:rPr>
              <a:t>第</a:t>
            </a:r>
            <a:r>
              <a:rPr lang="en-US" altLang="ja-JP" sz="1100" b="1" dirty="0">
                <a:latin typeface="メイリオ" panose="020B0604030504040204" pitchFamily="50" charset="-128"/>
                <a:ea typeface="メイリオ" panose="020B0604030504040204" pitchFamily="50" charset="-128"/>
              </a:rPr>
              <a:t>2</a:t>
            </a:r>
            <a:r>
              <a:rPr lang="ja-JP" altLang="en-US" sz="1100" b="1" dirty="0">
                <a:latin typeface="メイリオ" panose="020B0604030504040204" pitchFamily="50" charset="-128"/>
                <a:ea typeface="メイリオ" panose="020B0604030504040204" pitchFamily="50" charset="-128"/>
              </a:rPr>
              <a:t>問</a:t>
            </a:r>
          </a:p>
          <a:p>
            <a:pPr>
              <a:buNone/>
            </a:pPr>
            <a:r>
              <a:rPr lang="ja-JP" altLang="en-US" sz="1100" dirty="0">
                <a:latin typeface="メイリオ" panose="020B0604030504040204" pitchFamily="50" charset="-128"/>
                <a:ea typeface="メイリオ" panose="020B0604030504040204" pitchFamily="50" charset="-128"/>
              </a:rPr>
              <a:t>火災調査において、消防機関に認められている権限はどれですか。</a:t>
            </a:r>
          </a:p>
          <a:p>
            <a:pPr>
              <a:buNone/>
            </a:pPr>
            <a:r>
              <a:rPr lang="ja-JP" altLang="en-US" sz="1100" dirty="0">
                <a:latin typeface="メイリオ" panose="020B0604030504040204" pitchFamily="50" charset="-128"/>
                <a:ea typeface="メイリオ" panose="020B0604030504040204" pitchFamily="50" charset="-128"/>
              </a:rPr>
              <a:t>① 関係者を逮捕すること</a:t>
            </a:r>
            <a:br>
              <a:rPr lang="ja-JP" altLang="en-US" sz="1100" dirty="0">
                <a:latin typeface="メイリオ" panose="020B0604030504040204" pitchFamily="50" charset="-128"/>
                <a:ea typeface="メイリオ" panose="020B0604030504040204" pitchFamily="50" charset="-128"/>
              </a:rPr>
            </a:br>
            <a:r>
              <a:rPr lang="ja-JP" altLang="en-US" sz="1100" dirty="0">
                <a:latin typeface="メイリオ" panose="020B0604030504040204" pitchFamily="50" charset="-128"/>
                <a:ea typeface="メイリオ" panose="020B0604030504040204" pitchFamily="50" charset="-128"/>
              </a:rPr>
              <a:t>② 関係者に刑罰を科すこと</a:t>
            </a:r>
            <a:br>
              <a:rPr lang="ja-JP" altLang="en-US" sz="1100" dirty="0">
                <a:latin typeface="メイリオ" panose="020B0604030504040204" pitchFamily="50" charset="-128"/>
                <a:ea typeface="メイリオ" panose="020B0604030504040204" pitchFamily="50" charset="-128"/>
              </a:rPr>
            </a:br>
            <a:r>
              <a:rPr lang="ja-JP" altLang="en-US" sz="1100" dirty="0">
                <a:latin typeface="メイリオ" panose="020B0604030504040204" pitchFamily="50" charset="-128"/>
                <a:ea typeface="メイリオ" panose="020B0604030504040204" pitchFamily="50" charset="-128"/>
              </a:rPr>
              <a:t>③ 関係者に質問し、必要な資料の提出を求めること</a:t>
            </a:r>
            <a:br>
              <a:rPr lang="ja-JP" altLang="en-US" sz="1100" dirty="0">
                <a:latin typeface="メイリオ" panose="020B0604030504040204" pitchFamily="50" charset="-128"/>
                <a:ea typeface="メイリオ" panose="020B0604030504040204" pitchFamily="50" charset="-128"/>
              </a:rPr>
            </a:br>
            <a:r>
              <a:rPr lang="ja-JP" altLang="en-US" sz="1100" dirty="0">
                <a:latin typeface="メイリオ" panose="020B0604030504040204" pitchFamily="50" charset="-128"/>
                <a:ea typeface="メイリオ" panose="020B0604030504040204" pitchFamily="50" charset="-128"/>
              </a:rPr>
              <a:t>④ 裁判所の判決を変更すること</a:t>
            </a:r>
          </a:p>
          <a:p>
            <a:pPr>
              <a:buNone/>
            </a:pPr>
            <a:r>
              <a:rPr lang="ja-JP" altLang="en-US" sz="1100" b="1" dirty="0">
                <a:latin typeface="メイリオ" panose="020B0604030504040204" pitchFamily="50" charset="-128"/>
                <a:ea typeface="メイリオ" panose="020B0604030504040204" pitchFamily="50" charset="-128"/>
              </a:rPr>
              <a:t>正解：③　解説：</a:t>
            </a:r>
            <a:r>
              <a:rPr lang="ja-JP" altLang="en-US" sz="1100" dirty="0">
                <a:latin typeface="メイリオ" panose="020B0604030504040204" pitchFamily="50" charset="-128"/>
                <a:ea typeface="メイリオ" panose="020B0604030504040204" pitchFamily="50" charset="-128"/>
              </a:rPr>
              <a:t> 消防機関には、関係者への質問、報告の要求、資料提出命令、関係場所への立入りや検査などの権限が認められています。</a:t>
            </a:r>
          </a:p>
          <a:p>
            <a:pPr>
              <a:buNone/>
            </a:pPr>
            <a:endParaRPr lang="ja-JP" altLang="en-US" sz="1100" dirty="0">
              <a:latin typeface="メイリオ" panose="020B0604030504040204" pitchFamily="50" charset="-128"/>
              <a:ea typeface="メイリオ" panose="020B0604030504040204" pitchFamily="50" charset="-128"/>
            </a:endParaRPr>
          </a:p>
          <a:p>
            <a:pPr>
              <a:buNone/>
            </a:pPr>
            <a:r>
              <a:rPr lang="ja-JP" altLang="en-US" sz="1100" b="1" dirty="0">
                <a:latin typeface="メイリオ" panose="020B0604030504040204" pitchFamily="50" charset="-128"/>
                <a:ea typeface="メイリオ" panose="020B0604030504040204" pitchFamily="50" charset="-128"/>
              </a:rPr>
              <a:t>第</a:t>
            </a:r>
            <a:r>
              <a:rPr lang="en-US" altLang="ja-JP" sz="1100" b="1" dirty="0">
                <a:latin typeface="メイリオ" panose="020B0604030504040204" pitchFamily="50" charset="-128"/>
                <a:ea typeface="メイリオ" panose="020B0604030504040204" pitchFamily="50" charset="-128"/>
              </a:rPr>
              <a:t>3</a:t>
            </a:r>
            <a:r>
              <a:rPr lang="ja-JP" altLang="en-US" sz="1100" b="1" dirty="0">
                <a:latin typeface="メイリオ" panose="020B0604030504040204" pitchFamily="50" charset="-128"/>
                <a:ea typeface="メイリオ" panose="020B0604030504040204" pitchFamily="50" charset="-128"/>
              </a:rPr>
              <a:t>問</a:t>
            </a:r>
          </a:p>
          <a:p>
            <a:pPr>
              <a:buNone/>
            </a:pPr>
            <a:r>
              <a:rPr lang="ja-JP" altLang="en-US" sz="1100" dirty="0">
                <a:latin typeface="メイリオ" panose="020B0604030504040204" pitchFamily="50" charset="-128"/>
                <a:ea typeface="メイリオ" panose="020B0604030504040204" pitchFamily="50" charset="-128"/>
              </a:rPr>
              <a:t>火災調査のために関係者の住居へ立ち入る場合の対応として、適切なものはどれですか。</a:t>
            </a:r>
          </a:p>
          <a:p>
            <a:pPr>
              <a:buNone/>
            </a:pPr>
            <a:r>
              <a:rPr lang="ja-JP" altLang="en-US" sz="1100" dirty="0">
                <a:latin typeface="メイリオ" panose="020B0604030504040204" pitchFamily="50" charset="-128"/>
                <a:ea typeface="メイリオ" panose="020B0604030504040204" pitchFamily="50" charset="-128"/>
              </a:rPr>
              <a:t>① 必ず警察官の許可を得る</a:t>
            </a:r>
            <a:br>
              <a:rPr lang="ja-JP" altLang="en-US" sz="1100" dirty="0">
                <a:latin typeface="メイリオ" panose="020B0604030504040204" pitchFamily="50" charset="-128"/>
                <a:ea typeface="メイリオ" panose="020B0604030504040204" pitchFamily="50" charset="-128"/>
              </a:rPr>
            </a:br>
            <a:r>
              <a:rPr lang="ja-JP" altLang="en-US" sz="1100" dirty="0">
                <a:latin typeface="メイリオ" panose="020B0604030504040204" pitchFamily="50" charset="-128"/>
                <a:ea typeface="メイリオ" panose="020B0604030504040204" pitchFamily="50" charset="-128"/>
              </a:rPr>
              <a:t>② 関係者の承諾を得るか、必要に応じて関係者を立ち会わせる</a:t>
            </a:r>
            <a:br>
              <a:rPr lang="ja-JP" altLang="en-US" sz="1100" dirty="0">
                <a:latin typeface="メイリオ" panose="020B0604030504040204" pitchFamily="50" charset="-128"/>
                <a:ea typeface="メイリオ" panose="020B0604030504040204" pitchFamily="50" charset="-128"/>
              </a:rPr>
            </a:br>
            <a:r>
              <a:rPr lang="ja-JP" altLang="en-US" sz="1100" dirty="0">
                <a:latin typeface="メイリオ" panose="020B0604030504040204" pitchFamily="50" charset="-128"/>
                <a:ea typeface="メイリオ" panose="020B0604030504040204" pitchFamily="50" charset="-128"/>
              </a:rPr>
              <a:t>③ 消防職員であれば自由に立ち入ることができる</a:t>
            </a:r>
            <a:br>
              <a:rPr lang="ja-JP" altLang="en-US" sz="1100" dirty="0">
                <a:latin typeface="メイリオ" panose="020B0604030504040204" pitchFamily="50" charset="-128"/>
                <a:ea typeface="メイリオ" panose="020B0604030504040204" pitchFamily="50" charset="-128"/>
              </a:rPr>
            </a:br>
            <a:r>
              <a:rPr lang="ja-JP" altLang="en-US" sz="1100" dirty="0">
                <a:latin typeface="メイリオ" panose="020B0604030504040204" pitchFamily="50" charset="-128"/>
                <a:ea typeface="メイリオ" panose="020B0604030504040204" pitchFamily="50" charset="-128"/>
              </a:rPr>
              <a:t>④ 裁判所の判決が確定するまで立ち入ることができない</a:t>
            </a:r>
          </a:p>
          <a:p>
            <a:pPr>
              <a:buNone/>
            </a:pPr>
            <a:r>
              <a:rPr lang="ja-JP" altLang="en-US" sz="1100" b="1" dirty="0">
                <a:latin typeface="メイリオ" panose="020B0604030504040204" pitchFamily="50" charset="-128"/>
                <a:ea typeface="メイリオ" panose="020B0604030504040204" pitchFamily="50" charset="-128"/>
              </a:rPr>
              <a:t>正解：②　解説：</a:t>
            </a:r>
            <a:r>
              <a:rPr lang="ja-JP" altLang="en-US" sz="1100" dirty="0">
                <a:latin typeface="メイリオ" panose="020B0604030504040204" pitchFamily="50" charset="-128"/>
                <a:ea typeface="メイリオ" panose="020B0604030504040204" pitchFamily="50" charset="-128"/>
              </a:rPr>
              <a:t> 関係者の住居へ立ち入る場合は、関係者の承諾を得るか、必要に応じて関係者を立ち会わせる必要があります。</a:t>
            </a:r>
          </a:p>
          <a:p>
            <a:pPr>
              <a:buNone/>
            </a:pPr>
            <a:endParaRPr lang="ja-JP" altLang="en-US" sz="1100" dirty="0">
              <a:latin typeface="メイリオ" panose="020B0604030504040204" pitchFamily="50" charset="-128"/>
              <a:ea typeface="メイリオ" panose="020B0604030504040204" pitchFamily="50" charset="-128"/>
            </a:endParaRPr>
          </a:p>
          <a:p>
            <a:pPr>
              <a:buNone/>
            </a:pPr>
            <a:r>
              <a:rPr lang="ja-JP" altLang="en-US" sz="1100" b="1" dirty="0">
                <a:latin typeface="メイリオ" panose="020B0604030504040204" pitchFamily="50" charset="-128"/>
                <a:ea typeface="メイリオ" panose="020B0604030504040204" pitchFamily="50" charset="-128"/>
              </a:rPr>
              <a:t>第</a:t>
            </a:r>
            <a:r>
              <a:rPr lang="en-US" altLang="ja-JP" sz="1100" b="1" dirty="0">
                <a:latin typeface="メイリオ" panose="020B0604030504040204" pitchFamily="50" charset="-128"/>
                <a:ea typeface="メイリオ" panose="020B0604030504040204" pitchFamily="50" charset="-128"/>
              </a:rPr>
              <a:t>4</a:t>
            </a:r>
            <a:r>
              <a:rPr lang="ja-JP" altLang="en-US" sz="1100" b="1" dirty="0">
                <a:latin typeface="メイリオ" panose="020B0604030504040204" pitchFamily="50" charset="-128"/>
                <a:ea typeface="メイリオ" panose="020B0604030504040204" pitchFamily="50" charset="-128"/>
              </a:rPr>
              <a:t>問</a:t>
            </a:r>
          </a:p>
          <a:p>
            <a:pPr>
              <a:buNone/>
            </a:pPr>
            <a:r>
              <a:rPr lang="ja-JP" altLang="en-US" sz="1100" dirty="0">
                <a:latin typeface="メイリオ" panose="020B0604030504040204" pitchFamily="50" charset="-128"/>
                <a:ea typeface="メイリオ" panose="020B0604030504040204" pitchFamily="50" charset="-128"/>
              </a:rPr>
              <a:t>放火または失火の疑いがある火災について、正しいものはどれですか。</a:t>
            </a:r>
          </a:p>
          <a:p>
            <a:pPr>
              <a:buNone/>
            </a:pPr>
            <a:r>
              <a:rPr lang="ja-JP" altLang="en-US" sz="1100" dirty="0">
                <a:latin typeface="メイリオ" panose="020B0604030504040204" pitchFamily="50" charset="-128"/>
                <a:ea typeface="メイリオ" panose="020B0604030504040204" pitchFamily="50" charset="-128"/>
              </a:rPr>
              <a:t>① 犯罪の疑いがあれば、消防機関は調査を中止する</a:t>
            </a:r>
            <a:br>
              <a:rPr lang="ja-JP" altLang="en-US" sz="1100" dirty="0">
                <a:latin typeface="メイリオ" panose="020B0604030504040204" pitchFamily="50" charset="-128"/>
                <a:ea typeface="メイリオ" panose="020B0604030504040204" pitchFamily="50" charset="-128"/>
              </a:rPr>
            </a:br>
            <a:r>
              <a:rPr lang="ja-JP" altLang="en-US" sz="1100" dirty="0">
                <a:latin typeface="メイリオ" panose="020B0604030504040204" pitchFamily="50" charset="-128"/>
                <a:ea typeface="メイリオ" panose="020B0604030504040204" pitchFamily="50" charset="-128"/>
              </a:rPr>
              <a:t>② 火災原因の調査は警察だけが行う</a:t>
            </a:r>
            <a:br>
              <a:rPr lang="ja-JP" altLang="en-US" sz="1100" dirty="0">
                <a:latin typeface="メイリオ" panose="020B0604030504040204" pitchFamily="50" charset="-128"/>
                <a:ea typeface="メイリオ" panose="020B0604030504040204" pitchFamily="50" charset="-128"/>
              </a:rPr>
            </a:br>
            <a:r>
              <a:rPr lang="ja-JP" altLang="en-US" sz="1100" dirty="0">
                <a:latin typeface="メイリオ" panose="020B0604030504040204" pitchFamily="50" charset="-128"/>
                <a:ea typeface="メイリオ" panose="020B0604030504040204" pitchFamily="50" charset="-128"/>
              </a:rPr>
              <a:t>③ 犯罪の疑いがあっても、消防機関は必要な火災調査を継続する</a:t>
            </a:r>
            <a:br>
              <a:rPr lang="ja-JP" altLang="en-US" sz="1100" dirty="0">
                <a:latin typeface="メイリオ" panose="020B0604030504040204" pitchFamily="50" charset="-128"/>
                <a:ea typeface="メイリオ" panose="020B0604030504040204" pitchFamily="50" charset="-128"/>
              </a:rPr>
            </a:br>
            <a:r>
              <a:rPr lang="ja-JP" altLang="en-US" sz="1100" dirty="0">
                <a:latin typeface="メイリオ" panose="020B0604030504040204" pitchFamily="50" charset="-128"/>
                <a:ea typeface="メイリオ" panose="020B0604030504040204" pitchFamily="50" charset="-128"/>
              </a:rPr>
              <a:t>④ 裁判が終了するまで火災調査は実施できない</a:t>
            </a:r>
          </a:p>
          <a:p>
            <a:pPr>
              <a:buNone/>
            </a:pPr>
            <a:r>
              <a:rPr lang="ja-JP" altLang="en-US" sz="1100" b="1" dirty="0">
                <a:latin typeface="メイリオ" panose="020B0604030504040204" pitchFamily="50" charset="-128"/>
                <a:ea typeface="メイリオ" panose="020B0604030504040204" pitchFamily="50" charset="-128"/>
              </a:rPr>
              <a:t>正解：③　解説：</a:t>
            </a:r>
            <a:r>
              <a:rPr lang="ja-JP" altLang="en-US" sz="1100" dirty="0">
                <a:latin typeface="メイリオ" panose="020B0604030504040204" pitchFamily="50" charset="-128"/>
                <a:ea typeface="メイリオ" panose="020B0604030504040204" pitchFamily="50" charset="-128"/>
              </a:rPr>
              <a:t> 放火・失火などの犯罪が疑われる場合でも、消防長または消防署長は、火災原因や損害について必要な調査を行います。</a:t>
            </a:r>
          </a:p>
          <a:p>
            <a:pPr>
              <a:buNone/>
            </a:pPr>
            <a:endParaRPr lang="ja-JP" altLang="en-US" sz="1100" dirty="0">
              <a:latin typeface="メイリオ" panose="020B0604030504040204" pitchFamily="50" charset="-128"/>
              <a:ea typeface="メイリオ" panose="020B0604030504040204" pitchFamily="50" charset="-128"/>
            </a:endParaRPr>
          </a:p>
          <a:p>
            <a:pPr>
              <a:buNone/>
            </a:pPr>
            <a:r>
              <a:rPr lang="ja-JP" altLang="en-US" sz="1100" b="1" dirty="0">
                <a:latin typeface="メイリオ" panose="020B0604030504040204" pitchFamily="50" charset="-128"/>
                <a:ea typeface="メイリオ" panose="020B0604030504040204" pitchFamily="50" charset="-128"/>
              </a:rPr>
              <a:t>第</a:t>
            </a:r>
            <a:r>
              <a:rPr lang="en-US" altLang="ja-JP" sz="1100" b="1" dirty="0">
                <a:latin typeface="メイリオ" panose="020B0604030504040204" pitchFamily="50" charset="-128"/>
                <a:ea typeface="メイリオ" panose="020B0604030504040204" pitchFamily="50" charset="-128"/>
              </a:rPr>
              <a:t>5</a:t>
            </a:r>
            <a:r>
              <a:rPr lang="ja-JP" altLang="en-US" sz="1100" b="1" dirty="0">
                <a:latin typeface="メイリオ" panose="020B0604030504040204" pitchFamily="50" charset="-128"/>
                <a:ea typeface="メイリオ" panose="020B0604030504040204" pitchFamily="50" charset="-128"/>
              </a:rPr>
              <a:t>問</a:t>
            </a:r>
          </a:p>
          <a:p>
            <a:pPr>
              <a:buNone/>
            </a:pPr>
            <a:r>
              <a:rPr lang="ja-JP" altLang="en-US" sz="1100" dirty="0">
                <a:latin typeface="メイリオ" panose="020B0604030504040204" pitchFamily="50" charset="-128"/>
                <a:ea typeface="メイリオ" panose="020B0604030504040204" pitchFamily="50" charset="-128"/>
              </a:rPr>
              <a:t>放火・失火が疑われる場合の消防と警察の関係として、最も適切なものはどれですか。</a:t>
            </a:r>
          </a:p>
          <a:p>
            <a:pPr>
              <a:buNone/>
            </a:pPr>
            <a:r>
              <a:rPr lang="ja-JP" altLang="en-US" sz="1100" dirty="0">
                <a:latin typeface="メイリオ" panose="020B0604030504040204" pitchFamily="50" charset="-128"/>
                <a:ea typeface="メイリオ" panose="020B0604030504040204" pitchFamily="50" charset="-128"/>
              </a:rPr>
              <a:t>① 消防と警察は互いに独立し、情報を共有しない</a:t>
            </a:r>
            <a:br>
              <a:rPr lang="ja-JP" altLang="en-US" sz="1100" dirty="0">
                <a:latin typeface="メイリオ" panose="020B0604030504040204" pitchFamily="50" charset="-128"/>
                <a:ea typeface="メイリオ" panose="020B0604030504040204" pitchFamily="50" charset="-128"/>
              </a:rPr>
            </a:br>
            <a:r>
              <a:rPr lang="ja-JP" altLang="en-US" sz="1100" dirty="0">
                <a:latin typeface="メイリオ" panose="020B0604030504040204" pitchFamily="50" charset="-128"/>
                <a:ea typeface="メイリオ" panose="020B0604030504040204" pitchFamily="50" charset="-128"/>
              </a:rPr>
              <a:t>② 消防が犯罪捜査を行い、警察が損害調査を行う</a:t>
            </a:r>
            <a:br>
              <a:rPr lang="ja-JP" altLang="en-US" sz="1100" dirty="0">
                <a:latin typeface="メイリオ" panose="020B0604030504040204" pitchFamily="50" charset="-128"/>
                <a:ea typeface="メイリオ" panose="020B0604030504040204" pitchFamily="50" charset="-128"/>
              </a:rPr>
            </a:br>
            <a:r>
              <a:rPr lang="ja-JP" altLang="en-US" sz="1100" dirty="0">
                <a:latin typeface="メイリオ" panose="020B0604030504040204" pitchFamily="50" charset="-128"/>
                <a:ea typeface="メイリオ" panose="020B0604030504040204" pitchFamily="50" charset="-128"/>
              </a:rPr>
              <a:t>③ 消防は火災原因等を調査し、警察は犯罪を捜査して、相互に協力する</a:t>
            </a:r>
            <a:br>
              <a:rPr lang="ja-JP" altLang="en-US" sz="1100" dirty="0">
                <a:latin typeface="メイリオ" panose="020B0604030504040204" pitchFamily="50" charset="-128"/>
                <a:ea typeface="メイリオ" panose="020B0604030504040204" pitchFamily="50" charset="-128"/>
              </a:rPr>
            </a:br>
            <a:r>
              <a:rPr lang="ja-JP" altLang="en-US" sz="1100" dirty="0">
                <a:latin typeface="メイリオ" panose="020B0604030504040204" pitchFamily="50" charset="-128"/>
                <a:ea typeface="メイリオ" panose="020B0604030504040204" pitchFamily="50" charset="-128"/>
              </a:rPr>
              <a:t>④ すべての調査を消防機関だけで行う</a:t>
            </a:r>
          </a:p>
          <a:p>
            <a:pPr>
              <a:buNone/>
            </a:pPr>
            <a:r>
              <a:rPr lang="ja-JP" altLang="en-US" sz="1100" b="1" dirty="0">
                <a:latin typeface="メイリオ" panose="020B0604030504040204" pitchFamily="50" charset="-128"/>
                <a:ea typeface="メイリオ" panose="020B0604030504040204" pitchFamily="50" charset="-128"/>
              </a:rPr>
              <a:t>正解：③　解説：</a:t>
            </a:r>
            <a:r>
              <a:rPr lang="ja-JP" altLang="en-US" sz="1100" dirty="0">
                <a:latin typeface="メイリオ" panose="020B0604030504040204" pitchFamily="50" charset="-128"/>
                <a:ea typeface="メイリオ" panose="020B0604030504040204" pitchFamily="50" charset="-128"/>
              </a:rPr>
              <a:t> 消防機関は火災原因や損害の調査を担当し、警察は犯罪捜査を担当します。放火・失火が疑われる場合は、両機関が相互に協力します。</a:t>
            </a:r>
          </a:p>
        </p:txBody>
      </p:sp>
    </p:spTree>
    <p:extLst>
      <p:ext uri="{BB962C8B-B14F-4D97-AF65-F5344CB8AC3E}">
        <p14:creationId xmlns:p14="http://schemas.microsoft.com/office/powerpoint/2010/main" val="16863836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663BBD-4200-795C-159B-7E26D8E1A7EE}"/>
              </a:ext>
            </a:extLst>
          </p:cNvPr>
          <p:cNvSpPr>
            <a:spLocks noGrp="1"/>
          </p:cNvSpPr>
          <p:nvPr>
            <p:ph type="title"/>
          </p:nvPr>
        </p:nvSpPr>
        <p:spPr/>
        <p:txBody>
          <a:bodyPr/>
          <a:lstStyle/>
          <a:p>
            <a:endParaRPr kumimoji="1" lang="ja-JP" altLang="en-US"/>
          </a:p>
        </p:txBody>
      </p:sp>
      <p:sp>
        <p:nvSpPr>
          <p:cNvPr id="3" name="スライド番号プレースホルダー 2">
            <a:extLst>
              <a:ext uri="{FF2B5EF4-FFF2-40B4-BE49-F238E27FC236}">
                <a16:creationId xmlns:a16="http://schemas.microsoft.com/office/drawing/2014/main" id="{0DE0A325-45E3-8EFA-C328-31DCD3764654}"/>
              </a:ext>
            </a:extLst>
          </p:cNvPr>
          <p:cNvSpPr>
            <a:spLocks noGrp="1"/>
          </p:cNvSpPr>
          <p:nvPr>
            <p:ph type="sldNum" sz="quarter" idx="12"/>
          </p:nvPr>
        </p:nvSpPr>
        <p:spPr/>
        <p:txBody>
          <a:bodyPr/>
          <a:lstStyle/>
          <a:p>
            <a:fld id="{4932B27F-0834-4F11-AF0D-3B42CF9EE089}" type="slidenum">
              <a:rPr lang="ja-JP" altLang="en-US" smtClean="0"/>
              <a:pPr/>
              <a:t>58</a:t>
            </a:fld>
            <a:endParaRPr lang="ja-JP" altLang="en-US" dirty="0"/>
          </a:p>
        </p:txBody>
      </p:sp>
      <p:sp>
        <p:nvSpPr>
          <p:cNvPr id="5" name="テキスト ボックス 4">
            <a:extLst>
              <a:ext uri="{FF2B5EF4-FFF2-40B4-BE49-F238E27FC236}">
                <a16:creationId xmlns:a16="http://schemas.microsoft.com/office/drawing/2014/main" id="{59FE6A69-02AA-98A3-CC68-43C74B0A17D7}"/>
              </a:ext>
            </a:extLst>
          </p:cNvPr>
          <p:cNvSpPr txBox="1"/>
          <p:nvPr/>
        </p:nvSpPr>
        <p:spPr bwMode="auto">
          <a:xfrm>
            <a:off x="214150" y="103229"/>
            <a:ext cx="11658600" cy="655564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square">
            <a:spAutoFit/>
          </a:bodyPr>
          <a:lstStyle/>
          <a:p>
            <a:pPr>
              <a:buNone/>
            </a:pPr>
            <a:r>
              <a:rPr lang="ja-JP" altLang="en-US" sz="1050" b="1" dirty="0">
                <a:latin typeface="メイリオ" panose="020B0604030504040204" pitchFamily="50" charset="-128"/>
                <a:ea typeface="メイリオ" panose="020B0604030504040204" pitchFamily="50" charset="-128"/>
              </a:rPr>
              <a:t>第６問</a:t>
            </a:r>
            <a:endParaRPr lang="en-US" altLang="ja-JP" sz="1050" b="1" dirty="0">
              <a:latin typeface="メイリオ" panose="020B0604030504040204" pitchFamily="50" charset="-128"/>
              <a:ea typeface="メイリオ" panose="020B0604030504040204" pitchFamily="50" charset="-128"/>
            </a:endParaRPr>
          </a:p>
          <a:p>
            <a:pPr>
              <a:buNone/>
            </a:pPr>
            <a:r>
              <a:rPr lang="ja-JP" altLang="en-US" sz="1050" dirty="0">
                <a:latin typeface="メイリオ" panose="020B0604030504040204" pitchFamily="50" charset="-128"/>
                <a:ea typeface="メイリオ" panose="020B0604030504040204" pitchFamily="50" charset="-128"/>
              </a:rPr>
              <a:t>第</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類危険物の性質として、最も適切なものはどれですか。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引火しやすい液体である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自己反応により爆発的に燃焼する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他の物質を酸化させ、燃焼を促進する固体である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水と接触すると必ず可燃性ガスを発生する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3</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第</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類危険物は「酸化性固体」です。それ自体は燃えなくても、可燃物と混ざると激しく燃焼することがあります。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第７問</a:t>
            </a:r>
            <a:endParaRPr lang="en-US" altLang="ja-JP" sz="1050" b="1" dirty="0">
              <a:latin typeface="メイリオ" panose="020B0604030504040204" pitchFamily="50" charset="-128"/>
              <a:ea typeface="メイリオ" panose="020B0604030504040204" pitchFamily="50" charset="-128"/>
            </a:endParaRPr>
          </a:p>
          <a:p>
            <a:pPr>
              <a:buNone/>
            </a:pPr>
            <a:r>
              <a:rPr lang="ja-JP" altLang="en-US" sz="1050" dirty="0">
                <a:latin typeface="メイリオ" panose="020B0604030504040204" pitchFamily="50" charset="-128"/>
                <a:ea typeface="メイリオ" panose="020B0604030504040204" pitchFamily="50" charset="-128"/>
              </a:rPr>
              <a:t>次のうち、第</a:t>
            </a:r>
            <a:r>
              <a:rPr lang="en-US" altLang="ja-JP" sz="1050" dirty="0">
                <a:latin typeface="メイリオ" panose="020B0604030504040204" pitchFamily="50" charset="-128"/>
                <a:ea typeface="メイリオ" panose="020B0604030504040204" pitchFamily="50" charset="-128"/>
              </a:rPr>
              <a:t>2</a:t>
            </a:r>
            <a:r>
              <a:rPr lang="ja-JP" altLang="en-US" sz="1050" dirty="0">
                <a:latin typeface="メイリオ" panose="020B0604030504040204" pitchFamily="50" charset="-128"/>
                <a:ea typeface="メイリオ" panose="020B0604030504040204" pitchFamily="50" charset="-128"/>
              </a:rPr>
              <a:t>類危険物に該当するものはどれですか。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赤りん </a:t>
            </a:r>
          </a:p>
          <a:p>
            <a:pPr>
              <a:buFont typeface="+mj-lt"/>
              <a:buAutoNum type="arabicPeriod"/>
            </a:pPr>
            <a:r>
              <a:rPr lang="ja-JP" altLang="en-US" sz="1050" dirty="0">
                <a:latin typeface="メイリオ" panose="020B0604030504040204" pitchFamily="50" charset="-128"/>
                <a:ea typeface="メイリオ" panose="020B0604030504040204" pitchFamily="50" charset="-128"/>
              </a:rPr>
              <a:t>ナトリウム </a:t>
            </a:r>
          </a:p>
          <a:p>
            <a:pPr>
              <a:buFont typeface="+mj-lt"/>
              <a:buAutoNum type="arabicPeriod"/>
            </a:pPr>
            <a:r>
              <a:rPr lang="ja-JP" altLang="en-US" sz="1050" dirty="0">
                <a:latin typeface="メイリオ" panose="020B0604030504040204" pitchFamily="50" charset="-128"/>
                <a:ea typeface="メイリオ" panose="020B0604030504040204" pitchFamily="50" charset="-128"/>
              </a:rPr>
              <a:t>ガソリン </a:t>
            </a:r>
          </a:p>
          <a:p>
            <a:pPr>
              <a:buFont typeface="+mj-lt"/>
              <a:buAutoNum type="arabicPeriod"/>
            </a:pPr>
            <a:r>
              <a:rPr lang="ja-JP" altLang="en-US" sz="1050" dirty="0">
                <a:latin typeface="メイリオ" panose="020B0604030504040204" pitchFamily="50" charset="-128"/>
                <a:ea typeface="メイリオ" panose="020B0604030504040204" pitchFamily="50" charset="-128"/>
              </a:rPr>
              <a:t>過酸化水素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1</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赤りんは第</a:t>
            </a:r>
            <a:r>
              <a:rPr lang="en-US" altLang="ja-JP" sz="1050" dirty="0">
                <a:latin typeface="メイリオ" panose="020B0604030504040204" pitchFamily="50" charset="-128"/>
                <a:ea typeface="メイリオ" panose="020B0604030504040204" pitchFamily="50" charset="-128"/>
              </a:rPr>
              <a:t>2</a:t>
            </a:r>
            <a:r>
              <a:rPr lang="ja-JP" altLang="en-US" sz="1050" dirty="0">
                <a:latin typeface="メイリオ" panose="020B0604030504040204" pitchFamily="50" charset="-128"/>
                <a:ea typeface="メイリオ" panose="020B0604030504040204" pitchFamily="50" charset="-128"/>
              </a:rPr>
              <a:t>類「可燃性固体」です。ナトリウムは第</a:t>
            </a:r>
            <a:r>
              <a:rPr lang="en-US" altLang="ja-JP" sz="1050" dirty="0">
                <a:latin typeface="メイリオ" panose="020B0604030504040204" pitchFamily="50" charset="-128"/>
                <a:ea typeface="メイリオ" panose="020B0604030504040204" pitchFamily="50" charset="-128"/>
              </a:rPr>
              <a:t>3</a:t>
            </a:r>
            <a:r>
              <a:rPr lang="ja-JP" altLang="en-US" sz="1050" dirty="0">
                <a:latin typeface="メイリオ" panose="020B0604030504040204" pitchFamily="50" charset="-128"/>
                <a:ea typeface="メイリオ" panose="020B0604030504040204" pitchFamily="50" charset="-128"/>
              </a:rPr>
              <a:t>類、ガソリンは第</a:t>
            </a:r>
            <a:r>
              <a:rPr lang="en-US" altLang="ja-JP" sz="1050" dirty="0">
                <a:latin typeface="メイリオ" panose="020B0604030504040204" pitchFamily="50" charset="-128"/>
                <a:ea typeface="メイリオ" panose="020B0604030504040204" pitchFamily="50" charset="-128"/>
              </a:rPr>
              <a:t>4</a:t>
            </a:r>
            <a:r>
              <a:rPr lang="ja-JP" altLang="en-US" sz="1050" dirty="0">
                <a:latin typeface="メイリオ" panose="020B0604030504040204" pitchFamily="50" charset="-128"/>
                <a:ea typeface="メイリオ" panose="020B0604030504040204" pitchFamily="50" charset="-128"/>
              </a:rPr>
              <a:t>類、過酸化水素は第</a:t>
            </a:r>
            <a:r>
              <a:rPr lang="en-US" altLang="ja-JP" sz="1050" dirty="0">
                <a:latin typeface="メイリオ" panose="020B0604030504040204" pitchFamily="50" charset="-128"/>
                <a:ea typeface="メイリオ" panose="020B0604030504040204" pitchFamily="50" charset="-128"/>
              </a:rPr>
              <a:t>6</a:t>
            </a:r>
            <a:r>
              <a:rPr lang="ja-JP" altLang="en-US" sz="1050" dirty="0">
                <a:latin typeface="メイリオ" panose="020B0604030504040204" pitchFamily="50" charset="-128"/>
                <a:ea typeface="メイリオ" panose="020B0604030504040204" pitchFamily="50" charset="-128"/>
              </a:rPr>
              <a:t>類に該当します。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第８問</a:t>
            </a:r>
            <a:endParaRPr lang="en-US" altLang="ja-JP" sz="1050" b="1" dirty="0">
              <a:latin typeface="メイリオ" panose="020B0604030504040204" pitchFamily="50" charset="-128"/>
              <a:ea typeface="メイリオ" panose="020B0604030504040204" pitchFamily="50" charset="-128"/>
            </a:endParaRPr>
          </a:p>
          <a:p>
            <a:pPr>
              <a:buNone/>
            </a:pPr>
            <a:r>
              <a:rPr lang="ja-JP" altLang="en-US" sz="1050" dirty="0">
                <a:latin typeface="メイリオ" panose="020B0604030504040204" pitchFamily="50" charset="-128"/>
                <a:ea typeface="メイリオ" panose="020B0604030504040204" pitchFamily="50" charset="-128"/>
              </a:rPr>
              <a:t>第</a:t>
            </a:r>
            <a:r>
              <a:rPr lang="en-US" altLang="ja-JP" sz="1050" dirty="0">
                <a:latin typeface="メイリオ" panose="020B0604030504040204" pitchFamily="50" charset="-128"/>
                <a:ea typeface="メイリオ" panose="020B0604030504040204" pitchFamily="50" charset="-128"/>
              </a:rPr>
              <a:t>3</a:t>
            </a:r>
            <a:r>
              <a:rPr lang="ja-JP" altLang="en-US" sz="1050" dirty="0">
                <a:latin typeface="メイリオ" panose="020B0604030504040204" pitchFamily="50" charset="-128"/>
                <a:ea typeface="メイリオ" panose="020B0604030504040204" pitchFamily="50" charset="-128"/>
              </a:rPr>
              <a:t>類危険物の主な危険性として、最も適切なものはどれですか。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加熱や衝撃によってのみ発火する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空気または水との接触により発火することがある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可燃性蒸気を発生させて引火する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他の物質から酸素を奪って燃焼を止める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2</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第</a:t>
            </a:r>
            <a:r>
              <a:rPr lang="en-US" altLang="ja-JP" sz="1050" dirty="0">
                <a:latin typeface="メイリオ" panose="020B0604030504040204" pitchFamily="50" charset="-128"/>
                <a:ea typeface="メイリオ" panose="020B0604030504040204" pitchFamily="50" charset="-128"/>
              </a:rPr>
              <a:t>3</a:t>
            </a:r>
            <a:r>
              <a:rPr lang="ja-JP" altLang="en-US" sz="1050" dirty="0">
                <a:latin typeface="メイリオ" panose="020B0604030504040204" pitchFamily="50" charset="-128"/>
                <a:ea typeface="メイリオ" panose="020B0604030504040204" pitchFamily="50" charset="-128"/>
              </a:rPr>
              <a:t>類は「自然発火性物質及び禁水性物質」です。空気に触れて自然発火したり、水と接触して発火や可燃性ガスの発生を起こしたりします。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第９問</a:t>
            </a:r>
            <a:endParaRPr lang="en-US" altLang="ja-JP" sz="1050" b="1" dirty="0">
              <a:latin typeface="メイリオ" panose="020B0604030504040204" pitchFamily="50" charset="-128"/>
              <a:ea typeface="メイリオ" panose="020B0604030504040204" pitchFamily="50" charset="-128"/>
            </a:endParaRPr>
          </a:p>
          <a:p>
            <a:pPr>
              <a:buNone/>
            </a:pPr>
            <a:r>
              <a:rPr lang="ja-JP" altLang="en-US" sz="1050" dirty="0">
                <a:latin typeface="メイリオ" panose="020B0604030504040204" pitchFamily="50" charset="-128"/>
                <a:ea typeface="メイリオ" panose="020B0604030504040204" pitchFamily="50" charset="-128"/>
              </a:rPr>
              <a:t>第</a:t>
            </a:r>
            <a:r>
              <a:rPr lang="en-US" altLang="ja-JP" sz="1050" dirty="0">
                <a:latin typeface="メイリオ" panose="020B0604030504040204" pitchFamily="50" charset="-128"/>
                <a:ea typeface="メイリオ" panose="020B0604030504040204" pitchFamily="50" charset="-128"/>
              </a:rPr>
              <a:t>4</a:t>
            </a:r>
            <a:r>
              <a:rPr lang="ja-JP" altLang="en-US" sz="1050" dirty="0">
                <a:latin typeface="メイリオ" panose="020B0604030504040204" pitchFamily="50" charset="-128"/>
                <a:ea typeface="メイリオ" panose="020B0604030504040204" pitchFamily="50" charset="-128"/>
              </a:rPr>
              <a:t>類危険物のうち、引火点が</a:t>
            </a:r>
            <a:r>
              <a:rPr lang="en-US" altLang="ja-JP" sz="1050" dirty="0">
                <a:latin typeface="メイリオ" panose="020B0604030504040204" pitchFamily="50" charset="-128"/>
                <a:ea typeface="メイリオ" panose="020B0604030504040204" pitchFamily="50" charset="-128"/>
              </a:rPr>
              <a:t>70℃</a:t>
            </a:r>
            <a:r>
              <a:rPr lang="ja-JP" altLang="en-US" sz="1050" dirty="0">
                <a:latin typeface="メイリオ" panose="020B0604030504040204" pitchFamily="50" charset="-128"/>
                <a:ea typeface="メイリオ" panose="020B0604030504040204" pitchFamily="50" charset="-128"/>
              </a:rPr>
              <a:t>以上</a:t>
            </a:r>
            <a:r>
              <a:rPr lang="en-US" altLang="ja-JP" sz="1050" dirty="0">
                <a:latin typeface="メイリオ" panose="020B0604030504040204" pitchFamily="50" charset="-128"/>
                <a:ea typeface="メイリオ" panose="020B0604030504040204" pitchFamily="50" charset="-128"/>
              </a:rPr>
              <a:t>200℃</a:t>
            </a:r>
            <a:r>
              <a:rPr lang="ja-JP" altLang="en-US" sz="1050" dirty="0">
                <a:latin typeface="メイリオ" panose="020B0604030504040204" pitchFamily="50" charset="-128"/>
                <a:ea typeface="メイリオ" panose="020B0604030504040204" pitchFamily="50" charset="-128"/>
              </a:rPr>
              <a:t>未満のものはどれですか。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第</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石油類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第</a:t>
            </a:r>
            <a:r>
              <a:rPr lang="en-US" altLang="ja-JP" sz="1050" dirty="0">
                <a:latin typeface="メイリオ" panose="020B0604030504040204" pitchFamily="50" charset="-128"/>
                <a:ea typeface="メイリオ" panose="020B0604030504040204" pitchFamily="50" charset="-128"/>
              </a:rPr>
              <a:t>2</a:t>
            </a:r>
            <a:r>
              <a:rPr lang="ja-JP" altLang="en-US" sz="1050" dirty="0">
                <a:latin typeface="メイリオ" panose="020B0604030504040204" pitchFamily="50" charset="-128"/>
                <a:ea typeface="メイリオ" panose="020B0604030504040204" pitchFamily="50" charset="-128"/>
              </a:rPr>
              <a:t>石油類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第</a:t>
            </a:r>
            <a:r>
              <a:rPr lang="en-US" altLang="ja-JP" sz="1050" dirty="0">
                <a:latin typeface="メイリオ" panose="020B0604030504040204" pitchFamily="50" charset="-128"/>
                <a:ea typeface="メイリオ" panose="020B0604030504040204" pitchFamily="50" charset="-128"/>
              </a:rPr>
              <a:t>3</a:t>
            </a:r>
            <a:r>
              <a:rPr lang="ja-JP" altLang="en-US" sz="1050" dirty="0">
                <a:latin typeface="メイリオ" panose="020B0604030504040204" pitchFamily="50" charset="-128"/>
                <a:ea typeface="メイリオ" panose="020B0604030504040204" pitchFamily="50" charset="-128"/>
              </a:rPr>
              <a:t>石油類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第</a:t>
            </a:r>
            <a:r>
              <a:rPr lang="en-US" altLang="ja-JP" sz="1050" dirty="0">
                <a:latin typeface="メイリオ" panose="020B0604030504040204" pitchFamily="50" charset="-128"/>
                <a:ea typeface="メイリオ" panose="020B0604030504040204" pitchFamily="50" charset="-128"/>
              </a:rPr>
              <a:t>4</a:t>
            </a:r>
            <a:r>
              <a:rPr lang="ja-JP" altLang="en-US" sz="1050" dirty="0">
                <a:latin typeface="メイリオ" panose="020B0604030504040204" pitchFamily="50" charset="-128"/>
                <a:ea typeface="メイリオ" panose="020B0604030504040204" pitchFamily="50" charset="-128"/>
              </a:rPr>
              <a:t>石油類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3</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第</a:t>
            </a:r>
            <a:r>
              <a:rPr lang="en-US" altLang="ja-JP" sz="1050" dirty="0">
                <a:latin typeface="メイリオ" panose="020B0604030504040204" pitchFamily="50" charset="-128"/>
                <a:ea typeface="メイリオ" panose="020B0604030504040204" pitchFamily="50" charset="-128"/>
              </a:rPr>
              <a:t>3</a:t>
            </a:r>
            <a:r>
              <a:rPr lang="ja-JP" altLang="en-US" sz="1050" dirty="0">
                <a:latin typeface="メイリオ" panose="020B0604030504040204" pitchFamily="50" charset="-128"/>
                <a:ea typeface="メイリオ" panose="020B0604030504040204" pitchFamily="50" charset="-128"/>
              </a:rPr>
              <a:t>石油類は、引火点が</a:t>
            </a:r>
            <a:r>
              <a:rPr lang="en-US" altLang="ja-JP" sz="1050" dirty="0">
                <a:latin typeface="メイリオ" panose="020B0604030504040204" pitchFamily="50" charset="-128"/>
                <a:ea typeface="メイリオ" panose="020B0604030504040204" pitchFamily="50" charset="-128"/>
              </a:rPr>
              <a:t>70℃</a:t>
            </a:r>
            <a:r>
              <a:rPr lang="ja-JP" altLang="en-US" sz="1050" dirty="0">
                <a:latin typeface="メイリオ" panose="020B0604030504040204" pitchFamily="50" charset="-128"/>
                <a:ea typeface="メイリオ" panose="020B0604030504040204" pitchFamily="50" charset="-128"/>
              </a:rPr>
              <a:t>以上</a:t>
            </a:r>
            <a:r>
              <a:rPr lang="en-US" altLang="ja-JP" sz="1050" dirty="0">
                <a:latin typeface="メイリオ" panose="020B0604030504040204" pitchFamily="50" charset="-128"/>
                <a:ea typeface="メイリオ" panose="020B0604030504040204" pitchFamily="50" charset="-128"/>
              </a:rPr>
              <a:t>200℃</a:t>
            </a:r>
            <a:r>
              <a:rPr lang="ja-JP" altLang="en-US" sz="1050" dirty="0">
                <a:latin typeface="メイリオ" panose="020B0604030504040204" pitchFamily="50" charset="-128"/>
                <a:ea typeface="メイリオ" panose="020B0604030504040204" pitchFamily="50" charset="-128"/>
              </a:rPr>
              <a:t>未満のものです。第</a:t>
            </a:r>
            <a:r>
              <a:rPr lang="en-US" altLang="ja-JP" sz="1050" dirty="0">
                <a:latin typeface="メイリオ" panose="020B0604030504040204" pitchFamily="50" charset="-128"/>
                <a:ea typeface="メイリオ" panose="020B0604030504040204" pitchFamily="50" charset="-128"/>
              </a:rPr>
              <a:t>2</a:t>
            </a:r>
            <a:r>
              <a:rPr lang="ja-JP" altLang="en-US" sz="1050" dirty="0">
                <a:latin typeface="メイリオ" panose="020B0604030504040204" pitchFamily="50" charset="-128"/>
                <a:ea typeface="メイリオ" panose="020B0604030504040204" pitchFamily="50" charset="-128"/>
              </a:rPr>
              <a:t>石油類は</a:t>
            </a:r>
            <a:r>
              <a:rPr lang="en-US" altLang="ja-JP" sz="1050" dirty="0">
                <a:latin typeface="メイリオ" panose="020B0604030504040204" pitchFamily="50" charset="-128"/>
                <a:ea typeface="メイリオ" panose="020B0604030504040204" pitchFamily="50" charset="-128"/>
              </a:rPr>
              <a:t>21℃</a:t>
            </a:r>
            <a:r>
              <a:rPr lang="ja-JP" altLang="en-US" sz="1050" dirty="0">
                <a:latin typeface="メイリオ" panose="020B0604030504040204" pitchFamily="50" charset="-128"/>
                <a:ea typeface="メイリオ" panose="020B0604030504040204" pitchFamily="50" charset="-128"/>
              </a:rPr>
              <a:t>以上</a:t>
            </a:r>
            <a:r>
              <a:rPr lang="en-US" altLang="ja-JP" sz="1050" dirty="0">
                <a:latin typeface="メイリオ" panose="020B0604030504040204" pitchFamily="50" charset="-128"/>
                <a:ea typeface="メイリオ" panose="020B0604030504040204" pitchFamily="50" charset="-128"/>
              </a:rPr>
              <a:t>70℃</a:t>
            </a:r>
            <a:r>
              <a:rPr lang="ja-JP" altLang="en-US" sz="1050" dirty="0">
                <a:latin typeface="メイリオ" panose="020B0604030504040204" pitchFamily="50" charset="-128"/>
                <a:ea typeface="メイリオ" panose="020B0604030504040204" pitchFamily="50" charset="-128"/>
              </a:rPr>
              <a:t>未満、第</a:t>
            </a:r>
            <a:r>
              <a:rPr lang="en-US" altLang="ja-JP" sz="1050" dirty="0">
                <a:latin typeface="メイリオ" panose="020B0604030504040204" pitchFamily="50" charset="-128"/>
                <a:ea typeface="メイリオ" panose="020B0604030504040204" pitchFamily="50" charset="-128"/>
              </a:rPr>
              <a:t>4</a:t>
            </a:r>
            <a:r>
              <a:rPr lang="ja-JP" altLang="en-US" sz="1050" dirty="0">
                <a:latin typeface="メイリオ" panose="020B0604030504040204" pitchFamily="50" charset="-128"/>
                <a:ea typeface="メイリオ" panose="020B0604030504040204" pitchFamily="50" charset="-128"/>
              </a:rPr>
              <a:t>石油類は</a:t>
            </a:r>
            <a:r>
              <a:rPr lang="en-US" altLang="ja-JP" sz="1050" dirty="0">
                <a:latin typeface="メイリオ" panose="020B0604030504040204" pitchFamily="50" charset="-128"/>
                <a:ea typeface="メイリオ" panose="020B0604030504040204" pitchFamily="50" charset="-128"/>
              </a:rPr>
              <a:t>200℃</a:t>
            </a:r>
            <a:r>
              <a:rPr lang="ja-JP" altLang="en-US" sz="1050" dirty="0">
                <a:latin typeface="メイリオ" panose="020B0604030504040204" pitchFamily="50" charset="-128"/>
                <a:ea typeface="メイリオ" panose="020B0604030504040204" pitchFamily="50" charset="-128"/>
              </a:rPr>
              <a:t>以上</a:t>
            </a:r>
            <a:r>
              <a:rPr lang="en-US" altLang="ja-JP" sz="1050" dirty="0">
                <a:latin typeface="メイリオ" panose="020B0604030504040204" pitchFamily="50" charset="-128"/>
                <a:ea typeface="メイリオ" panose="020B0604030504040204" pitchFamily="50" charset="-128"/>
              </a:rPr>
              <a:t>250℃</a:t>
            </a:r>
            <a:r>
              <a:rPr lang="ja-JP" altLang="en-US" sz="1050" dirty="0">
                <a:latin typeface="メイリオ" panose="020B0604030504040204" pitchFamily="50" charset="-128"/>
                <a:ea typeface="メイリオ" panose="020B0604030504040204" pitchFamily="50" charset="-128"/>
              </a:rPr>
              <a:t>未満です。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第１０問</a:t>
            </a:r>
            <a:endParaRPr lang="en-US" altLang="ja-JP" sz="1050" b="1" dirty="0">
              <a:latin typeface="メイリオ" panose="020B0604030504040204" pitchFamily="50" charset="-128"/>
              <a:ea typeface="メイリオ" panose="020B0604030504040204" pitchFamily="50" charset="-128"/>
            </a:endParaRPr>
          </a:p>
          <a:p>
            <a:pPr>
              <a:buNone/>
            </a:pPr>
            <a:r>
              <a:rPr lang="ja-JP" altLang="en-US" sz="1050" dirty="0">
                <a:latin typeface="メイリオ" panose="020B0604030504040204" pitchFamily="50" charset="-128"/>
                <a:ea typeface="メイリオ" panose="020B0604030504040204" pitchFamily="50" charset="-128"/>
              </a:rPr>
              <a:t>第</a:t>
            </a:r>
            <a:r>
              <a:rPr lang="en-US" altLang="ja-JP" sz="1050" dirty="0">
                <a:latin typeface="メイリオ" panose="020B0604030504040204" pitchFamily="50" charset="-128"/>
                <a:ea typeface="メイリオ" panose="020B0604030504040204" pitchFamily="50" charset="-128"/>
              </a:rPr>
              <a:t>5</a:t>
            </a:r>
            <a:r>
              <a:rPr lang="ja-JP" altLang="en-US" sz="1050" dirty="0">
                <a:latin typeface="メイリオ" panose="020B0604030504040204" pitchFamily="50" charset="-128"/>
                <a:ea typeface="メイリオ" panose="020B0604030504040204" pitchFamily="50" charset="-128"/>
              </a:rPr>
              <a:t>類危険物の性質として、最も適切なものはどれですか。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強い酸化力を持つ液体である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水と接触すると必ず消火される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加熱や衝撃によって自己反応を起こすことがある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すべて水に溶けやすく、水による消火が適している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3</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第</a:t>
            </a:r>
            <a:r>
              <a:rPr lang="en-US" altLang="ja-JP" sz="1050" dirty="0">
                <a:latin typeface="メイリオ" panose="020B0604030504040204" pitchFamily="50" charset="-128"/>
                <a:ea typeface="メイリオ" panose="020B0604030504040204" pitchFamily="50" charset="-128"/>
              </a:rPr>
              <a:t>5</a:t>
            </a:r>
            <a:r>
              <a:rPr lang="ja-JP" altLang="en-US" sz="1050" dirty="0">
                <a:latin typeface="メイリオ" panose="020B0604030504040204" pitchFamily="50" charset="-128"/>
                <a:ea typeface="メイリオ" panose="020B0604030504040204" pitchFamily="50" charset="-128"/>
              </a:rPr>
              <a:t>類は「自己反応性物質」です。加熱や衝撃などによって自己反応を起こし、爆発的に燃焼する危険性があります。</a:t>
            </a:r>
          </a:p>
        </p:txBody>
      </p:sp>
    </p:spTree>
    <p:extLst>
      <p:ext uri="{BB962C8B-B14F-4D97-AF65-F5344CB8AC3E}">
        <p14:creationId xmlns:p14="http://schemas.microsoft.com/office/powerpoint/2010/main" val="3528211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B24C87-072F-F774-6C56-FF827809C48C}"/>
              </a:ext>
            </a:extLst>
          </p:cNvPr>
          <p:cNvSpPr>
            <a:spLocks noGrp="1"/>
          </p:cNvSpPr>
          <p:nvPr>
            <p:ph type="title"/>
          </p:nvPr>
        </p:nvSpPr>
        <p:spPr/>
        <p:txBody>
          <a:bodyPr/>
          <a:lstStyle/>
          <a:p>
            <a:r>
              <a:t>８　その他予防業務に必要な基礎知識</a:t>
            </a:r>
          </a:p>
        </p:txBody>
      </p:sp>
      <p:sp>
        <p:nvSpPr>
          <p:cNvPr id="3" name="スライド番号プレースホルダー 2">
            <a:extLst>
              <a:ext uri="{FF2B5EF4-FFF2-40B4-BE49-F238E27FC236}">
                <a16:creationId xmlns:a16="http://schemas.microsoft.com/office/drawing/2014/main" id="{C6ED148D-CC8A-3657-6899-C37F30E8729F}"/>
              </a:ext>
            </a:extLst>
          </p:cNvPr>
          <p:cNvSpPr>
            <a:spLocks noGrp="1"/>
          </p:cNvSpPr>
          <p:nvPr>
            <p:ph type="sldNum" idx="12"/>
          </p:nvPr>
        </p:nvSpPr>
        <p:spPr/>
        <p:txBody>
          <a:bodyPr/>
          <a:lstStyle/>
          <a:p>
            <a:fld id="{4932B27F-0834-4F11-AF0D-3B42CF9EE089}" type="slidenum">
              <a:rPr/>
              <a:t>59</a:t>
            </a:fld>
            <a:endParaRPr/>
          </a:p>
        </p:txBody>
      </p:sp>
      <p:sp>
        <p:nvSpPr>
          <p:cNvPr id="5" name="テキスト ボックス 4">
            <a:extLst>
              <a:ext uri="{FF2B5EF4-FFF2-40B4-BE49-F238E27FC236}">
                <a16:creationId xmlns:a16="http://schemas.microsoft.com/office/drawing/2014/main" id="{72320DBD-64DE-BB69-84A7-0DDEC331156A}"/>
              </a:ext>
            </a:extLst>
          </p:cNvPr>
          <p:cNvSpPr>
            <a:spLocks noGrp="1"/>
          </p:cNvSpPr>
          <p:nvPr/>
        </p:nvSpPr>
        <p:spPr>
          <a:xfrm>
            <a:off x="129540" y="866499"/>
            <a:ext cx="11932920" cy="5262979"/>
          </a:xfrm>
          <a:prstGeom prst="rect">
            <a:avLst/>
          </a:prstGeom>
          <a:noFill/>
          <a:ln>
            <a:noFill/>
          </a:ln>
        </p:spPr>
        <p:txBody>
          <a:bodyPr wrap="square">
            <a:spAutoFit/>
          </a:bodyPr>
          <a:lstStyle/>
          <a:p>
            <a:pPr>
              <a:buNone/>
            </a:pPr>
            <a:r>
              <a:rPr sz="1200" b="1" dirty="0">
                <a:latin typeface="メイリオ"/>
                <a:ea typeface="メイリオ"/>
                <a:cs typeface="メイリオ"/>
              </a:rPr>
              <a:t>1　</a:t>
            </a:r>
            <a:r>
              <a:rPr sz="1200" b="1" dirty="0" err="1">
                <a:latin typeface="メイリオ"/>
                <a:ea typeface="メイリオ"/>
                <a:cs typeface="メイリオ"/>
              </a:rPr>
              <a:t>消防用設備等・特殊消防用設備等の点検と報告</a:t>
            </a:r>
            <a:endParaRPr sz="1200" b="1" dirty="0">
              <a:latin typeface="メイリオ"/>
              <a:ea typeface="メイリオ"/>
              <a:cs typeface="メイリオ"/>
            </a:endParaRPr>
          </a:p>
          <a:p>
            <a:pPr>
              <a:buNone/>
            </a:pPr>
            <a:r>
              <a:rPr sz="1200" dirty="0" err="1">
                <a:latin typeface="メイリオ"/>
                <a:ea typeface="メイリオ"/>
                <a:cs typeface="メイリオ"/>
              </a:rPr>
              <a:t>消防用設備等や特殊消防用設備等は、火災時に確実に機能するよう、定期的な点検と消防機関への報告が必要</a:t>
            </a:r>
            <a:r>
              <a:rPr sz="1200" dirty="0">
                <a:latin typeface="メイリオ"/>
                <a:ea typeface="メイリオ"/>
                <a:cs typeface="メイリオ"/>
              </a:rPr>
              <a:t>。</a:t>
            </a:r>
            <a:r>
              <a:rPr lang="ja-JP" altLang="en-US" sz="1200" dirty="0">
                <a:latin typeface="メイリオ"/>
                <a:ea typeface="メイリオ"/>
                <a:cs typeface="メイリオ"/>
              </a:rPr>
              <a:t>（法第１７条の３の３→則第３１条の６）</a:t>
            </a:r>
            <a:endParaRPr sz="1200" dirty="0">
              <a:latin typeface="メイリオ"/>
              <a:ea typeface="メイリオ"/>
              <a:cs typeface="メイリオ"/>
            </a:endParaRPr>
          </a:p>
          <a:p>
            <a:pPr>
              <a:buNone/>
            </a:pPr>
            <a:r>
              <a:rPr sz="1200" dirty="0">
                <a:latin typeface="メイリオ"/>
                <a:ea typeface="メイリオ"/>
                <a:cs typeface="メイリオ"/>
              </a:rPr>
              <a:t>点検は、次の2種類。</a:t>
            </a:r>
          </a:p>
          <a:p>
            <a:pPr>
              <a:buFont typeface="Arial"/>
              <a:buChar char="•"/>
            </a:pPr>
            <a:r>
              <a:rPr sz="1200" b="1" dirty="0">
                <a:solidFill>
                  <a:srgbClr val="FF0000"/>
                </a:solidFill>
                <a:latin typeface="メイリオ"/>
                <a:ea typeface="メイリオ"/>
                <a:cs typeface="メイリオ"/>
              </a:rPr>
              <a:t>機器点検（6か月ごと）</a:t>
            </a:r>
            <a:br>
              <a:rPr dirty="0">
                <a:solidFill>
                  <a:srgbClr val="FF0000"/>
                </a:solidFill>
              </a:rPr>
            </a:br>
            <a:r>
              <a:rPr sz="1200" dirty="0" err="1">
                <a:solidFill>
                  <a:srgbClr val="FF0000"/>
                </a:solidFill>
                <a:latin typeface="メイリオ"/>
                <a:ea typeface="メイリオ"/>
                <a:cs typeface="メイリオ"/>
              </a:rPr>
              <a:t>設備を適正に配置しているか、外観に異常がないか、簡易な操作によって正常に作動するかを確認</a:t>
            </a:r>
            <a:r>
              <a:rPr sz="1200" dirty="0">
                <a:solidFill>
                  <a:srgbClr val="FF0000"/>
                </a:solidFill>
                <a:latin typeface="メイリオ"/>
                <a:ea typeface="メイリオ"/>
                <a:cs typeface="メイリオ"/>
              </a:rPr>
              <a:t>。 </a:t>
            </a:r>
          </a:p>
          <a:p>
            <a:pPr>
              <a:buFont typeface="Arial"/>
              <a:buChar char="•"/>
            </a:pPr>
            <a:r>
              <a:rPr sz="1200" b="1" dirty="0">
                <a:solidFill>
                  <a:srgbClr val="FF0000"/>
                </a:solidFill>
                <a:latin typeface="メイリオ"/>
                <a:ea typeface="メイリオ"/>
                <a:cs typeface="メイリオ"/>
              </a:rPr>
              <a:t>総合点検（1年ごと）</a:t>
            </a:r>
            <a:br>
              <a:rPr dirty="0">
                <a:solidFill>
                  <a:srgbClr val="FF0000"/>
                </a:solidFill>
              </a:rPr>
            </a:br>
            <a:r>
              <a:rPr sz="1200" dirty="0" err="1">
                <a:solidFill>
                  <a:srgbClr val="FF0000"/>
                </a:solidFill>
                <a:latin typeface="メイリオ"/>
                <a:ea typeface="メイリオ"/>
                <a:cs typeface="メイリオ"/>
              </a:rPr>
              <a:t>消防用設備等の全部または一部を実際に作動させ、設備全体の機能が正常であるかを確認</a:t>
            </a:r>
            <a:r>
              <a:rPr sz="1200" dirty="0">
                <a:solidFill>
                  <a:srgbClr val="FF0000"/>
                </a:solidFill>
                <a:latin typeface="メイリオ"/>
                <a:ea typeface="メイリオ"/>
                <a:cs typeface="メイリオ"/>
              </a:rPr>
              <a:t>。 </a:t>
            </a:r>
          </a:p>
          <a:p>
            <a:pPr>
              <a:buNone/>
            </a:pPr>
            <a:r>
              <a:rPr sz="1200" dirty="0" err="1">
                <a:solidFill>
                  <a:srgbClr val="FF0000"/>
                </a:solidFill>
                <a:latin typeface="メイリオ"/>
                <a:ea typeface="メイリオ"/>
                <a:cs typeface="メイリオ"/>
              </a:rPr>
              <a:t>点検結果は、防火対象物の関係者が消防長または消防署長へ報告します。報告の頻度は、防火対象物の用途によって異な</a:t>
            </a:r>
            <a:r>
              <a:rPr lang="ja-JP" altLang="en-US" sz="1200" dirty="0">
                <a:solidFill>
                  <a:srgbClr val="FF0000"/>
                </a:solidFill>
                <a:latin typeface="メイリオ"/>
                <a:ea typeface="メイリオ"/>
                <a:cs typeface="メイリオ"/>
              </a:rPr>
              <a:t>る</a:t>
            </a:r>
            <a:r>
              <a:rPr sz="1200" dirty="0">
                <a:solidFill>
                  <a:srgbClr val="FF0000"/>
                </a:solidFill>
                <a:latin typeface="メイリオ"/>
                <a:ea typeface="メイリオ"/>
                <a:cs typeface="メイリオ"/>
              </a:rPr>
              <a:t>。</a:t>
            </a:r>
          </a:p>
          <a:p>
            <a:pPr>
              <a:buFont typeface="Arial"/>
              <a:buChar char="•"/>
            </a:pPr>
            <a:r>
              <a:rPr sz="1200" b="1" dirty="0">
                <a:solidFill>
                  <a:srgbClr val="FF0000"/>
                </a:solidFill>
                <a:latin typeface="メイリオ"/>
                <a:ea typeface="メイリオ"/>
                <a:cs typeface="メイリオ"/>
              </a:rPr>
              <a:t>特定防火対象物：1年に1回</a:t>
            </a:r>
            <a:r>
              <a:rPr sz="1200" dirty="0">
                <a:solidFill>
                  <a:srgbClr val="FF0000"/>
                </a:solidFill>
                <a:latin typeface="メイリオ"/>
                <a:ea typeface="メイリオ"/>
                <a:cs typeface="メイリオ"/>
              </a:rPr>
              <a:t> </a:t>
            </a:r>
          </a:p>
          <a:p>
            <a:pPr>
              <a:buFont typeface="Arial"/>
              <a:buChar char="•"/>
            </a:pPr>
            <a:r>
              <a:rPr sz="1200" b="1" dirty="0">
                <a:solidFill>
                  <a:srgbClr val="FF0000"/>
                </a:solidFill>
                <a:latin typeface="メイリオ"/>
                <a:ea typeface="メイリオ"/>
                <a:cs typeface="メイリオ"/>
              </a:rPr>
              <a:t>非特定防火対象物：3年に1回</a:t>
            </a:r>
            <a:r>
              <a:rPr sz="1200" dirty="0">
                <a:solidFill>
                  <a:srgbClr val="FF0000"/>
                </a:solidFill>
                <a:latin typeface="メイリオ"/>
                <a:ea typeface="メイリオ"/>
                <a:cs typeface="メイリオ"/>
              </a:rPr>
              <a:t> </a:t>
            </a:r>
          </a:p>
          <a:p>
            <a:pPr>
              <a:buNone/>
            </a:pPr>
            <a:r>
              <a:rPr sz="1200" dirty="0" err="1">
                <a:latin typeface="メイリオ"/>
                <a:ea typeface="メイリオ"/>
                <a:cs typeface="メイリオ"/>
              </a:rPr>
              <a:t>一定の防火対象物では、消防設備士または消防設備点検資格者に点検を行わせなければな</a:t>
            </a:r>
            <a:r>
              <a:rPr lang="ja-JP" altLang="en-US" sz="1200" dirty="0">
                <a:latin typeface="メイリオ"/>
                <a:ea typeface="メイリオ"/>
                <a:cs typeface="メイリオ"/>
              </a:rPr>
              <a:t>らない</a:t>
            </a:r>
            <a:r>
              <a:rPr sz="1200" dirty="0">
                <a:latin typeface="メイリオ"/>
                <a:ea typeface="メイリオ"/>
                <a:cs typeface="メイリオ"/>
              </a:rPr>
              <a:t>。</a:t>
            </a:r>
            <a:r>
              <a:rPr sz="1200" dirty="0">
                <a:solidFill>
                  <a:srgbClr val="FF0000"/>
                </a:solidFill>
                <a:latin typeface="メイリオ"/>
                <a:ea typeface="メイリオ"/>
                <a:cs typeface="メイリオ"/>
              </a:rPr>
              <a:t>主な対象は、多数の人が利用する特定防火対象物で延べ面積が1</a:t>
            </a:r>
            <a:r>
              <a:rPr lang="ja-JP" altLang="en-US" sz="1200" dirty="0">
                <a:solidFill>
                  <a:srgbClr val="FF0000"/>
                </a:solidFill>
                <a:latin typeface="メイリオ"/>
                <a:ea typeface="メイリオ"/>
                <a:cs typeface="メイリオ"/>
              </a:rPr>
              <a:t>、</a:t>
            </a:r>
            <a:r>
              <a:rPr sz="1200" dirty="0">
                <a:solidFill>
                  <a:srgbClr val="FF0000"/>
                </a:solidFill>
                <a:latin typeface="メイリオ"/>
                <a:ea typeface="メイリオ"/>
                <a:cs typeface="メイリオ"/>
              </a:rPr>
              <a:t>000平方メートル以上のものや、避難上著しく困難であると消防長または消防署長が指定したものなど。</a:t>
            </a:r>
          </a:p>
          <a:p>
            <a:pPr>
              <a:buNone/>
            </a:pPr>
            <a:r>
              <a:rPr sz="1200" dirty="0" err="1">
                <a:latin typeface="メイリオ"/>
                <a:ea typeface="メイリオ"/>
                <a:cs typeface="メイリオ"/>
              </a:rPr>
              <a:t>点検結果は、維持台帳に記録するとともに、消防機関へ所定の期間ごとに報告</a:t>
            </a:r>
            <a:r>
              <a:rPr sz="1200" dirty="0">
                <a:latin typeface="メイリオ"/>
                <a:ea typeface="メイリオ"/>
                <a:cs typeface="メイリオ"/>
              </a:rPr>
              <a:t>。</a:t>
            </a:r>
          </a:p>
          <a:p>
            <a:pPr>
              <a:buNone/>
            </a:pPr>
            <a:br>
              <a:rPr dirty="0"/>
            </a:br>
            <a:endParaRPr sz="1200" dirty="0">
              <a:latin typeface="メイリオ"/>
              <a:ea typeface="メイリオ"/>
              <a:cs typeface="メイリオ"/>
            </a:endParaRPr>
          </a:p>
          <a:p>
            <a:pPr>
              <a:buNone/>
            </a:pPr>
            <a:r>
              <a:rPr sz="1200" b="1" dirty="0">
                <a:latin typeface="メイリオ"/>
                <a:ea typeface="メイリオ"/>
                <a:cs typeface="メイリオ"/>
              </a:rPr>
              <a:t>2　</a:t>
            </a:r>
            <a:r>
              <a:rPr sz="1200" b="1" dirty="0" err="1">
                <a:latin typeface="メイリオ"/>
                <a:ea typeface="メイリオ"/>
                <a:cs typeface="メイリオ"/>
              </a:rPr>
              <a:t>火を使用する設備・器具等に対する規制</a:t>
            </a:r>
            <a:r>
              <a:rPr lang="ja-JP" altLang="en-US" sz="1200" b="1" dirty="0">
                <a:latin typeface="メイリオ"/>
                <a:ea typeface="メイリオ"/>
                <a:cs typeface="メイリオ"/>
              </a:rPr>
              <a:t>（法第９条）</a:t>
            </a:r>
            <a:endParaRPr sz="1200" b="1" dirty="0">
              <a:latin typeface="メイリオ"/>
              <a:ea typeface="メイリオ"/>
              <a:cs typeface="メイリオ"/>
            </a:endParaRPr>
          </a:p>
          <a:p>
            <a:pPr>
              <a:buNone/>
            </a:pPr>
            <a:r>
              <a:rPr sz="1200" dirty="0" err="1">
                <a:latin typeface="メイリオ"/>
                <a:ea typeface="メイリオ"/>
                <a:cs typeface="メイリオ"/>
              </a:rPr>
              <a:t>炉、厨房設備、ボイラ</a:t>
            </a:r>
            <a:r>
              <a:rPr sz="1200" dirty="0">
                <a:latin typeface="メイリオ"/>
                <a:ea typeface="メイリオ"/>
                <a:cs typeface="メイリオ"/>
              </a:rPr>
              <a:t>ー、</a:t>
            </a:r>
            <a:r>
              <a:rPr sz="1200" dirty="0" err="1">
                <a:latin typeface="メイリオ"/>
                <a:ea typeface="メイリオ"/>
                <a:cs typeface="メイリオ"/>
              </a:rPr>
              <a:t>ストーブなど、火を使用する設備や器具は、火災発生の危険性が高いため、位置、構造、管理、取扱いなどについて基準が定められてい</a:t>
            </a:r>
            <a:r>
              <a:rPr lang="ja-JP" altLang="en-US" sz="1200" dirty="0">
                <a:latin typeface="メイリオ"/>
                <a:ea typeface="メイリオ"/>
                <a:cs typeface="メイリオ"/>
              </a:rPr>
              <a:t>る</a:t>
            </a:r>
            <a:r>
              <a:rPr sz="1200" dirty="0">
                <a:latin typeface="メイリオ"/>
                <a:ea typeface="メイリオ"/>
                <a:cs typeface="メイリオ"/>
              </a:rPr>
              <a:t>。</a:t>
            </a:r>
          </a:p>
          <a:p>
            <a:pPr>
              <a:buNone/>
            </a:pPr>
            <a:r>
              <a:rPr sz="1200" dirty="0" err="1">
                <a:latin typeface="メイリオ"/>
                <a:ea typeface="メイリオ"/>
                <a:cs typeface="メイリオ"/>
              </a:rPr>
              <a:t>規制の基本的事項は全国共通の基準により定められてい</a:t>
            </a:r>
            <a:r>
              <a:rPr lang="ja-JP" altLang="en-US" sz="1200" dirty="0">
                <a:latin typeface="メイリオ"/>
                <a:ea typeface="メイリオ"/>
                <a:cs typeface="メイリオ"/>
              </a:rPr>
              <a:t>る</a:t>
            </a:r>
            <a:r>
              <a:rPr sz="1200" dirty="0" err="1">
                <a:latin typeface="メイリオ"/>
                <a:ea typeface="メイリオ"/>
                <a:cs typeface="メイリオ"/>
              </a:rPr>
              <a:t>が、具体的な規制内容は、各地域の気候や風土などを踏まえ、市町村の火災予防条例で定められ</a:t>
            </a:r>
            <a:r>
              <a:rPr lang="ja-JP" altLang="en-US" sz="1200" dirty="0">
                <a:latin typeface="メイリオ"/>
                <a:ea typeface="メイリオ"/>
                <a:cs typeface="メイリオ"/>
              </a:rPr>
              <a:t>ている</a:t>
            </a:r>
            <a:r>
              <a:rPr sz="1200" dirty="0">
                <a:latin typeface="メイリオ"/>
                <a:ea typeface="メイリオ"/>
                <a:cs typeface="メイリオ"/>
              </a:rPr>
              <a:t>。</a:t>
            </a:r>
          </a:p>
          <a:p>
            <a:pPr>
              <a:buNone/>
            </a:pPr>
            <a:r>
              <a:rPr sz="1200" dirty="0" err="1">
                <a:latin typeface="メイリオ"/>
                <a:ea typeface="メイリオ"/>
                <a:cs typeface="メイリオ"/>
              </a:rPr>
              <a:t>主な規制内容は、次のとおり</a:t>
            </a:r>
            <a:r>
              <a:rPr sz="1200" dirty="0">
                <a:latin typeface="メイリオ"/>
                <a:ea typeface="メイリオ"/>
                <a:cs typeface="メイリオ"/>
              </a:rPr>
              <a:t>。</a:t>
            </a:r>
          </a:p>
          <a:p>
            <a:pPr>
              <a:buFont typeface="Arial"/>
              <a:buChar char="•"/>
            </a:pPr>
            <a:r>
              <a:rPr sz="1200" dirty="0" err="1">
                <a:latin typeface="メイリオ"/>
                <a:ea typeface="メイリオ"/>
                <a:cs typeface="メイリオ"/>
              </a:rPr>
              <a:t>設備・器具の位置、構造、管理方法</a:t>
            </a:r>
            <a:r>
              <a:rPr sz="1200" dirty="0">
                <a:latin typeface="メイリオ"/>
                <a:ea typeface="メイリオ"/>
                <a:cs typeface="メイリオ"/>
              </a:rPr>
              <a:t> </a:t>
            </a:r>
          </a:p>
          <a:p>
            <a:pPr>
              <a:buFont typeface="Arial"/>
              <a:buChar char="•"/>
            </a:pPr>
            <a:r>
              <a:rPr sz="1200" dirty="0" err="1">
                <a:latin typeface="メイリオ"/>
                <a:ea typeface="メイリオ"/>
                <a:cs typeface="メイリオ"/>
              </a:rPr>
              <a:t>周囲の可燃物との安全な離隔距離</a:t>
            </a:r>
            <a:r>
              <a:rPr sz="1200" dirty="0">
                <a:latin typeface="メイリオ"/>
                <a:ea typeface="メイリオ"/>
                <a:cs typeface="メイリオ"/>
              </a:rPr>
              <a:t> </a:t>
            </a:r>
          </a:p>
          <a:p>
            <a:pPr>
              <a:buFont typeface="Arial"/>
              <a:buChar char="•"/>
            </a:pPr>
            <a:r>
              <a:rPr sz="1200" dirty="0" err="1">
                <a:latin typeface="メイリオ"/>
                <a:ea typeface="メイリオ"/>
                <a:cs typeface="メイリオ"/>
              </a:rPr>
              <a:t>使用する燃料の種類や量</a:t>
            </a:r>
            <a:r>
              <a:rPr sz="1200" dirty="0">
                <a:latin typeface="メイリオ"/>
                <a:ea typeface="メイリオ"/>
                <a:cs typeface="メイリオ"/>
              </a:rPr>
              <a:t> </a:t>
            </a:r>
          </a:p>
          <a:p>
            <a:pPr>
              <a:buFont typeface="Arial"/>
              <a:buChar char="•"/>
            </a:pPr>
            <a:r>
              <a:rPr sz="1200" dirty="0" err="1">
                <a:latin typeface="メイリオ"/>
                <a:ea typeface="メイリオ"/>
                <a:cs typeface="メイリオ"/>
              </a:rPr>
              <a:t>必要な火災予防措置</a:t>
            </a:r>
            <a:r>
              <a:rPr sz="1200" dirty="0">
                <a:latin typeface="メイリオ"/>
                <a:ea typeface="メイリオ"/>
                <a:cs typeface="メイリオ"/>
              </a:rPr>
              <a:t> </a:t>
            </a:r>
          </a:p>
          <a:p>
            <a:pPr>
              <a:buFont typeface="Arial"/>
              <a:buChar char="•"/>
            </a:pPr>
            <a:r>
              <a:rPr sz="1200" dirty="0" err="1">
                <a:latin typeface="メイリオ"/>
                <a:ea typeface="メイリオ"/>
                <a:cs typeface="メイリオ"/>
              </a:rPr>
              <a:t>設備の設置に関する届出</a:t>
            </a:r>
            <a:r>
              <a:rPr sz="1200" dirty="0">
                <a:latin typeface="メイリオ"/>
                <a:ea typeface="メイリオ"/>
                <a:cs typeface="メイリオ"/>
              </a:rPr>
              <a:t> </a:t>
            </a:r>
          </a:p>
          <a:p>
            <a:pPr>
              <a:buNone/>
            </a:pPr>
            <a:r>
              <a:rPr sz="1200" dirty="0" err="1">
                <a:latin typeface="メイリオ"/>
                <a:ea typeface="メイリオ"/>
                <a:cs typeface="メイリオ"/>
              </a:rPr>
              <a:t>火気設備等は、可燃物から十分な距離を確保し、適切に維持管理することが重要</a:t>
            </a:r>
            <a:r>
              <a:rPr sz="1200" dirty="0">
                <a:latin typeface="メイリオ"/>
                <a:ea typeface="メイリオ"/>
                <a:cs typeface="メイリオ"/>
              </a:rPr>
              <a:t>。</a:t>
            </a:r>
          </a:p>
          <a:p>
            <a:pPr>
              <a:buNone/>
            </a:pPr>
            <a:br>
              <a:rPr dirty="0"/>
            </a:br>
            <a:endParaRPr sz="1200" dirty="0">
              <a:latin typeface="メイリオ"/>
              <a:ea typeface="メイリオ"/>
              <a:cs typeface="メイリオ"/>
            </a:endParaRPr>
          </a:p>
        </p:txBody>
      </p:sp>
    </p:spTree>
    <p:extLst>
      <p:ext uri="{BB962C8B-B14F-4D97-AF65-F5344CB8AC3E}">
        <p14:creationId xmlns:p14="http://schemas.microsoft.com/office/powerpoint/2010/main" val="30795380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107F7F-CB55-E629-2D93-A3EC29C18E09}"/>
              </a:ext>
            </a:extLst>
          </p:cNvPr>
          <p:cNvSpPr>
            <a:spLocks noGrp="1"/>
          </p:cNvSpPr>
          <p:nvPr>
            <p:ph type="title"/>
          </p:nvPr>
        </p:nvSpPr>
        <p:spPr/>
        <p:txBody>
          <a:bodyPr/>
          <a:lstStyle/>
          <a:p>
            <a:endParaRPr kumimoji="1" lang="ja-JP" altLang="en-US"/>
          </a:p>
        </p:txBody>
      </p:sp>
      <p:sp>
        <p:nvSpPr>
          <p:cNvPr id="3" name="スライド番号プレースホルダー 2">
            <a:extLst>
              <a:ext uri="{FF2B5EF4-FFF2-40B4-BE49-F238E27FC236}">
                <a16:creationId xmlns:a16="http://schemas.microsoft.com/office/drawing/2014/main" id="{FA1ED811-987D-805E-81CE-D73E0D003AC3}"/>
              </a:ext>
            </a:extLst>
          </p:cNvPr>
          <p:cNvSpPr>
            <a:spLocks noGrp="1"/>
          </p:cNvSpPr>
          <p:nvPr>
            <p:ph type="sldNum" idx="12"/>
          </p:nvPr>
        </p:nvSpPr>
        <p:spPr/>
        <p:txBody>
          <a:bodyPr/>
          <a:lstStyle/>
          <a:p>
            <a:fld id="{4932B27F-0834-4F11-AF0D-3B42CF9EE089}" type="slidenum">
              <a:rPr lang="en-US" altLang="ja-JP" smtClean="0"/>
              <a:t>60</a:t>
            </a:fld>
            <a:endParaRPr lang="ja-JP" altLang="en-US"/>
          </a:p>
        </p:txBody>
      </p:sp>
      <p:sp>
        <p:nvSpPr>
          <p:cNvPr id="6" name="直線コネクタ 5">
            <a:extLst>
              <a:ext uri="{FF2B5EF4-FFF2-40B4-BE49-F238E27FC236}">
                <a16:creationId xmlns:a16="http://schemas.microsoft.com/office/drawing/2014/main" id="{8917B645-4B0C-46E8-A58F-13EC7CA019F8}"/>
              </a:ext>
            </a:extLst>
          </p:cNvPr>
          <p:cNvSpPr>
            <a:spLocks noGrp="1"/>
          </p:cNvSpPr>
          <p:nvPr/>
        </p:nvSpPr>
        <p:spPr>
          <a:xfrm>
            <a:off x="5886136" y="1748842"/>
            <a:ext cx="0" cy="679450"/>
          </a:xfrm>
          <a:prstGeom prst="line">
            <a:avLst/>
          </a:prstGeom>
          <a:ln w="38100">
            <a:solidFill>
              <a:srgbClr val="F4B183"/>
            </a:solidFill>
            <a:prstDash val="solid"/>
          </a:ln>
        </p:spPr>
      </p:sp>
      <p:sp>
        <p:nvSpPr>
          <p:cNvPr id="7" name="直線コネクタ 6">
            <a:extLst>
              <a:ext uri="{FF2B5EF4-FFF2-40B4-BE49-F238E27FC236}">
                <a16:creationId xmlns:a16="http://schemas.microsoft.com/office/drawing/2014/main" id="{7CD1BAA6-1F27-4620-B47E-2B62D74CB0C1}"/>
              </a:ext>
            </a:extLst>
          </p:cNvPr>
          <p:cNvSpPr>
            <a:spLocks noGrp="1"/>
          </p:cNvSpPr>
          <p:nvPr/>
        </p:nvSpPr>
        <p:spPr>
          <a:xfrm>
            <a:off x="5886136" y="3037892"/>
            <a:ext cx="0" cy="679450"/>
          </a:xfrm>
          <a:prstGeom prst="line">
            <a:avLst/>
          </a:prstGeom>
          <a:ln w="38100">
            <a:solidFill>
              <a:srgbClr val="F4B183"/>
            </a:solidFill>
            <a:prstDash val="solid"/>
          </a:ln>
        </p:spPr>
      </p:sp>
      <p:sp>
        <p:nvSpPr>
          <p:cNvPr id="8" name="直線コネクタ 7">
            <a:extLst>
              <a:ext uri="{FF2B5EF4-FFF2-40B4-BE49-F238E27FC236}">
                <a16:creationId xmlns:a16="http://schemas.microsoft.com/office/drawing/2014/main" id="{E20FE649-A8F4-4E4B-A0AB-53954FFE339F}"/>
              </a:ext>
            </a:extLst>
          </p:cNvPr>
          <p:cNvSpPr>
            <a:spLocks noGrp="1"/>
          </p:cNvSpPr>
          <p:nvPr/>
        </p:nvSpPr>
        <p:spPr>
          <a:xfrm>
            <a:off x="5886136" y="4326942"/>
            <a:ext cx="0" cy="679450"/>
          </a:xfrm>
          <a:prstGeom prst="line">
            <a:avLst/>
          </a:prstGeom>
          <a:ln w="38100">
            <a:solidFill>
              <a:srgbClr val="F4B183"/>
            </a:solidFill>
            <a:prstDash val="solid"/>
          </a:ln>
        </p:spPr>
      </p:sp>
      <p:sp>
        <p:nvSpPr>
          <p:cNvPr id="9" name="四角形: 角を丸くする 8">
            <a:extLst>
              <a:ext uri="{FF2B5EF4-FFF2-40B4-BE49-F238E27FC236}">
                <a16:creationId xmlns:a16="http://schemas.microsoft.com/office/drawing/2014/main" id="{EDC6F365-B5BE-4B0D-989F-D6DEE3A7BF60}"/>
              </a:ext>
            </a:extLst>
          </p:cNvPr>
          <p:cNvSpPr>
            <a:spLocks noGrp="1"/>
          </p:cNvSpPr>
          <p:nvPr/>
        </p:nvSpPr>
        <p:spPr>
          <a:xfrm>
            <a:off x="3647761" y="1139242"/>
            <a:ext cx="4476750" cy="609600"/>
          </a:xfrm>
          <a:prstGeom prst="roundRect">
            <a:avLst>
              <a:gd name="adj" fmla="val 6250"/>
            </a:avLst>
          </a:prstGeom>
          <a:solidFill>
            <a:srgbClr val="EAF3F8"/>
          </a:solidFill>
          <a:ln w="14288">
            <a:solidFill>
              <a:srgbClr val="2F75B5"/>
            </a:solidFill>
            <a:prstDash val="solid"/>
          </a:ln>
        </p:spPr>
        <p:txBody>
          <a:bodyPr anchor="ctr"/>
          <a:lstStyle/>
          <a:p>
            <a:pPr algn="ctr">
              <a:defRPr sz="1425" b="1">
                <a:solidFill>
                  <a:srgbClr val="17365D"/>
                </a:solidFill>
              </a:defRPr>
            </a:pPr>
            <a:r>
              <a:rPr sz="1425" b="1">
                <a:solidFill>
                  <a:srgbClr val="17365D"/>
                </a:solidFill>
              </a:rPr>
              <a:t>機器点検</a:t>
            </a:r>
          </a:p>
          <a:p>
            <a:pPr algn="ctr">
              <a:defRPr sz="1425" b="1">
                <a:solidFill>
                  <a:srgbClr val="17365D"/>
                </a:solidFill>
              </a:defRPr>
            </a:pPr>
            <a:r>
              <a:rPr sz="1425" b="1">
                <a:solidFill>
                  <a:srgbClr val="17365D"/>
                </a:solidFill>
              </a:rPr>
              <a:t>6か月</a:t>
            </a:r>
          </a:p>
        </p:txBody>
      </p:sp>
      <p:sp>
        <p:nvSpPr>
          <p:cNvPr id="10" name="四角形: 角を丸くする 9">
            <a:extLst>
              <a:ext uri="{FF2B5EF4-FFF2-40B4-BE49-F238E27FC236}">
                <a16:creationId xmlns:a16="http://schemas.microsoft.com/office/drawing/2014/main" id="{48AC275D-15B1-4512-B88D-D67F8E2B855F}"/>
              </a:ext>
            </a:extLst>
          </p:cNvPr>
          <p:cNvSpPr>
            <a:spLocks noGrp="1"/>
          </p:cNvSpPr>
          <p:nvPr/>
        </p:nvSpPr>
        <p:spPr>
          <a:xfrm>
            <a:off x="3647761" y="2428292"/>
            <a:ext cx="4476750" cy="609600"/>
          </a:xfrm>
          <a:prstGeom prst="roundRect">
            <a:avLst>
              <a:gd name="adj" fmla="val 6250"/>
            </a:avLst>
          </a:prstGeom>
          <a:solidFill>
            <a:srgbClr val="F7F9FB"/>
          </a:solidFill>
          <a:ln w="14288">
            <a:solidFill>
              <a:srgbClr val="2F75B5"/>
            </a:solidFill>
            <a:prstDash val="solid"/>
          </a:ln>
        </p:spPr>
        <p:txBody>
          <a:bodyPr anchor="ctr"/>
          <a:lstStyle/>
          <a:p>
            <a:pPr algn="ctr">
              <a:defRPr sz="1425" b="1">
                <a:solidFill>
                  <a:srgbClr val="17365D"/>
                </a:solidFill>
              </a:defRPr>
            </a:pPr>
            <a:r>
              <a:rPr sz="1425" b="1">
                <a:solidFill>
                  <a:srgbClr val="17365D"/>
                </a:solidFill>
              </a:rPr>
              <a:t>総合点検</a:t>
            </a:r>
          </a:p>
          <a:p>
            <a:pPr algn="ctr">
              <a:defRPr sz="1425" b="1">
                <a:solidFill>
                  <a:srgbClr val="17365D"/>
                </a:solidFill>
              </a:defRPr>
            </a:pPr>
            <a:r>
              <a:rPr sz="1425" b="1">
                <a:solidFill>
                  <a:srgbClr val="17365D"/>
                </a:solidFill>
              </a:rPr>
              <a:t>1年</a:t>
            </a:r>
          </a:p>
        </p:txBody>
      </p:sp>
      <p:sp>
        <p:nvSpPr>
          <p:cNvPr id="11" name="四角形: 角を丸くする 10">
            <a:extLst>
              <a:ext uri="{FF2B5EF4-FFF2-40B4-BE49-F238E27FC236}">
                <a16:creationId xmlns:a16="http://schemas.microsoft.com/office/drawing/2014/main" id="{0A737E84-7B0A-4DC6-A686-40D41231EEB7}"/>
              </a:ext>
            </a:extLst>
          </p:cNvPr>
          <p:cNvSpPr>
            <a:spLocks noGrp="1"/>
          </p:cNvSpPr>
          <p:nvPr/>
        </p:nvSpPr>
        <p:spPr>
          <a:xfrm>
            <a:off x="3647761" y="3717342"/>
            <a:ext cx="4476750" cy="609600"/>
          </a:xfrm>
          <a:prstGeom prst="roundRect">
            <a:avLst>
              <a:gd name="adj" fmla="val 6250"/>
            </a:avLst>
          </a:prstGeom>
          <a:solidFill>
            <a:srgbClr val="EAF3F8"/>
          </a:solidFill>
          <a:ln w="14288">
            <a:solidFill>
              <a:srgbClr val="2F75B5"/>
            </a:solidFill>
            <a:prstDash val="solid"/>
          </a:ln>
        </p:spPr>
        <p:txBody>
          <a:bodyPr anchor="ctr"/>
          <a:lstStyle/>
          <a:p>
            <a:pPr algn="ctr">
              <a:defRPr sz="1425" b="1">
                <a:solidFill>
                  <a:srgbClr val="17365D"/>
                </a:solidFill>
              </a:defRPr>
            </a:pPr>
            <a:r>
              <a:rPr sz="1425" b="1">
                <a:solidFill>
                  <a:srgbClr val="17365D"/>
                </a:solidFill>
              </a:rPr>
              <a:t>点検結果報告</a:t>
            </a:r>
          </a:p>
        </p:txBody>
      </p:sp>
      <p:sp>
        <p:nvSpPr>
          <p:cNvPr id="12" name="四角形: 角を丸くする 11">
            <a:extLst>
              <a:ext uri="{FF2B5EF4-FFF2-40B4-BE49-F238E27FC236}">
                <a16:creationId xmlns:a16="http://schemas.microsoft.com/office/drawing/2014/main" id="{1FD06D1C-7226-4E03-8F1B-5FB31229F304}"/>
              </a:ext>
            </a:extLst>
          </p:cNvPr>
          <p:cNvSpPr>
            <a:spLocks noGrp="1"/>
          </p:cNvSpPr>
          <p:nvPr/>
        </p:nvSpPr>
        <p:spPr>
          <a:xfrm>
            <a:off x="3647761" y="5006392"/>
            <a:ext cx="4476750" cy="609600"/>
          </a:xfrm>
          <a:prstGeom prst="roundRect">
            <a:avLst>
              <a:gd name="adj" fmla="val 6250"/>
            </a:avLst>
          </a:prstGeom>
          <a:solidFill>
            <a:srgbClr val="F7F9FB"/>
          </a:solidFill>
          <a:ln w="14288">
            <a:solidFill>
              <a:srgbClr val="2F75B5"/>
            </a:solidFill>
            <a:prstDash val="solid"/>
          </a:ln>
        </p:spPr>
        <p:txBody>
          <a:bodyPr anchor="ctr"/>
          <a:lstStyle/>
          <a:p>
            <a:pPr algn="ctr">
              <a:defRPr sz="1425" b="1">
                <a:solidFill>
                  <a:srgbClr val="17365D"/>
                </a:solidFill>
              </a:defRPr>
            </a:pPr>
            <a:r>
              <a:rPr sz="1425" b="1">
                <a:solidFill>
                  <a:srgbClr val="17365D"/>
                </a:solidFill>
              </a:rPr>
              <a:t>特定1年</a:t>
            </a:r>
          </a:p>
          <a:p>
            <a:pPr algn="ctr">
              <a:defRPr sz="1425" b="1">
                <a:solidFill>
                  <a:srgbClr val="17365D"/>
                </a:solidFill>
              </a:defRPr>
            </a:pPr>
            <a:r>
              <a:rPr sz="1425" b="1">
                <a:solidFill>
                  <a:srgbClr val="17365D"/>
                </a:solidFill>
              </a:rPr>
              <a:t>非特定3年</a:t>
            </a:r>
          </a:p>
        </p:txBody>
      </p:sp>
    </p:spTree>
    <p:extLst>
      <p:ext uri="{BB962C8B-B14F-4D97-AF65-F5344CB8AC3E}">
        <p14:creationId xmlns:p14="http://schemas.microsoft.com/office/powerpoint/2010/main" val="8822639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27E1F9-F374-F2AE-FFA1-D136E5C90C8F}"/>
              </a:ext>
            </a:extLst>
          </p:cNvPr>
          <p:cNvSpPr>
            <a:spLocks noGrp="1"/>
          </p:cNvSpPr>
          <p:nvPr>
            <p:ph type="title"/>
          </p:nvPr>
        </p:nvSpPr>
        <p:spPr/>
        <p:txBody>
          <a:bodyPr/>
          <a:lstStyle/>
          <a:p>
            <a:pPr>
              <a:defRPr sz="1950" b="1">
                <a:solidFill>
                  <a:srgbClr val="17365D"/>
                </a:solidFill>
              </a:defRPr>
            </a:pPr>
            <a:r>
              <a:rPr sz="1950" b="1">
                <a:solidFill>
                  <a:srgbClr val="17365D"/>
                </a:solidFill>
              </a:rPr>
              <a:t>住宅用火災警報器は逃げ遅れを防ぐ</a:t>
            </a:r>
            <a:endParaRPr/>
          </a:p>
        </p:txBody>
      </p:sp>
      <p:sp>
        <p:nvSpPr>
          <p:cNvPr id="3" name="スライド番号プレースホルダー 2">
            <a:extLst>
              <a:ext uri="{FF2B5EF4-FFF2-40B4-BE49-F238E27FC236}">
                <a16:creationId xmlns:a16="http://schemas.microsoft.com/office/drawing/2014/main" id="{2234AC61-6CAB-F9CA-FF34-2474E1CA8CCB}"/>
              </a:ext>
            </a:extLst>
          </p:cNvPr>
          <p:cNvSpPr>
            <a:spLocks noGrp="1"/>
          </p:cNvSpPr>
          <p:nvPr>
            <p:ph type="sldNum" idx="12"/>
          </p:nvPr>
        </p:nvSpPr>
        <p:spPr/>
        <p:txBody>
          <a:bodyPr/>
          <a:lstStyle/>
          <a:p>
            <a:fld id="{4932B27F-0834-4F11-AF0D-3B42CF9EE089}" type="slidenum">
              <a:rPr/>
              <a:t>61</a:t>
            </a:fld>
            <a:endParaRPr/>
          </a:p>
        </p:txBody>
      </p:sp>
      <p:sp>
        <p:nvSpPr>
          <p:cNvPr id="5" name="テキスト ボックス 4">
            <a:extLst>
              <a:ext uri="{FF2B5EF4-FFF2-40B4-BE49-F238E27FC236}">
                <a16:creationId xmlns:a16="http://schemas.microsoft.com/office/drawing/2014/main" id="{1FDA1B0D-0E1B-3701-5948-641F1B546D55}"/>
              </a:ext>
            </a:extLst>
          </p:cNvPr>
          <p:cNvSpPr>
            <a:spLocks noGrp="1"/>
          </p:cNvSpPr>
          <p:nvPr/>
        </p:nvSpPr>
        <p:spPr>
          <a:xfrm>
            <a:off x="252248" y="926346"/>
            <a:ext cx="11687504" cy="5909310"/>
          </a:xfrm>
          <a:prstGeom prst="rect">
            <a:avLst/>
          </a:prstGeom>
          <a:noFill/>
          <a:ln>
            <a:noFill/>
          </a:ln>
        </p:spPr>
        <p:txBody>
          <a:bodyPr wrap="square">
            <a:spAutoFit/>
          </a:bodyPr>
          <a:lstStyle/>
          <a:p>
            <a:pPr>
              <a:buNone/>
            </a:pPr>
            <a:r>
              <a:rPr sz="1800" b="1" dirty="0">
                <a:latin typeface="メイリオ"/>
                <a:ea typeface="メイリオ"/>
                <a:cs typeface="メイリオ"/>
              </a:rPr>
              <a:t>3　</a:t>
            </a:r>
            <a:r>
              <a:rPr sz="1800" b="1" dirty="0" err="1">
                <a:latin typeface="メイリオ"/>
                <a:ea typeface="メイリオ"/>
                <a:cs typeface="メイリオ"/>
              </a:rPr>
              <a:t>住宅用防災機器</a:t>
            </a:r>
            <a:r>
              <a:rPr lang="ja-JP" altLang="en-US" sz="1800" b="1" dirty="0">
                <a:latin typeface="メイリオ"/>
                <a:ea typeface="メイリオ"/>
                <a:cs typeface="メイリオ"/>
              </a:rPr>
              <a:t>（条例第２９条の２）</a:t>
            </a:r>
            <a:endParaRPr sz="1800" b="1" dirty="0">
              <a:latin typeface="メイリオ"/>
              <a:ea typeface="メイリオ"/>
              <a:cs typeface="メイリオ"/>
            </a:endParaRPr>
          </a:p>
          <a:p>
            <a:pPr>
              <a:buNone/>
            </a:pPr>
            <a:r>
              <a:rPr sz="1800" dirty="0">
                <a:latin typeface="メイリオ"/>
                <a:ea typeface="メイリオ"/>
                <a:cs typeface="メイリオ"/>
              </a:rPr>
              <a:t>住宅火災による死者を減らすため、住宅には住宅用防災機器の設置と維持が義務付け。対象となる住宅は、一戸建て住宅のほか、併用住宅、長屋、共同住宅など。</a:t>
            </a:r>
          </a:p>
          <a:p>
            <a:pPr>
              <a:buNone/>
            </a:pPr>
            <a:r>
              <a:rPr sz="1800" dirty="0">
                <a:latin typeface="メイリオ"/>
                <a:ea typeface="メイリオ"/>
                <a:cs typeface="メイリオ"/>
              </a:rPr>
              <a:t>ただし、共同住宅などで、消防法令に基づく自動火災報知設備等が設置されている部分については、住宅用防災機器の設置が免除される場合があり。</a:t>
            </a:r>
          </a:p>
          <a:p>
            <a:pPr>
              <a:buNone/>
            </a:pPr>
            <a:r>
              <a:rPr sz="1800" dirty="0" err="1">
                <a:latin typeface="メイリオ"/>
                <a:ea typeface="メイリオ"/>
                <a:cs typeface="メイリオ"/>
              </a:rPr>
              <a:t>住宅用防災機器には次のもの</a:t>
            </a:r>
            <a:r>
              <a:rPr lang="ja-JP" altLang="en-US" sz="1800" dirty="0">
                <a:latin typeface="メイリオ"/>
                <a:ea typeface="メイリオ"/>
                <a:cs typeface="メイリオ"/>
              </a:rPr>
              <a:t>があり</a:t>
            </a:r>
            <a:r>
              <a:rPr sz="1800" dirty="0">
                <a:latin typeface="メイリオ"/>
                <a:ea typeface="メイリオ"/>
                <a:cs typeface="メイリオ"/>
              </a:rPr>
              <a:t>。</a:t>
            </a:r>
            <a:endParaRPr sz="1800" dirty="0">
              <a:solidFill>
                <a:srgbClr val="FF0000"/>
              </a:solidFill>
              <a:latin typeface="メイリオ"/>
              <a:ea typeface="メイリオ"/>
              <a:cs typeface="メイリオ"/>
            </a:endParaRPr>
          </a:p>
          <a:p>
            <a:pPr>
              <a:buFont typeface="Arial"/>
              <a:buChar char="•"/>
            </a:pPr>
            <a:r>
              <a:rPr sz="1800" b="1" dirty="0" err="1">
                <a:solidFill>
                  <a:srgbClr val="FF0000"/>
                </a:solidFill>
                <a:latin typeface="メイリオ"/>
                <a:ea typeface="メイリオ"/>
                <a:cs typeface="メイリオ"/>
              </a:rPr>
              <a:t>住宅用防災警報器</a:t>
            </a:r>
            <a:br>
              <a:rPr dirty="0">
                <a:solidFill>
                  <a:srgbClr val="FF0000"/>
                </a:solidFill>
              </a:rPr>
            </a:br>
            <a:r>
              <a:rPr sz="1800" dirty="0" err="1">
                <a:solidFill>
                  <a:srgbClr val="FF0000"/>
                </a:solidFill>
                <a:latin typeface="メイリオ"/>
                <a:ea typeface="メイリオ"/>
                <a:cs typeface="メイリオ"/>
              </a:rPr>
              <a:t>火災による煙や熱を感知し、警報音などによって知らせる機器</a:t>
            </a:r>
            <a:r>
              <a:rPr sz="1800" dirty="0">
                <a:solidFill>
                  <a:srgbClr val="FF0000"/>
                </a:solidFill>
                <a:latin typeface="メイリオ"/>
                <a:ea typeface="メイリオ"/>
                <a:cs typeface="メイリオ"/>
              </a:rPr>
              <a:t> </a:t>
            </a:r>
          </a:p>
          <a:p>
            <a:pPr>
              <a:buFont typeface="Arial"/>
              <a:buChar char="•"/>
            </a:pPr>
            <a:r>
              <a:rPr sz="1800" b="1" dirty="0" err="1">
                <a:latin typeface="メイリオ"/>
                <a:ea typeface="メイリオ"/>
                <a:cs typeface="メイリオ"/>
              </a:rPr>
              <a:t>住宅用防災報知設備</a:t>
            </a:r>
            <a:br>
              <a:rPr dirty="0"/>
            </a:br>
            <a:r>
              <a:rPr sz="1800" dirty="0" err="1">
                <a:latin typeface="メイリオ"/>
                <a:ea typeface="メイリオ"/>
                <a:cs typeface="メイリオ"/>
              </a:rPr>
              <a:t>感知器、受信機、補助警報装置などで構成される設備</a:t>
            </a:r>
            <a:r>
              <a:rPr sz="1800" dirty="0">
                <a:latin typeface="メイリオ"/>
                <a:ea typeface="メイリオ"/>
                <a:cs typeface="メイリオ"/>
              </a:rPr>
              <a:t> </a:t>
            </a:r>
          </a:p>
          <a:p>
            <a:pPr>
              <a:buNone/>
            </a:pPr>
            <a:r>
              <a:rPr sz="1800" dirty="0" err="1">
                <a:latin typeface="メイリオ"/>
                <a:ea typeface="メイリオ"/>
                <a:cs typeface="メイリオ"/>
              </a:rPr>
              <a:t>設置が必要な主な場所は、次のとおり</a:t>
            </a:r>
            <a:r>
              <a:rPr sz="1800" dirty="0">
                <a:latin typeface="メイリオ"/>
                <a:ea typeface="メイリオ"/>
                <a:cs typeface="メイリオ"/>
              </a:rPr>
              <a:t>。</a:t>
            </a:r>
            <a:endParaRPr sz="1800" dirty="0">
              <a:solidFill>
                <a:srgbClr val="FF0000"/>
              </a:solidFill>
              <a:latin typeface="メイリオ"/>
              <a:ea typeface="メイリオ"/>
              <a:cs typeface="メイリオ"/>
            </a:endParaRPr>
          </a:p>
          <a:p>
            <a:pPr>
              <a:buFont typeface="Arial"/>
              <a:buChar char="•"/>
            </a:pPr>
            <a:r>
              <a:rPr sz="1800" dirty="0" err="1">
                <a:solidFill>
                  <a:srgbClr val="FF0000"/>
                </a:solidFill>
                <a:latin typeface="メイリオ"/>
                <a:ea typeface="メイリオ"/>
                <a:cs typeface="メイリオ"/>
              </a:rPr>
              <a:t>就寝に使用する部屋</a:t>
            </a:r>
            <a:r>
              <a:rPr sz="1800" dirty="0">
                <a:solidFill>
                  <a:srgbClr val="FF0000"/>
                </a:solidFill>
                <a:latin typeface="メイリオ"/>
                <a:ea typeface="メイリオ"/>
                <a:cs typeface="メイリオ"/>
              </a:rPr>
              <a:t> </a:t>
            </a:r>
          </a:p>
          <a:p>
            <a:pPr>
              <a:buFont typeface="Arial"/>
              <a:buChar char="•"/>
            </a:pPr>
            <a:r>
              <a:rPr sz="1800" dirty="0" err="1">
                <a:solidFill>
                  <a:srgbClr val="FF0000"/>
                </a:solidFill>
                <a:latin typeface="メイリオ"/>
                <a:ea typeface="メイリオ"/>
                <a:cs typeface="メイリオ"/>
              </a:rPr>
              <a:t>寝室がある階の階段</a:t>
            </a:r>
            <a:r>
              <a:rPr sz="1800" dirty="0">
                <a:solidFill>
                  <a:srgbClr val="FF0000"/>
                </a:solidFill>
                <a:latin typeface="メイリオ"/>
                <a:ea typeface="メイリオ"/>
                <a:cs typeface="メイリオ"/>
              </a:rPr>
              <a:t> </a:t>
            </a:r>
          </a:p>
          <a:p>
            <a:pPr>
              <a:buFont typeface="Arial"/>
              <a:buChar char="•"/>
            </a:pPr>
            <a:r>
              <a:rPr sz="1800" dirty="0" err="1">
                <a:solidFill>
                  <a:srgbClr val="FF0000"/>
                </a:solidFill>
                <a:latin typeface="メイリオ"/>
                <a:ea typeface="メイリオ"/>
                <a:cs typeface="メイリオ"/>
              </a:rPr>
              <a:t>一定の条件に該当する廊下</a:t>
            </a:r>
            <a:r>
              <a:rPr sz="1800" dirty="0">
                <a:solidFill>
                  <a:srgbClr val="FF0000"/>
                </a:solidFill>
                <a:latin typeface="メイリオ"/>
                <a:ea typeface="メイリオ"/>
                <a:cs typeface="メイリオ"/>
              </a:rPr>
              <a:t> </a:t>
            </a:r>
          </a:p>
          <a:p>
            <a:pPr>
              <a:buNone/>
            </a:pPr>
            <a:r>
              <a:rPr sz="1800" dirty="0">
                <a:latin typeface="メイリオ"/>
                <a:ea typeface="メイリオ"/>
                <a:cs typeface="メイリオ"/>
              </a:rPr>
              <a:t>住宅用防災警報器は、原則として天井または壁の上部に設置します。煙を適切に感知できるよう、壁や梁、換気口、エアコンなどから必要な距離を確保することが</a:t>
            </a:r>
            <a:r>
              <a:rPr lang="ja-JP" altLang="en-US" sz="1800" dirty="0">
                <a:latin typeface="メイリオ"/>
                <a:ea typeface="メイリオ"/>
                <a:cs typeface="メイリオ"/>
              </a:rPr>
              <a:t>必要</a:t>
            </a:r>
            <a:r>
              <a:rPr sz="1800" dirty="0">
                <a:latin typeface="メイリオ"/>
                <a:ea typeface="メイリオ"/>
                <a:cs typeface="メイリオ"/>
              </a:rPr>
              <a:t>。</a:t>
            </a:r>
          </a:p>
          <a:p>
            <a:pPr>
              <a:buNone/>
            </a:pPr>
            <a:r>
              <a:rPr sz="1800" dirty="0" err="1">
                <a:latin typeface="メイリオ"/>
                <a:ea typeface="メイリオ"/>
                <a:cs typeface="メイリオ"/>
              </a:rPr>
              <a:t>設置場所や維持管理の具体的な基準は、市町村条例で定められてい</a:t>
            </a:r>
            <a:r>
              <a:rPr lang="ja-JP" altLang="en-US" sz="1800" dirty="0">
                <a:latin typeface="メイリオ"/>
                <a:ea typeface="メイリオ"/>
                <a:cs typeface="メイリオ"/>
              </a:rPr>
              <a:t>る</a:t>
            </a:r>
            <a:r>
              <a:rPr sz="1800" dirty="0">
                <a:latin typeface="メイリオ"/>
                <a:ea typeface="メイリオ"/>
                <a:cs typeface="メイリオ"/>
              </a:rPr>
              <a:t>。</a:t>
            </a:r>
            <a:endParaRPr lang="en-US" sz="1800" dirty="0">
              <a:latin typeface="メイリオ"/>
              <a:ea typeface="メイリオ"/>
              <a:cs typeface="メイリオ"/>
            </a:endParaRPr>
          </a:p>
          <a:p>
            <a:pPr>
              <a:buNone/>
            </a:pPr>
            <a:r>
              <a:rPr lang="en-US" altLang="ja-JP" sz="1800" dirty="0">
                <a:latin typeface="メイリオ"/>
                <a:ea typeface="メイリオ"/>
                <a:cs typeface="メイリオ"/>
              </a:rPr>
              <a:t>※</a:t>
            </a:r>
            <a:r>
              <a:rPr lang="ja-JP" altLang="en-US" sz="1800" dirty="0">
                <a:latin typeface="メイリオ"/>
                <a:ea typeface="メイリオ"/>
                <a:cs typeface="メイリオ"/>
              </a:rPr>
              <a:t>　壁から０．６ｍ以上離した天井</a:t>
            </a:r>
            <a:endParaRPr lang="en-US" altLang="ja-JP" sz="1800" dirty="0">
              <a:latin typeface="メイリオ"/>
              <a:ea typeface="メイリオ"/>
              <a:cs typeface="メイリオ"/>
            </a:endParaRPr>
          </a:p>
          <a:p>
            <a:pPr>
              <a:buNone/>
            </a:pPr>
            <a:r>
              <a:rPr lang="ja-JP" altLang="en-US" dirty="0">
                <a:latin typeface="メイリオ"/>
                <a:ea typeface="メイリオ"/>
                <a:cs typeface="メイリオ"/>
              </a:rPr>
              <a:t>　　天井から下方０．１ｍ以上０．５ｍ以内の壁</a:t>
            </a:r>
            <a:endParaRPr sz="1800" dirty="0">
              <a:latin typeface="メイリオ"/>
              <a:ea typeface="メイリオ"/>
              <a:cs typeface="メイリオ"/>
            </a:endParaRPr>
          </a:p>
          <a:p>
            <a:pPr>
              <a:buNone/>
            </a:pPr>
            <a:br>
              <a:rPr dirty="0"/>
            </a:br>
            <a:endParaRPr sz="1800" dirty="0">
              <a:latin typeface="メイリオ"/>
              <a:ea typeface="メイリオ"/>
              <a:cs typeface="メイリオ"/>
            </a:endParaRPr>
          </a:p>
        </p:txBody>
      </p:sp>
    </p:spTree>
    <p:extLst>
      <p:ext uri="{BB962C8B-B14F-4D97-AF65-F5344CB8AC3E}">
        <p14:creationId xmlns:p14="http://schemas.microsoft.com/office/powerpoint/2010/main" val="2141888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646B5FF-17A7-9FCE-FAFF-687713116DDB}"/>
              </a:ext>
            </a:extLst>
          </p:cNvPr>
          <p:cNvSpPr>
            <a:spLocks noGrp="1"/>
          </p:cNvSpPr>
          <p:nvPr>
            <p:ph type="title"/>
          </p:nvPr>
        </p:nvSpPr>
        <p:spPr/>
        <p:txBody>
          <a:bodyPr/>
          <a:lstStyle/>
          <a:p>
            <a:pPr>
              <a:defRPr sz="1950" b="1">
                <a:solidFill>
                  <a:srgbClr val="17365D"/>
                </a:solidFill>
              </a:defRPr>
            </a:pPr>
            <a:endParaRPr dirty="0"/>
          </a:p>
        </p:txBody>
      </p:sp>
      <p:sp>
        <p:nvSpPr>
          <p:cNvPr id="3" name="スライド番号プレースホルダー 2">
            <a:extLst>
              <a:ext uri="{FF2B5EF4-FFF2-40B4-BE49-F238E27FC236}">
                <a16:creationId xmlns:a16="http://schemas.microsoft.com/office/drawing/2014/main" id="{92A7D195-338E-2C66-C205-AB658B167E03}"/>
              </a:ext>
            </a:extLst>
          </p:cNvPr>
          <p:cNvSpPr>
            <a:spLocks noGrp="1"/>
          </p:cNvSpPr>
          <p:nvPr>
            <p:ph type="sldNum" idx="12"/>
          </p:nvPr>
        </p:nvSpPr>
        <p:spPr/>
        <p:txBody>
          <a:bodyPr/>
          <a:lstStyle/>
          <a:p>
            <a:fld id="{4932B27F-0834-4F11-AF0D-3B42CF9EE089}" type="slidenum">
              <a:rPr/>
              <a:t>62</a:t>
            </a:fld>
            <a:endParaRPr/>
          </a:p>
        </p:txBody>
      </p:sp>
      <p:sp>
        <p:nvSpPr>
          <p:cNvPr id="5" name="テキスト ボックス 4">
            <a:extLst>
              <a:ext uri="{FF2B5EF4-FFF2-40B4-BE49-F238E27FC236}">
                <a16:creationId xmlns:a16="http://schemas.microsoft.com/office/drawing/2014/main" id="{8694FE78-CD16-FAD0-5697-A6AC067A5E9D}"/>
              </a:ext>
            </a:extLst>
          </p:cNvPr>
          <p:cNvSpPr>
            <a:spLocks noGrp="1"/>
          </p:cNvSpPr>
          <p:nvPr/>
        </p:nvSpPr>
        <p:spPr>
          <a:xfrm>
            <a:off x="120869" y="1256769"/>
            <a:ext cx="11950262" cy="3970318"/>
          </a:xfrm>
          <a:prstGeom prst="rect">
            <a:avLst/>
          </a:prstGeom>
          <a:noFill/>
          <a:ln>
            <a:noFill/>
          </a:ln>
        </p:spPr>
        <p:txBody>
          <a:bodyPr wrap="square">
            <a:spAutoFit/>
          </a:bodyPr>
          <a:lstStyle/>
          <a:p>
            <a:pPr>
              <a:buNone/>
            </a:pPr>
            <a:r>
              <a:rPr sz="1200" b="1" dirty="0">
                <a:latin typeface="メイリオ"/>
                <a:ea typeface="メイリオ"/>
                <a:cs typeface="メイリオ"/>
              </a:rPr>
              <a:t>4　</a:t>
            </a:r>
            <a:r>
              <a:rPr sz="1200" b="1" dirty="0" err="1">
                <a:latin typeface="メイリオ"/>
                <a:ea typeface="メイリオ"/>
                <a:cs typeface="メイリオ"/>
              </a:rPr>
              <a:t>避難上必要な施設等の管理</a:t>
            </a:r>
            <a:endParaRPr sz="1200" b="1" dirty="0">
              <a:latin typeface="メイリオ"/>
              <a:ea typeface="メイリオ"/>
              <a:cs typeface="メイリオ"/>
            </a:endParaRPr>
          </a:p>
          <a:p>
            <a:pPr>
              <a:buNone/>
            </a:pPr>
            <a:r>
              <a:rPr sz="1200" dirty="0">
                <a:latin typeface="メイリオ"/>
                <a:ea typeface="メイリオ"/>
                <a:cs typeface="メイリオ"/>
              </a:rPr>
              <a:t>学校、病院、工場、事業場、百貨店、旅館、飲食店、地下街、複合用途防火対象物など、多数の人が利用する防火対象物では、火災時に安全かつ迅速に避難できる状態を常に確保。</a:t>
            </a:r>
            <a:r>
              <a:rPr lang="ja-JP" altLang="en-US" sz="1200" dirty="0">
                <a:latin typeface="メイリオ"/>
                <a:ea typeface="メイリオ"/>
                <a:cs typeface="メイリオ"/>
              </a:rPr>
              <a:t>（条例第</a:t>
            </a:r>
            <a:r>
              <a:rPr lang="en-US" altLang="ja-JP" sz="1200" dirty="0">
                <a:latin typeface="メイリオ"/>
                <a:ea typeface="メイリオ"/>
                <a:cs typeface="メイリオ"/>
              </a:rPr>
              <a:t>40</a:t>
            </a:r>
            <a:r>
              <a:rPr lang="ja-JP" altLang="en-US" sz="1200" dirty="0">
                <a:latin typeface="メイリオ"/>
                <a:ea typeface="メイリオ"/>
                <a:cs typeface="メイリオ"/>
              </a:rPr>
              <a:t>条）</a:t>
            </a:r>
            <a:endParaRPr sz="1200" dirty="0">
              <a:solidFill>
                <a:srgbClr val="FF0000"/>
              </a:solidFill>
              <a:latin typeface="メイリオ"/>
              <a:ea typeface="メイリオ"/>
              <a:cs typeface="メイリオ"/>
            </a:endParaRPr>
          </a:p>
          <a:p>
            <a:pPr>
              <a:buNone/>
            </a:pPr>
            <a:r>
              <a:rPr sz="1200" dirty="0">
                <a:solidFill>
                  <a:srgbClr val="FF0000"/>
                </a:solidFill>
                <a:latin typeface="メイリオ"/>
                <a:ea typeface="メイリオ"/>
                <a:cs typeface="メイリオ"/>
              </a:rPr>
              <a:t>廊下、階段、避難口、防火戸などには、避難や防火戸の閉鎖を妨げる物件を放置してはなりません。また、みだりに物件が置かれないよう、日常的に管理する必要。</a:t>
            </a:r>
          </a:p>
          <a:p>
            <a:pPr>
              <a:buNone/>
            </a:pPr>
            <a:r>
              <a:rPr sz="1200" b="1" dirty="0" err="1">
                <a:latin typeface="メイリオ"/>
                <a:ea typeface="メイリオ"/>
                <a:cs typeface="メイリオ"/>
              </a:rPr>
              <a:t>管理が必要な主な施設</a:t>
            </a:r>
            <a:endParaRPr sz="1200" b="1" dirty="0">
              <a:latin typeface="メイリオ"/>
              <a:ea typeface="メイリオ"/>
              <a:cs typeface="メイリオ"/>
            </a:endParaRPr>
          </a:p>
          <a:p>
            <a:pPr>
              <a:buFont typeface="Arial"/>
              <a:buChar char="•"/>
            </a:pPr>
            <a:r>
              <a:rPr sz="1200" dirty="0" err="1">
                <a:latin typeface="メイリオ"/>
                <a:ea typeface="メイリオ"/>
                <a:cs typeface="メイリオ"/>
              </a:rPr>
              <a:t>避難上必要な廊下、階段、避難口</a:t>
            </a:r>
            <a:r>
              <a:rPr sz="1200" dirty="0">
                <a:latin typeface="メイリオ"/>
                <a:ea typeface="メイリオ"/>
                <a:cs typeface="メイリオ"/>
              </a:rPr>
              <a:t> </a:t>
            </a:r>
          </a:p>
          <a:p>
            <a:pPr>
              <a:buFont typeface="Arial"/>
              <a:buChar char="•"/>
            </a:pPr>
            <a:r>
              <a:rPr sz="1200" dirty="0" err="1">
                <a:latin typeface="メイリオ"/>
                <a:ea typeface="メイリオ"/>
                <a:cs typeface="メイリオ"/>
              </a:rPr>
              <a:t>防火戸などの防火設備</a:t>
            </a:r>
            <a:r>
              <a:rPr sz="1200" dirty="0">
                <a:latin typeface="メイリオ"/>
                <a:ea typeface="メイリオ"/>
                <a:cs typeface="メイリオ"/>
              </a:rPr>
              <a:t> </a:t>
            </a:r>
          </a:p>
          <a:p>
            <a:pPr>
              <a:buFont typeface="Arial"/>
              <a:buChar char="•"/>
            </a:pPr>
            <a:r>
              <a:rPr sz="1200" dirty="0" err="1">
                <a:latin typeface="メイリオ"/>
                <a:ea typeface="メイリオ"/>
                <a:cs typeface="メイリオ"/>
              </a:rPr>
              <a:t>その他の避難上必要な施設</a:t>
            </a:r>
            <a:r>
              <a:rPr sz="1200" dirty="0">
                <a:latin typeface="メイリオ"/>
                <a:ea typeface="メイリオ"/>
                <a:cs typeface="メイリオ"/>
              </a:rPr>
              <a:t> </a:t>
            </a:r>
          </a:p>
          <a:p>
            <a:pPr>
              <a:buNone/>
            </a:pPr>
            <a:r>
              <a:rPr sz="1200" dirty="0">
                <a:latin typeface="メイリオ"/>
                <a:ea typeface="メイリオ"/>
                <a:cs typeface="メイリオ"/>
              </a:rPr>
              <a:t>「防火戸」は、通常は閉鎖された状態を保つか、火災時に煙や熱を感知して自動的に閉鎖し、火災の拡大を防ぐ設備です。そのため、防火戸の周囲や閉鎖範囲内には、物品を置かない。</a:t>
            </a:r>
          </a:p>
          <a:p>
            <a:pPr>
              <a:buNone/>
            </a:pPr>
            <a:r>
              <a:rPr sz="1200" b="1" dirty="0" err="1">
                <a:latin typeface="メイリオ"/>
                <a:ea typeface="メイリオ"/>
                <a:cs typeface="メイリオ"/>
              </a:rPr>
              <a:t>避難障害となる物件の例</a:t>
            </a:r>
            <a:endParaRPr sz="1200" b="1" dirty="0">
              <a:latin typeface="メイリオ"/>
              <a:ea typeface="メイリオ"/>
              <a:cs typeface="メイリオ"/>
            </a:endParaRPr>
          </a:p>
          <a:p>
            <a:pPr>
              <a:buFont typeface="Arial"/>
              <a:buChar char="•"/>
            </a:pPr>
            <a:r>
              <a:rPr sz="1200" dirty="0" err="1">
                <a:latin typeface="メイリオ"/>
                <a:ea typeface="メイリオ"/>
                <a:cs typeface="メイリオ"/>
              </a:rPr>
              <a:t>新聞や雑誌の束</a:t>
            </a:r>
            <a:r>
              <a:rPr sz="1200" dirty="0">
                <a:latin typeface="メイリオ"/>
                <a:ea typeface="メイリオ"/>
                <a:cs typeface="メイリオ"/>
              </a:rPr>
              <a:t> </a:t>
            </a:r>
          </a:p>
          <a:p>
            <a:pPr>
              <a:buFont typeface="Arial"/>
              <a:buChar char="•"/>
            </a:pPr>
            <a:r>
              <a:rPr sz="1200" dirty="0" err="1">
                <a:latin typeface="メイリオ"/>
                <a:ea typeface="メイリオ"/>
                <a:cs typeface="メイリオ"/>
              </a:rPr>
              <a:t>ビールケース</a:t>
            </a:r>
            <a:r>
              <a:rPr sz="1200" dirty="0">
                <a:latin typeface="メイリオ"/>
                <a:ea typeface="メイリオ"/>
                <a:cs typeface="メイリオ"/>
              </a:rPr>
              <a:t> </a:t>
            </a:r>
          </a:p>
          <a:p>
            <a:pPr>
              <a:buFont typeface="Arial"/>
              <a:buChar char="•"/>
            </a:pPr>
            <a:r>
              <a:rPr sz="1200" dirty="0" err="1">
                <a:latin typeface="メイリオ"/>
                <a:ea typeface="メイリオ"/>
                <a:cs typeface="メイリオ"/>
              </a:rPr>
              <a:t>段ボール箱</a:t>
            </a:r>
            <a:r>
              <a:rPr sz="1200" dirty="0">
                <a:latin typeface="メイリオ"/>
                <a:ea typeface="メイリオ"/>
                <a:cs typeface="メイリオ"/>
              </a:rPr>
              <a:t> </a:t>
            </a:r>
          </a:p>
          <a:p>
            <a:pPr>
              <a:buFont typeface="Arial"/>
              <a:buChar char="•"/>
            </a:pPr>
            <a:r>
              <a:rPr sz="1200" dirty="0" err="1">
                <a:latin typeface="メイリオ"/>
                <a:ea typeface="メイリオ"/>
                <a:cs typeface="メイリオ"/>
              </a:rPr>
              <a:t>ロッカ</a:t>
            </a:r>
            <a:r>
              <a:rPr sz="1200" dirty="0">
                <a:latin typeface="メイリオ"/>
                <a:ea typeface="メイリオ"/>
                <a:cs typeface="メイリオ"/>
              </a:rPr>
              <a:t>ー </a:t>
            </a:r>
          </a:p>
          <a:p>
            <a:pPr>
              <a:buFont typeface="Arial"/>
              <a:buChar char="•"/>
            </a:pPr>
            <a:r>
              <a:rPr sz="1200" dirty="0" err="1">
                <a:latin typeface="メイリオ"/>
                <a:ea typeface="メイリオ"/>
                <a:cs typeface="メイリオ"/>
              </a:rPr>
              <a:t>商品や備品</a:t>
            </a:r>
            <a:r>
              <a:rPr sz="1200" dirty="0">
                <a:latin typeface="メイリオ"/>
                <a:ea typeface="メイリオ"/>
                <a:cs typeface="メイリオ"/>
              </a:rPr>
              <a:t> </a:t>
            </a:r>
          </a:p>
          <a:p>
            <a:pPr>
              <a:buFont typeface="Arial"/>
              <a:buChar char="•"/>
            </a:pPr>
            <a:r>
              <a:rPr sz="1200" dirty="0" err="1">
                <a:latin typeface="メイリオ"/>
                <a:ea typeface="メイリオ"/>
                <a:cs typeface="メイリオ"/>
              </a:rPr>
              <a:t>その他、通行や防火戸の閉鎖を妨げるもの</a:t>
            </a:r>
            <a:r>
              <a:rPr sz="1200" dirty="0">
                <a:latin typeface="メイリオ"/>
                <a:ea typeface="メイリオ"/>
                <a:cs typeface="メイリオ"/>
              </a:rPr>
              <a:t> </a:t>
            </a:r>
          </a:p>
          <a:p>
            <a:pPr>
              <a:buNone/>
            </a:pPr>
            <a:r>
              <a:rPr sz="1200" dirty="0">
                <a:latin typeface="メイリオ"/>
                <a:ea typeface="メイリオ"/>
                <a:cs typeface="メイリオ"/>
              </a:rPr>
              <a:t>なお、避難障害となる「物件」は、通常、容易に移動できるものを指します。建築物に固定された工作物などは、原則としてこの物件には含まれ</a:t>
            </a:r>
            <a:r>
              <a:rPr lang="ja-JP" altLang="en-US" sz="1200" dirty="0">
                <a:latin typeface="メイリオ"/>
                <a:ea typeface="メイリオ"/>
                <a:cs typeface="メイリオ"/>
              </a:rPr>
              <a:t>ない</a:t>
            </a:r>
            <a:r>
              <a:rPr sz="1200" dirty="0">
                <a:latin typeface="メイリオ"/>
                <a:ea typeface="メイリオ"/>
                <a:cs typeface="メイリオ"/>
              </a:rPr>
              <a:t>。</a:t>
            </a:r>
          </a:p>
          <a:p>
            <a:pPr>
              <a:buNone/>
            </a:pPr>
            <a:r>
              <a:rPr sz="1200" b="1" dirty="0" err="1">
                <a:latin typeface="メイリオ"/>
                <a:ea typeface="メイリオ"/>
                <a:cs typeface="メイリオ"/>
              </a:rPr>
              <a:t>まとめ</a:t>
            </a:r>
            <a:endParaRPr sz="1200" b="1" dirty="0">
              <a:latin typeface="メイリオ"/>
              <a:ea typeface="メイリオ"/>
              <a:cs typeface="メイリオ"/>
            </a:endParaRPr>
          </a:p>
          <a:p>
            <a:pPr>
              <a:buNone/>
            </a:pPr>
            <a:r>
              <a:rPr sz="1200" dirty="0">
                <a:latin typeface="メイリオ"/>
                <a:ea typeface="メイリオ"/>
                <a:cs typeface="メイリオ"/>
              </a:rPr>
              <a:t>消防用設備等は、設置するだけでなく、定期的に点検し、その結果を報告することが重要です。また、火気設備の適正な管理、住宅用防災警報器の設置、避難経路や防火戸周辺の整理を徹底することで、火災の発生・拡大を防ぎ、迅速な避難につなげることができ</a:t>
            </a:r>
            <a:r>
              <a:rPr lang="ja-JP" altLang="en-US" sz="1200" dirty="0">
                <a:latin typeface="メイリオ"/>
                <a:ea typeface="メイリオ"/>
                <a:cs typeface="メイリオ"/>
              </a:rPr>
              <a:t>る</a:t>
            </a:r>
            <a:r>
              <a:rPr sz="1200" dirty="0">
                <a:latin typeface="メイリオ"/>
                <a:ea typeface="メイリオ"/>
                <a:cs typeface="メイリオ"/>
              </a:rPr>
              <a:t>。</a:t>
            </a:r>
          </a:p>
        </p:txBody>
      </p:sp>
    </p:spTree>
    <p:extLst>
      <p:ext uri="{BB962C8B-B14F-4D97-AF65-F5344CB8AC3E}">
        <p14:creationId xmlns:p14="http://schemas.microsoft.com/office/powerpoint/2010/main" val="15241673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2A2ECF8-8C0F-8F10-D734-2F1C4DC1A1A5}"/>
              </a:ext>
            </a:extLst>
          </p:cNvPr>
          <p:cNvSpPr>
            <a:spLocks noGrp="1"/>
          </p:cNvSpPr>
          <p:nvPr>
            <p:ph type="title"/>
          </p:nvPr>
        </p:nvSpPr>
        <p:spPr/>
        <p:txBody>
          <a:bodyPr/>
          <a:lstStyle/>
          <a:p>
            <a:endParaRPr kumimoji="1" lang="ja-JP" altLang="en-US"/>
          </a:p>
        </p:txBody>
      </p:sp>
      <p:sp>
        <p:nvSpPr>
          <p:cNvPr id="3" name="スライド番号プレースホルダー 2">
            <a:extLst>
              <a:ext uri="{FF2B5EF4-FFF2-40B4-BE49-F238E27FC236}">
                <a16:creationId xmlns:a16="http://schemas.microsoft.com/office/drawing/2014/main" id="{924F6763-1295-3E82-2F1E-000D537FCB84}"/>
              </a:ext>
            </a:extLst>
          </p:cNvPr>
          <p:cNvSpPr>
            <a:spLocks noGrp="1"/>
          </p:cNvSpPr>
          <p:nvPr>
            <p:ph type="sldNum" sz="quarter" idx="12"/>
          </p:nvPr>
        </p:nvSpPr>
        <p:spPr/>
        <p:txBody>
          <a:bodyPr/>
          <a:lstStyle/>
          <a:p>
            <a:fld id="{4932B27F-0834-4F11-AF0D-3B42CF9EE089}" type="slidenum">
              <a:rPr lang="ja-JP" altLang="en-US" smtClean="0"/>
              <a:pPr/>
              <a:t>63</a:t>
            </a:fld>
            <a:endParaRPr lang="ja-JP" altLang="en-US" dirty="0"/>
          </a:p>
        </p:txBody>
      </p:sp>
      <p:sp>
        <p:nvSpPr>
          <p:cNvPr id="5" name="テキスト ボックス 4">
            <a:extLst>
              <a:ext uri="{FF2B5EF4-FFF2-40B4-BE49-F238E27FC236}">
                <a16:creationId xmlns:a16="http://schemas.microsoft.com/office/drawing/2014/main" id="{F00C3738-BB23-295F-B242-0C8C9E44EF86}"/>
              </a:ext>
            </a:extLst>
          </p:cNvPr>
          <p:cNvSpPr txBox="1"/>
          <p:nvPr/>
        </p:nvSpPr>
        <p:spPr bwMode="auto">
          <a:xfrm>
            <a:off x="199960" y="-30862"/>
            <a:ext cx="11750040" cy="655564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square">
            <a:spAutoFit/>
          </a:bodyPr>
          <a:lstStyle/>
          <a:p>
            <a:pPr>
              <a:buNone/>
            </a:pPr>
            <a:r>
              <a:rPr lang="ja-JP" altLang="en-US" sz="1050" b="1" dirty="0">
                <a:latin typeface="メイリオ" panose="020B0604030504040204" pitchFamily="50" charset="-128"/>
                <a:ea typeface="メイリオ" panose="020B0604030504040204" pitchFamily="50" charset="-128"/>
              </a:rPr>
              <a:t>問題</a:t>
            </a:r>
            <a:r>
              <a:rPr lang="en-US" altLang="ja-JP" sz="1050" b="1" dirty="0">
                <a:latin typeface="メイリオ" panose="020B0604030504040204" pitchFamily="50" charset="-128"/>
                <a:ea typeface="メイリオ" panose="020B0604030504040204" pitchFamily="50" charset="-128"/>
              </a:rPr>
              <a:t>1</a:t>
            </a:r>
          </a:p>
          <a:p>
            <a:pPr>
              <a:buNone/>
            </a:pPr>
            <a:r>
              <a:rPr lang="ja-JP" altLang="en-US" sz="1050" dirty="0">
                <a:latin typeface="メイリオ" panose="020B0604030504040204" pitchFamily="50" charset="-128"/>
                <a:ea typeface="メイリオ" panose="020B0604030504040204" pitchFamily="50" charset="-128"/>
              </a:rPr>
              <a:t>消防用設備等の「機器点検」を行う期間として、正しいものはどれですか。</a:t>
            </a:r>
          </a:p>
          <a:p>
            <a:pPr>
              <a:buFont typeface="+mj-lt"/>
              <a:buAutoNum type="arabicPeriod"/>
            </a:pPr>
            <a:r>
              <a:rPr lang="en-US" altLang="ja-JP" sz="1050" dirty="0">
                <a:latin typeface="メイリオ" panose="020B0604030504040204" pitchFamily="50" charset="-128"/>
                <a:ea typeface="メイリオ" panose="020B0604030504040204" pitchFamily="50" charset="-128"/>
              </a:rPr>
              <a:t>3</a:t>
            </a:r>
            <a:r>
              <a:rPr lang="ja-JP" altLang="en-US" sz="1050" dirty="0">
                <a:latin typeface="メイリオ" panose="020B0604030504040204" pitchFamily="50" charset="-128"/>
                <a:ea typeface="メイリオ" panose="020B0604030504040204" pitchFamily="50" charset="-128"/>
              </a:rPr>
              <a:t>か月ごと </a:t>
            </a:r>
          </a:p>
          <a:p>
            <a:pPr>
              <a:buFont typeface="+mj-lt"/>
              <a:buAutoNum type="arabicPeriod"/>
            </a:pPr>
            <a:r>
              <a:rPr lang="en-US" altLang="ja-JP" sz="1050" dirty="0">
                <a:latin typeface="メイリオ" panose="020B0604030504040204" pitchFamily="50" charset="-128"/>
                <a:ea typeface="メイリオ" panose="020B0604030504040204" pitchFamily="50" charset="-128"/>
              </a:rPr>
              <a:t>6</a:t>
            </a:r>
            <a:r>
              <a:rPr lang="ja-JP" altLang="en-US" sz="1050" dirty="0">
                <a:latin typeface="メイリオ" panose="020B0604030504040204" pitchFamily="50" charset="-128"/>
                <a:ea typeface="メイリオ" panose="020B0604030504040204" pitchFamily="50" charset="-128"/>
              </a:rPr>
              <a:t>か月ごと </a:t>
            </a:r>
          </a:p>
          <a:p>
            <a:pPr>
              <a:buFont typeface="+mj-lt"/>
              <a:buAutoNum type="arabicPeriod"/>
            </a:pP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年ごと </a:t>
            </a:r>
          </a:p>
          <a:p>
            <a:pPr>
              <a:buFont typeface="+mj-lt"/>
              <a:buAutoNum type="arabicPeriod"/>
            </a:pPr>
            <a:r>
              <a:rPr lang="en-US" altLang="ja-JP" sz="1050" dirty="0">
                <a:latin typeface="メイリオ" panose="020B0604030504040204" pitchFamily="50" charset="-128"/>
                <a:ea typeface="メイリオ" panose="020B0604030504040204" pitchFamily="50" charset="-128"/>
              </a:rPr>
              <a:t>3</a:t>
            </a:r>
            <a:r>
              <a:rPr lang="ja-JP" altLang="en-US" sz="1050" dirty="0">
                <a:latin typeface="メイリオ" panose="020B0604030504040204" pitchFamily="50" charset="-128"/>
                <a:ea typeface="メイリオ" panose="020B0604030504040204" pitchFamily="50" charset="-128"/>
              </a:rPr>
              <a:t>年ごと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2</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機器点検は</a:t>
            </a:r>
            <a:r>
              <a:rPr lang="en-US" altLang="ja-JP" sz="1050" dirty="0">
                <a:latin typeface="メイリオ" panose="020B0604030504040204" pitchFamily="50" charset="-128"/>
                <a:ea typeface="メイリオ" panose="020B0604030504040204" pitchFamily="50" charset="-128"/>
              </a:rPr>
              <a:t>6</a:t>
            </a:r>
            <a:r>
              <a:rPr lang="ja-JP" altLang="en-US" sz="1050" dirty="0">
                <a:latin typeface="メイリオ" panose="020B0604030504040204" pitchFamily="50" charset="-128"/>
                <a:ea typeface="メイリオ" panose="020B0604030504040204" pitchFamily="50" charset="-128"/>
              </a:rPr>
              <a:t>か月ごとに行い、設備の適正な配置、外観上の異常の有無、簡易な操作による機能などを確認します。</a:t>
            </a:r>
          </a:p>
          <a:p>
            <a:pPr>
              <a:buNone/>
            </a:pPr>
            <a:br>
              <a:rPr lang="ja-JP" altLang="en-US" sz="1050" dirty="0">
                <a:latin typeface="メイリオ" panose="020B0604030504040204" pitchFamily="50" charset="-128"/>
                <a:ea typeface="メイリオ" panose="020B0604030504040204" pitchFamily="50" charset="-128"/>
              </a:rPr>
            </a:br>
            <a:r>
              <a:rPr lang="ja-JP" altLang="en-US" sz="1050" b="1" dirty="0">
                <a:latin typeface="メイリオ" panose="020B0604030504040204" pitchFamily="50" charset="-128"/>
                <a:ea typeface="メイリオ" panose="020B0604030504040204" pitchFamily="50" charset="-128"/>
              </a:rPr>
              <a:t>問題</a:t>
            </a:r>
            <a:r>
              <a:rPr lang="en-US" altLang="ja-JP" sz="1050" b="1" dirty="0">
                <a:latin typeface="メイリオ" panose="020B0604030504040204" pitchFamily="50" charset="-128"/>
                <a:ea typeface="メイリオ" panose="020B0604030504040204" pitchFamily="50" charset="-128"/>
              </a:rPr>
              <a:t>2</a:t>
            </a:r>
          </a:p>
          <a:p>
            <a:pPr>
              <a:buNone/>
            </a:pPr>
            <a:r>
              <a:rPr lang="ja-JP" altLang="en-US" sz="1050" dirty="0">
                <a:latin typeface="メイリオ" panose="020B0604030504040204" pitchFamily="50" charset="-128"/>
                <a:ea typeface="メイリオ" panose="020B0604030504040204" pitchFamily="50" charset="-128"/>
              </a:rPr>
              <a:t>消防用設備等の点検結果を消防長または消防署長へ報告する頻度として、正しいものはどれですか。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特定防火対象物は</a:t>
            </a:r>
            <a:r>
              <a:rPr lang="en-US" altLang="ja-JP" sz="1050" dirty="0">
                <a:latin typeface="メイリオ" panose="020B0604030504040204" pitchFamily="50" charset="-128"/>
                <a:ea typeface="メイリオ" panose="020B0604030504040204" pitchFamily="50" charset="-128"/>
              </a:rPr>
              <a:t>6</a:t>
            </a:r>
            <a:r>
              <a:rPr lang="ja-JP" altLang="en-US" sz="1050" dirty="0">
                <a:latin typeface="メイリオ" panose="020B0604030504040204" pitchFamily="50" charset="-128"/>
                <a:ea typeface="メイリオ" panose="020B0604030504040204" pitchFamily="50" charset="-128"/>
              </a:rPr>
              <a:t>か月に</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回、非特定防火対象物は</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年に</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回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特定防火対象物は</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年に</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回、非特定防火対象物は</a:t>
            </a:r>
            <a:r>
              <a:rPr lang="en-US" altLang="ja-JP" sz="1050" dirty="0">
                <a:latin typeface="メイリオ" panose="020B0604030504040204" pitchFamily="50" charset="-128"/>
                <a:ea typeface="メイリオ" panose="020B0604030504040204" pitchFamily="50" charset="-128"/>
              </a:rPr>
              <a:t>3</a:t>
            </a:r>
            <a:r>
              <a:rPr lang="ja-JP" altLang="en-US" sz="1050" dirty="0">
                <a:latin typeface="メイリオ" panose="020B0604030504040204" pitchFamily="50" charset="-128"/>
                <a:ea typeface="メイリオ" panose="020B0604030504040204" pitchFamily="50" charset="-128"/>
              </a:rPr>
              <a:t>年に</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回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特定防火対象物は</a:t>
            </a:r>
            <a:r>
              <a:rPr lang="en-US" altLang="ja-JP" sz="1050" dirty="0">
                <a:latin typeface="メイリオ" panose="020B0604030504040204" pitchFamily="50" charset="-128"/>
                <a:ea typeface="メイリオ" panose="020B0604030504040204" pitchFamily="50" charset="-128"/>
              </a:rPr>
              <a:t>2</a:t>
            </a:r>
            <a:r>
              <a:rPr lang="ja-JP" altLang="en-US" sz="1050" dirty="0">
                <a:latin typeface="メイリオ" panose="020B0604030504040204" pitchFamily="50" charset="-128"/>
                <a:ea typeface="メイリオ" panose="020B0604030504040204" pitchFamily="50" charset="-128"/>
              </a:rPr>
              <a:t>年に</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回、非特定防火対象物は</a:t>
            </a:r>
            <a:r>
              <a:rPr lang="en-US" altLang="ja-JP" sz="1050" dirty="0">
                <a:latin typeface="メイリオ" panose="020B0604030504040204" pitchFamily="50" charset="-128"/>
                <a:ea typeface="メイリオ" panose="020B0604030504040204" pitchFamily="50" charset="-128"/>
              </a:rPr>
              <a:t>5</a:t>
            </a:r>
            <a:r>
              <a:rPr lang="ja-JP" altLang="en-US" sz="1050" dirty="0">
                <a:latin typeface="メイリオ" panose="020B0604030504040204" pitchFamily="50" charset="-128"/>
                <a:ea typeface="メイリオ" panose="020B0604030504040204" pitchFamily="50" charset="-128"/>
              </a:rPr>
              <a:t>年に</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回 </a:t>
            </a:r>
          </a:p>
          <a:p>
            <a:pPr>
              <a:buFont typeface="+mj-lt"/>
              <a:buAutoNum type="arabicPeriod"/>
            </a:pPr>
            <a:r>
              <a:rPr lang="ja-JP" altLang="en-US" sz="1050" dirty="0">
                <a:latin typeface="メイリオ" panose="020B0604030504040204" pitchFamily="50" charset="-128"/>
                <a:ea typeface="メイリオ" panose="020B0604030504040204" pitchFamily="50" charset="-128"/>
              </a:rPr>
              <a:t>すべての防火対象物について</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年に</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回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2</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点検結果の報告は、特定防火対象物では</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年に</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回、非特定防火対象物では</a:t>
            </a:r>
            <a:r>
              <a:rPr lang="en-US" altLang="ja-JP" sz="1050" dirty="0">
                <a:latin typeface="メイリオ" panose="020B0604030504040204" pitchFamily="50" charset="-128"/>
                <a:ea typeface="メイリオ" panose="020B0604030504040204" pitchFamily="50" charset="-128"/>
              </a:rPr>
              <a:t>3</a:t>
            </a:r>
            <a:r>
              <a:rPr lang="ja-JP" altLang="en-US" sz="1050" dirty="0">
                <a:latin typeface="メイリオ" panose="020B0604030504040204" pitchFamily="50" charset="-128"/>
                <a:ea typeface="メイリオ" panose="020B0604030504040204" pitchFamily="50" charset="-128"/>
              </a:rPr>
              <a:t>年に</a:t>
            </a:r>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回行います。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問題</a:t>
            </a:r>
            <a:r>
              <a:rPr lang="en-US" altLang="ja-JP" sz="1050" b="1" dirty="0">
                <a:latin typeface="メイリオ" panose="020B0604030504040204" pitchFamily="50" charset="-128"/>
                <a:ea typeface="メイリオ" panose="020B0604030504040204" pitchFamily="50" charset="-128"/>
              </a:rPr>
              <a:t>3</a:t>
            </a:r>
          </a:p>
          <a:p>
            <a:pPr>
              <a:buNone/>
            </a:pPr>
            <a:r>
              <a:rPr lang="ja-JP" altLang="en-US" sz="1050" dirty="0">
                <a:latin typeface="メイリオ" panose="020B0604030504040204" pitchFamily="50" charset="-128"/>
                <a:ea typeface="メイリオ" panose="020B0604030504040204" pitchFamily="50" charset="-128"/>
              </a:rPr>
              <a:t>火を使用する設備・器具等に関する具体的な規制を定めるものはどれですか。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市町村の火災予防条例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建築物の所有者が定める自主基準 </a:t>
            </a:r>
          </a:p>
          <a:p>
            <a:pPr>
              <a:buFont typeface="+mj-lt"/>
              <a:buAutoNum type="arabicPeriod"/>
            </a:pPr>
            <a:r>
              <a:rPr lang="ja-JP" altLang="en-US" sz="1050" dirty="0">
                <a:latin typeface="メイリオ" panose="020B0604030504040204" pitchFamily="50" charset="-128"/>
                <a:ea typeface="メイリオ" panose="020B0604030504040204" pitchFamily="50" charset="-128"/>
              </a:rPr>
              <a:t>消防設備士が作成する点検要領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建物の賃貸借契約書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1</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火気設備等に関する基本的事項は全国共通の基準で示され、具体的な規制内容は、地域の気候や風土などを考慮して市町村の火災予防条例で定められます。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問題</a:t>
            </a:r>
            <a:r>
              <a:rPr lang="en-US" altLang="ja-JP" sz="1050" b="1" dirty="0">
                <a:latin typeface="メイリオ" panose="020B0604030504040204" pitchFamily="50" charset="-128"/>
                <a:ea typeface="メイリオ" panose="020B0604030504040204" pitchFamily="50" charset="-128"/>
              </a:rPr>
              <a:t>4</a:t>
            </a:r>
          </a:p>
          <a:p>
            <a:pPr>
              <a:buNone/>
            </a:pPr>
            <a:r>
              <a:rPr lang="ja-JP" altLang="en-US" sz="1050" dirty="0">
                <a:latin typeface="メイリオ" panose="020B0604030504040204" pitchFamily="50" charset="-128"/>
                <a:ea typeface="メイリオ" panose="020B0604030504040204" pitchFamily="50" charset="-128"/>
              </a:rPr>
              <a:t>住宅用防災警報器を設置する主な場所として、最も適切なものはどれですか。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浴室と洗面所 </a:t>
            </a:r>
          </a:p>
          <a:p>
            <a:pPr>
              <a:buFont typeface="+mj-lt"/>
              <a:buAutoNum type="arabicPeriod"/>
            </a:pPr>
            <a:r>
              <a:rPr lang="ja-JP" altLang="en-US" sz="1050" dirty="0">
                <a:latin typeface="メイリオ" panose="020B0604030504040204" pitchFamily="50" charset="-128"/>
                <a:ea typeface="メイリオ" panose="020B0604030504040204" pitchFamily="50" charset="-128"/>
              </a:rPr>
              <a:t>玄関と物置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就寝に使用する部屋と、その部屋がある階の階段 </a:t>
            </a:r>
          </a:p>
          <a:p>
            <a:pPr>
              <a:buFont typeface="+mj-lt"/>
              <a:buAutoNum type="arabicPeriod"/>
            </a:pPr>
            <a:r>
              <a:rPr lang="ja-JP" altLang="en-US" sz="1050" dirty="0">
                <a:latin typeface="メイリオ" panose="020B0604030504040204" pitchFamily="50" charset="-128"/>
                <a:ea typeface="メイリオ" panose="020B0604030504040204" pitchFamily="50" charset="-128"/>
              </a:rPr>
              <a:t>ベランダと庭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3</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住宅用防災警報器は、原則として寝室と、寝室がある階の階段に設置します。また、一定の条件に該当する廊下にも設置が必要です。</a:t>
            </a:r>
          </a:p>
          <a:p>
            <a:pPr>
              <a:buNone/>
            </a:pPr>
            <a:endParaRPr lang="ja-JP" altLang="en-US" sz="1050" dirty="0">
              <a:latin typeface="メイリオ" panose="020B0604030504040204" pitchFamily="50" charset="-128"/>
              <a:ea typeface="メイリオ" panose="020B0604030504040204" pitchFamily="50" charset="-128"/>
            </a:endParaRPr>
          </a:p>
          <a:p>
            <a:pPr>
              <a:buNone/>
            </a:pPr>
            <a:r>
              <a:rPr lang="ja-JP" altLang="en-US" sz="1050" b="1" dirty="0">
                <a:latin typeface="メイリオ" panose="020B0604030504040204" pitchFamily="50" charset="-128"/>
                <a:ea typeface="メイリオ" panose="020B0604030504040204" pitchFamily="50" charset="-128"/>
              </a:rPr>
              <a:t>問題</a:t>
            </a:r>
            <a:r>
              <a:rPr lang="en-US" altLang="ja-JP" sz="1050" b="1" dirty="0">
                <a:latin typeface="メイリオ" panose="020B0604030504040204" pitchFamily="50" charset="-128"/>
                <a:ea typeface="メイリオ" panose="020B0604030504040204" pitchFamily="50" charset="-128"/>
              </a:rPr>
              <a:t>5</a:t>
            </a:r>
          </a:p>
          <a:p>
            <a:pPr>
              <a:buNone/>
            </a:pPr>
            <a:r>
              <a:rPr lang="ja-JP" altLang="en-US" sz="1050" dirty="0">
                <a:latin typeface="メイリオ" panose="020B0604030504040204" pitchFamily="50" charset="-128"/>
                <a:ea typeface="メイリオ" panose="020B0604030504040204" pitchFamily="50" charset="-128"/>
              </a:rPr>
              <a:t>避難施設や防火戸の管理として、正しいものはどれですか。</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廊下には、通行できる幅があれば段ボール箱を置いてもよい </a:t>
            </a:r>
          </a:p>
          <a:p>
            <a:pPr>
              <a:buFont typeface="+mj-lt"/>
              <a:buAutoNum type="arabicPeriod"/>
            </a:pPr>
            <a:r>
              <a:rPr lang="ja-JP" altLang="en-US" sz="1050" dirty="0">
                <a:latin typeface="メイリオ" panose="020B0604030504040204" pitchFamily="50" charset="-128"/>
                <a:ea typeface="メイリオ" panose="020B0604030504040204" pitchFamily="50" charset="-128"/>
              </a:rPr>
              <a:t>防火戸の閉鎖範囲内には、一時的であれば商品を置いてよい </a:t>
            </a:r>
          </a:p>
          <a:p>
            <a:pPr>
              <a:buFont typeface="+mj-lt"/>
              <a:buAutoNum type="arabicPeriod"/>
            </a:pPr>
            <a:r>
              <a:rPr lang="ja-JP" altLang="en-US" sz="1050" dirty="0">
                <a:latin typeface="メイリオ" panose="020B0604030504040204" pitchFamily="50" charset="-128"/>
                <a:ea typeface="メイリオ" panose="020B0604030504040204" pitchFamily="50" charset="-128"/>
              </a:rPr>
              <a:t>階段には、避難時に移動できる軽い物品であれば置いてよい </a:t>
            </a:r>
          </a:p>
          <a:p>
            <a:pPr>
              <a:buFont typeface="+mj-lt"/>
              <a:buAutoNum type="arabicPeriod"/>
            </a:pPr>
            <a:r>
              <a:rPr lang="ja-JP" altLang="en-US" sz="1050" dirty="0">
                <a:latin typeface="メイリオ" panose="020B0604030504040204" pitchFamily="50" charset="-128"/>
                <a:ea typeface="メイリオ" panose="020B0604030504040204" pitchFamily="50" charset="-128"/>
              </a:rPr>
              <a:t>廊下、階段、避難口や防火戸の周囲には、避難や閉鎖を妨げる物品を置かない </a:t>
            </a:r>
          </a:p>
          <a:p>
            <a:pPr>
              <a:buNone/>
            </a:pPr>
            <a:r>
              <a:rPr lang="ja-JP" altLang="en-US" sz="1050" b="1" dirty="0">
                <a:latin typeface="メイリオ" panose="020B0604030504040204" pitchFamily="50" charset="-128"/>
                <a:ea typeface="メイリオ" panose="020B0604030504040204" pitchFamily="50" charset="-128"/>
              </a:rPr>
              <a:t>正解：</a:t>
            </a:r>
            <a:r>
              <a:rPr lang="en-US" altLang="ja-JP" sz="1050" b="1" dirty="0">
                <a:latin typeface="メイリオ" panose="020B0604030504040204" pitchFamily="50" charset="-128"/>
                <a:ea typeface="メイリオ" panose="020B0604030504040204" pitchFamily="50" charset="-128"/>
              </a:rPr>
              <a:t>4</a:t>
            </a:r>
            <a:r>
              <a:rPr lang="ja-JP" altLang="en-US" sz="1050" b="1" dirty="0">
                <a:latin typeface="メイリオ" panose="020B0604030504040204" pitchFamily="50" charset="-128"/>
                <a:ea typeface="メイリオ" panose="020B0604030504040204" pitchFamily="50" charset="-128"/>
              </a:rPr>
              <a:t>　解説：</a:t>
            </a:r>
            <a:r>
              <a:rPr lang="ja-JP" altLang="en-US" sz="1050" dirty="0">
                <a:latin typeface="メイリオ" panose="020B0604030504040204" pitchFamily="50" charset="-128"/>
                <a:ea typeface="メイリオ" panose="020B0604030504040204" pitchFamily="50" charset="-128"/>
              </a:rPr>
              <a:t> 避難経路や防火戸の周囲は、常に安全に使用できる状態を保つ必要があります。新聞、段ボール箱、商品などが避難や防火戸の閉鎖を妨げる場合は、放置してはいけません。</a:t>
            </a:r>
          </a:p>
        </p:txBody>
      </p:sp>
    </p:spTree>
    <p:extLst>
      <p:ext uri="{BB962C8B-B14F-4D97-AF65-F5344CB8AC3E}">
        <p14:creationId xmlns:p14="http://schemas.microsoft.com/office/powerpoint/2010/main" val="11376240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B82F1D6-0493-F9F3-4690-ACA40E6D80A9}"/>
              </a:ext>
            </a:extLst>
          </p:cNvPr>
          <p:cNvSpPr>
            <a:spLocks noGrp="1"/>
          </p:cNvSpPr>
          <p:nvPr>
            <p:ph type="title"/>
          </p:nvPr>
        </p:nvSpPr>
        <p:spPr/>
        <p:txBody>
          <a:bodyPr/>
          <a:lstStyle/>
          <a:p>
            <a:pPr>
              <a:defRPr sz="1950" b="1">
                <a:solidFill>
                  <a:srgbClr val="17365D"/>
                </a:solidFill>
              </a:defRPr>
            </a:pPr>
            <a:endParaRPr dirty="0"/>
          </a:p>
        </p:txBody>
      </p:sp>
      <p:sp>
        <p:nvSpPr>
          <p:cNvPr id="3" name="スライド番号プレースホルダー 2">
            <a:extLst>
              <a:ext uri="{FF2B5EF4-FFF2-40B4-BE49-F238E27FC236}">
                <a16:creationId xmlns:a16="http://schemas.microsoft.com/office/drawing/2014/main" id="{63DBDE44-F8E0-57F7-ACEA-69AB52BF80D3}"/>
              </a:ext>
            </a:extLst>
          </p:cNvPr>
          <p:cNvSpPr>
            <a:spLocks noGrp="1"/>
          </p:cNvSpPr>
          <p:nvPr>
            <p:ph type="sldNum" idx="12"/>
          </p:nvPr>
        </p:nvSpPr>
        <p:spPr/>
        <p:txBody>
          <a:bodyPr/>
          <a:lstStyle/>
          <a:p>
            <a:fld id="{4932B27F-0834-4F11-AF0D-3B42CF9EE089}" type="slidenum">
              <a:rPr/>
              <a:t>64</a:t>
            </a:fld>
            <a:endParaRPr/>
          </a:p>
        </p:txBody>
      </p:sp>
      <p:pic>
        <p:nvPicPr>
          <p:cNvPr id="7" name="図 4"/>
          <p:cNvPicPr>
            <a:picLocks noChangeAspect="1"/>
          </p:cNvPicPr>
          <p:nvPr/>
        </p:nvPicPr>
        <p:blipFill>
          <a:blip r:embed="rId3"/>
          <a:stretch>
            <a:fillRect/>
          </a:stretch>
        </p:blipFill>
        <p:spPr>
          <a:xfrm>
            <a:off x="973630" y="765047"/>
            <a:ext cx="10202699" cy="5706271"/>
          </a:xfrm>
          <a:prstGeom prst="rect">
            <a:avLst/>
          </a:prstGeom>
        </p:spPr>
      </p:pic>
    </p:spTree>
    <p:extLst>
      <p:ext uri="{BB962C8B-B14F-4D97-AF65-F5344CB8AC3E}">
        <p14:creationId xmlns:p14="http://schemas.microsoft.com/office/powerpoint/2010/main" val="122983924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3200</TotalTime>
  <Words>11963</Words>
  <Application>Microsoft Office PowerPoint</Application>
  <DocSecurity>0</DocSecurity>
  <PresentationFormat>ワイド画面</PresentationFormat>
  <Paragraphs>1315</Paragraphs>
  <Slides>64</Slides>
  <Notes>41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64</vt:i4>
      </vt:variant>
    </vt:vector>
  </HeadingPairs>
  <TitlesOfParts>
    <vt:vector size="71" baseType="lpstr">
      <vt:lpstr>inherit</vt:lpstr>
      <vt:lpstr>メイリオ</vt:lpstr>
      <vt:lpstr>游ゴシック</vt:lpstr>
      <vt:lpstr>游ゴシック Light</vt:lpstr>
      <vt:lpstr>游ゴシック体</vt:lpstr>
      <vt:lpstr>Arial</vt:lpstr>
      <vt:lpstr>Office テーマ</vt:lpstr>
      <vt:lpstr>令和８年度</vt:lpstr>
      <vt:lpstr>　共通科目</vt:lpstr>
      <vt:lpstr>１　燃焼及び消火の理論に関する基礎知識</vt:lpstr>
      <vt:lpstr>物質の状態で燃え方が変わる</vt:lpstr>
      <vt:lpstr>PowerPoint プレゼンテーション</vt:lpstr>
      <vt:lpstr>図解で確認</vt:lpstr>
      <vt:lpstr>PowerPoint プレゼンテーション</vt:lpstr>
      <vt:lpstr>　</vt:lpstr>
      <vt:lpstr>　</vt:lpstr>
      <vt:lpstr>PowerPoint プレゼンテーション</vt:lpstr>
      <vt:lpstr>PowerPoint プレゼンテーション</vt:lpstr>
      <vt:lpstr>引火点・発火点・自然発火を区別する</vt:lpstr>
      <vt:lpstr>PowerPoint プレゼンテーション</vt:lpstr>
      <vt:lpstr>図解で確認</vt:lpstr>
      <vt:lpstr>PowerPoint プレゼンテーション</vt:lpstr>
      <vt:lpstr>PowerPoint プレゼンテーション</vt:lpstr>
      <vt:lpstr>PowerPoint プレゼンテーション</vt:lpstr>
      <vt:lpstr>２　消防関係法令及び建築基準法例に関する基礎知識</vt:lpstr>
      <vt:lpstr>PowerPoint プレゼンテーション</vt:lpstr>
      <vt:lpstr>消防法と建築基準法は安全を異なる角度から守る</vt:lpstr>
      <vt:lpstr>図解で確認</vt:lpstr>
      <vt:lpstr>PowerPoint プレゼンテーション</vt:lpstr>
      <vt:lpstr>PowerPoint プレゼンテーション</vt:lpstr>
      <vt:lpstr>共通科目｜要点整理</vt:lpstr>
      <vt:lpstr>図解で確認</vt:lpstr>
      <vt:lpstr>PowerPoint プレゼンテーション</vt:lpstr>
      <vt:lpstr>PowerPoint プレゼンテーション</vt:lpstr>
      <vt:lpstr>３　消防同意、消防用設備等又は特殊消防用設備等に関する基礎知識</vt:lpstr>
      <vt:lpstr>図解で確認</vt:lpstr>
      <vt:lpstr>確認申請・消防同意には処理期限がある</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基準改正は原則遡及、例外を整理する</vt:lpstr>
      <vt:lpstr>PowerPoint プレゼンテーション</vt:lpstr>
      <vt:lpstr>PowerPoint プレゼンテーション</vt:lpstr>
      <vt:lpstr>PowerPoint プレゼンテーション</vt:lpstr>
      <vt:lpstr>PowerPoint プレゼンテーション</vt:lpstr>
      <vt:lpstr>４　査察並びに違反処理、及び防炎規制に関する基礎知識</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５　防火管理及び防火対象物の点検報告制度に関する基礎知識</vt:lpstr>
      <vt:lpstr>PowerPoint プレゼンテーション</vt:lpstr>
      <vt:lpstr>PowerPoint プレゼンテーション</vt:lpstr>
      <vt:lpstr>６　火災調査に関する基礎知識</vt:lpstr>
      <vt:lpstr>７　危険物の性質に関する基礎知識</vt:lpstr>
      <vt:lpstr>PowerPoint プレゼンテーション</vt:lpstr>
      <vt:lpstr>PowerPoint プレゼンテーション</vt:lpstr>
      <vt:lpstr>８　その他予防業務に必要な基礎知識</vt:lpstr>
      <vt:lpstr>PowerPoint プレゼンテーション</vt:lpstr>
      <vt:lpstr>住宅用火災警報器は逃げ遅れを防ぐ</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雄偉 志村</cp:lastModifiedBy>
  <cp:revision>135</cp:revision>
  <cp:lastPrinted>2026-09-03T06:12:10Z</cp:lastPrinted>
  <dcterms:created xsi:type="dcterms:W3CDTF">2026-08-22T00:23:57Z</dcterms:created>
  <dcterms:modified xsi:type="dcterms:W3CDTF">2026-10-08T05:00:28Z</dcterms:modified>
</cp:coreProperties>
</file>